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6.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notesSlides/notesSlide31.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1" r:id="rId1"/>
    <p:sldMasterId id="2147483869" r:id="rId2"/>
    <p:sldMasterId id="2147483886" r:id="rId3"/>
    <p:sldMasterId id="2147483913" r:id="rId4"/>
    <p:sldMasterId id="2147483943" r:id="rId5"/>
    <p:sldMasterId id="2147483972" r:id="rId6"/>
    <p:sldMasterId id="2147484004" r:id="rId7"/>
    <p:sldMasterId id="2147484025" r:id="rId8"/>
    <p:sldMasterId id="2147484060" r:id="rId9"/>
    <p:sldMasterId id="2147484093" r:id="rId10"/>
    <p:sldMasterId id="2147484121" r:id="rId11"/>
    <p:sldMasterId id="2147484123" r:id="rId12"/>
    <p:sldMasterId id="2147484137" r:id="rId13"/>
    <p:sldMasterId id="2147484161" r:id="rId14"/>
    <p:sldMasterId id="2147484180" r:id="rId15"/>
    <p:sldMasterId id="2147484217" r:id="rId16"/>
    <p:sldMasterId id="2147484252" r:id="rId17"/>
  </p:sldMasterIdLst>
  <p:notesMasterIdLst>
    <p:notesMasterId r:id="rId72"/>
  </p:notesMasterIdLst>
  <p:handoutMasterIdLst>
    <p:handoutMasterId r:id="rId73"/>
  </p:handoutMasterIdLst>
  <p:sldIdLst>
    <p:sldId id="256" r:id="rId18"/>
    <p:sldId id="264" r:id="rId19"/>
    <p:sldId id="16553" r:id="rId20"/>
    <p:sldId id="16549" r:id="rId21"/>
    <p:sldId id="16556" r:id="rId22"/>
    <p:sldId id="16530" r:id="rId23"/>
    <p:sldId id="16531" r:id="rId24"/>
    <p:sldId id="16532" r:id="rId25"/>
    <p:sldId id="3876" r:id="rId26"/>
    <p:sldId id="16552" r:id="rId27"/>
    <p:sldId id="3862" r:id="rId28"/>
    <p:sldId id="3861" r:id="rId29"/>
    <p:sldId id="3874" r:id="rId30"/>
    <p:sldId id="3878" r:id="rId31"/>
    <p:sldId id="3854" r:id="rId32"/>
    <p:sldId id="3855" r:id="rId33"/>
    <p:sldId id="3856" r:id="rId34"/>
    <p:sldId id="3270" r:id="rId35"/>
    <p:sldId id="5245" r:id="rId36"/>
    <p:sldId id="16551" r:id="rId37"/>
    <p:sldId id="1234" r:id="rId38"/>
    <p:sldId id="1507" r:id="rId39"/>
    <p:sldId id="1516" r:id="rId40"/>
    <p:sldId id="1519" r:id="rId41"/>
    <p:sldId id="16542" r:id="rId42"/>
    <p:sldId id="16543" r:id="rId43"/>
    <p:sldId id="3281" r:id="rId44"/>
    <p:sldId id="16544" r:id="rId45"/>
    <p:sldId id="16545" r:id="rId46"/>
    <p:sldId id="507" r:id="rId47"/>
    <p:sldId id="508" r:id="rId48"/>
    <p:sldId id="16501" r:id="rId49"/>
    <p:sldId id="16526" r:id="rId50"/>
    <p:sldId id="3263" r:id="rId51"/>
    <p:sldId id="16555" r:id="rId52"/>
    <p:sldId id="1430" r:id="rId53"/>
    <p:sldId id="16454" r:id="rId54"/>
    <p:sldId id="981" r:id="rId55"/>
    <p:sldId id="980" r:id="rId56"/>
    <p:sldId id="16515" r:id="rId57"/>
    <p:sldId id="16547" r:id="rId58"/>
    <p:sldId id="16548" r:id="rId59"/>
    <p:sldId id="886" r:id="rId60"/>
    <p:sldId id="16550" r:id="rId61"/>
    <p:sldId id="3881" r:id="rId62"/>
    <p:sldId id="3851" r:id="rId63"/>
    <p:sldId id="3873" r:id="rId64"/>
    <p:sldId id="5244" r:id="rId65"/>
    <p:sldId id="257" r:id="rId66"/>
    <p:sldId id="2980" r:id="rId67"/>
    <p:sldId id="16554" r:id="rId68"/>
    <p:sldId id="5247" r:id="rId69"/>
    <p:sldId id="16529" r:id="rId70"/>
    <p:sldId id="16528" r:id="rId7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79893" autoAdjust="0"/>
  </p:normalViewPr>
  <p:slideViewPr>
    <p:cSldViewPr snapToGrid="0">
      <p:cViewPr varScale="1">
        <p:scale>
          <a:sx n="40" d="100"/>
          <a:sy n="40" d="100"/>
        </p:scale>
        <p:origin x="828" y="4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75" d="100"/>
          <a:sy n="75" d="100"/>
        </p:scale>
        <p:origin x="4008" y="1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oleObject" Target="file:///C:\Users\FKARAMOU\Documents\1a%20Desktop%202020\HyperAutomation\FS%20Automation%20Toolkit_msv6%20(Nicole).xlsm"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KARAMOU\Documents\1a%20Desktop%202020\4%20HyperAutomation\VC%20RPA%20data%20for%20graphics%20v2.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KARAMOU\Documents\1a%20Desktop%202020\4%20HyperAutomation\VC%20RPA%20data%20for%20graphics%20v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0106385490740994"/>
          <c:y val="2.5781249999999999E-2"/>
          <c:w val="0.50394463667820066"/>
          <c:h val="0.94817708333333328"/>
        </c:manualLayout>
      </c:layout>
      <c:doughnutChart>
        <c:varyColors val="1"/>
        <c:ser>
          <c:idx val="0"/>
          <c:order val="0"/>
          <c:tx>
            <c:strRef>
              <c:f>Sheet1!$B$1</c:f>
              <c:strCache>
                <c:ptCount val="1"/>
                <c:pt idx="0">
                  <c:v>Column2</c:v>
                </c:pt>
              </c:strCache>
            </c:strRef>
          </c:tx>
          <c:spPr>
            <a:solidFill>
              <a:srgbClr val="002856"/>
            </a:solidFill>
            <a:ln w="25400">
              <a:solidFill>
                <a:srgbClr val="FFFFFF"/>
              </a:solidFill>
            </a:ln>
          </c:spPr>
          <c:dPt>
            <c:idx val="0"/>
            <c:bubble3D val="0"/>
            <c:spPr>
              <a:solidFill>
                <a:srgbClr val="FF540A"/>
              </a:solidFill>
              <a:ln w="25400">
                <a:solidFill>
                  <a:srgbClr val="FFFFFF"/>
                </a:solidFill>
              </a:ln>
            </c:spPr>
            <c:extLst xmlns:c16r2="http://schemas.microsoft.com/office/drawing/2015/06/chart">
              <c:ext xmlns:c16="http://schemas.microsoft.com/office/drawing/2014/chart" uri="{C3380CC4-5D6E-409C-BE32-E72D297353CC}">
                <c16:uniqueId val="{00000001-7833-405C-B11C-F4655575D25B}"/>
              </c:ext>
            </c:extLst>
          </c:dPt>
          <c:dPt>
            <c:idx val="1"/>
            <c:bubble3D val="0"/>
            <c:extLst xmlns:c16r2="http://schemas.microsoft.com/office/drawing/2015/06/chart">
              <c:ext xmlns:c16="http://schemas.microsoft.com/office/drawing/2014/chart" uri="{C3380CC4-5D6E-409C-BE32-E72D297353CC}">
                <c16:uniqueId val="{00000002-7833-405C-B11C-F4655575D25B}"/>
              </c:ext>
            </c:extLst>
          </c:dPt>
          <c:dPt>
            <c:idx val="2"/>
            <c:bubble3D val="0"/>
            <c:spPr>
              <a:solidFill>
                <a:srgbClr val="D3D3D3"/>
              </a:solidFill>
              <a:ln w="25400">
                <a:solidFill>
                  <a:srgbClr val="FFFFFF"/>
                </a:solidFill>
              </a:ln>
            </c:spPr>
            <c:extLst xmlns:c16r2="http://schemas.microsoft.com/office/drawing/2015/06/chart">
              <c:ext xmlns:c16="http://schemas.microsoft.com/office/drawing/2014/chart" uri="{C3380CC4-5D6E-409C-BE32-E72D297353CC}">
                <c16:uniqueId val="{00000004-7833-405C-B11C-F4655575D25B}"/>
              </c:ext>
            </c:extLst>
          </c:dPt>
          <c:dPt>
            <c:idx val="3"/>
            <c:bubble3D val="0"/>
            <c:spPr>
              <a:solidFill>
                <a:srgbClr val="D3D3D3"/>
              </a:solidFill>
              <a:ln w="25400">
                <a:solidFill>
                  <a:srgbClr val="FFFFFF"/>
                </a:solidFill>
              </a:ln>
            </c:spPr>
            <c:extLst xmlns:c16r2="http://schemas.microsoft.com/office/drawing/2015/06/chart">
              <c:ext xmlns:c16="http://schemas.microsoft.com/office/drawing/2014/chart" uri="{C3380CC4-5D6E-409C-BE32-E72D297353CC}">
                <c16:uniqueId val="{00000006-7833-405C-B11C-F4655575D25B}"/>
              </c:ext>
            </c:extLst>
          </c:dPt>
          <c:dLbls>
            <c:delete val="1"/>
          </c:dLbls>
          <c:cat>
            <c:numRef>
              <c:f>Sheet1!$A$2:$A$5</c:f>
              <c:numCache>
                <c:formatCode>General</c:formatCode>
                <c:ptCount val="4"/>
              </c:numCache>
            </c:numRef>
          </c:cat>
          <c:val>
            <c:numRef>
              <c:f>Sheet1!$B$2:$B$5</c:f>
              <c:numCache>
                <c:formatCode>0%</c:formatCode>
                <c:ptCount val="4"/>
                <c:pt idx="0">
                  <c:v>0.49</c:v>
                </c:pt>
                <c:pt idx="1">
                  <c:v>0.41</c:v>
                </c:pt>
                <c:pt idx="2">
                  <c:v>0.05</c:v>
                </c:pt>
                <c:pt idx="3">
                  <c:v>0.05</c:v>
                </c:pt>
              </c:numCache>
            </c:numRef>
          </c:val>
          <c:extLst xmlns:c16r2="http://schemas.microsoft.com/office/drawing/2015/06/chart">
            <c:ext xmlns:c16="http://schemas.microsoft.com/office/drawing/2014/chart" uri="{C3380CC4-5D6E-409C-BE32-E72D297353CC}">
              <c16:uniqueId val="{00000007-7833-405C-B11C-F4655575D25B}"/>
            </c:ext>
          </c:extLst>
        </c:ser>
        <c:dLbls>
          <c:showLegendKey val="0"/>
          <c:showVal val="0"/>
          <c:showCatName val="0"/>
          <c:showSerName val="0"/>
          <c:showPercent val="1"/>
          <c:showBubbleSize val="0"/>
          <c:showLeaderLines val="1"/>
        </c:dLbls>
        <c:firstSliceAng val="0"/>
        <c:holeSize val="50"/>
      </c:doughnutChart>
      <c:spPr>
        <a:noFill/>
        <a:extLst>
          <a:ext uri="{909E8E84-426E-40DD-AFC4-6F175D3DCCD1}">
            <a14:hiddenFill xmlns:a14="http://schemas.microsoft.com/office/drawing/2010/main">
              <a:noFill/>
            </a14:hiddenFill>
          </a:ext>
        </a:ex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defRPr sz="1400" b="0">
          <a:solidFill>
            <a:srgbClr val="000000"/>
          </a:solidFill>
          <a:latin typeface="Graphik"/>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92185689013602E-2"/>
          <c:y val="0.20709423938246091"/>
          <c:w val="0.96164850850972972"/>
          <c:h val="0.7563897109499732"/>
        </c:manualLayout>
      </c:layout>
      <c:barChart>
        <c:barDir val="col"/>
        <c:grouping val="clustered"/>
        <c:varyColors val="0"/>
        <c:ser>
          <c:idx val="0"/>
          <c:order val="0"/>
          <c:tx>
            <c:strRef>
              <c:f>Sheet1!$B$1</c:f>
              <c:strCache>
                <c:ptCount val="1"/>
                <c:pt idx="0">
                  <c:v>Corporate IT Has Been Unable �to Keep Up With Demand</c:v>
                </c:pt>
              </c:strCache>
            </c:strRef>
          </c:tx>
          <c:spPr>
            <a:solidFill>
              <a:srgbClr val="D0DEEA"/>
            </a:solidFill>
            <a:ln>
              <a:noFill/>
            </a:ln>
            <a:effectLst/>
          </c:spPr>
          <c:invertIfNegative val="0"/>
          <c:dPt>
            <c:idx val="0"/>
            <c:invertIfNegative val="0"/>
            <c:bubble3D val="0"/>
            <c:spPr>
              <a:solidFill>
                <a:srgbClr val="D0DEEA"/>
              </a:solidFill>
              <a:ln>
                <a:noFill/>
              </a:ln>
              <a:effectLst/>
            </c:spPr>
            <c:extLst xmlns:c16r2="http://schemas.microsoft.com/office/drawing/2015/06/chart">
              <c:ext xmlns:c16="http://schemas.microsoft.com/office/drawing/2014/chart" uri="{C3380CC4-5D6E-409C-BE32-E72D297353CC}">
                <c16:uniqueId val="{00000001-B674-45C4-9CFC-568305982009}"/>
              </c:ext>
            </c:extLst>
          </c:dPt>
          <c:dLbls>
            <c:delete val="1"/>
          </c:dLbls>
          <c:cat>
            <c:strRef>
              <c:f>Sheet1!$A$2</c:f>
              <c:strCache>
                <c:ptCount val="1"/>
                <c:pt idx="0">
                  <c:v>Category 1</c:v>
                </c:pt>
              </c:strCache>
            </c:strRef>
          </c:cat>
          <c:val>
            <c:numRef>
              <c:f>Sheet1!$B$2</c:f>
              <c:numCache>
                <c:formatCode>General</c:formatCode>
                <c:ptCount val="1"/>
                <c:pt idx="0">
                  <c:v>0.76</c:v>
                </c:pt>
              </c:numCache>
            </c:numRef>
          </c:val>
          <c:extLst xmlns:c16r2="http://schemas.microsoft.com/office/drawing/2015/06/chart">
            <c:ext xmlns:c16="http://schemas.microsoft.com/office/drawing/2014/chart" uri="{C3380CC4-5D6E-409C-BE32-E72D297353CC}">
              <c16:uniqueId val="{00000002-B674-45C4-9CFC-568305982009}"/>
            </c:ext>
          </c:extLst>
        </c:ser>
        <c:ser>
          <c:idx val="1"/>
          <c:order val="1"/>
          <c:tx>
            <c:strRef>
              <c:f>Sheet1!$C$1</c:f>
              <c:strCache>
                <c:ptCount val="1"/>
                <c:pt idx="0">
                  <c:v>Employees Have Greater Technology Ambitions</c:v>
                </c:pt>
              </c:strCache>
            </c:strRef>
          </c:tx>
          <c:spPr>
            <a:solidFill>
              <a:srgbClr val="D0DEEA"/>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0.73</c:v>
                </c:pt>
              </c:numCache>
            </c:numRef>
          </c:val>
          <c:extLst xmlns:c16r2="http://schemas.microsoft.com/office/drawing/2015/06/chart">
            <c:ext xmlns:c16="http://schemas.microsoft.com/office/drawing/2014/chart" uri="{C3380CC4-5D6E-409C-BE32-E72D297353CC}">
              <c16:uniqueId val="{00000003-B674-45C4-9CFC-568305982009}"/>
            </c:ext>
          </c:extLst>
        </c:ser>
        <c:ser>
          <c:idx val="2"/>
          <c:order val="2"/>
          <c:tx>
            <c:strRef>
              <c:f>Sheet1!$D$1</c:f>
              <c:strCache>
                <c:ptCount val="1"/>
                <c:pt idx="0">
                  <c:v>Business Technologists Are Formally Task-Specializing</c:v>
                </c:pt>
              </c:strCache>
            </c:strRef>
          </c:tx>
          <c:spPr>
            <a:solidFill>
              <a:srgbClr val="D3D3D3"/>
            </a:solidFill>
            <a:ln>
              <a:noFill/>
            </a:ln>
            <a:effectLst/>
          </c:spPr>
          <c:invertIfNegative val="0"/>
          <c:dPt>
            <c:idx val="0"/>
            <c:invertIfNegative val="0"/>
            <c:bubble3D val="0"/>
            <c:spPr>
              <a:solidFill>
                <a:srgbClr val="355578"/>
              </a:solidFill>
              <a:ln>
                <a:noFill/>
              </a:ln>
              <a:effectLst/>
            </c:spPr>
            <c:extLst xmlns:c16r2="http://schemas.microsoft.com/office/drawing/2015/06/chart">
              <c:ext xmlns:c16="http://schemas.microsoft.com/office/drawing/2014/chart" uri="{C3380CC4-5D6E-409C-BE32-E72D297353CC}">
                <c16:uniqueId val="{00000005-B674-45C4-9CFC-568305982009}"/>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355578"/>
                    </a:solidFill>
                    <a:latin typeface="+mj-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0.54</c:v>
                </c:pt>
              </c:numCache>
            </c:numRef>
          </c:val>
          <c:extLst xmlns:c16r2="http://schemas.microsoft.com/office/drawing/2015/06/chart">
            <c:ext xmlns:c16="http://schemas.microsoft.com/office/drawing/2014/chart" uri="{C3380CC4-5D6E-409C-BE32-E72D297353CC}">
              <c16:uniqueId val="{00000006-B674-45C4-9CFC-568305982009}"/>
            </c:ext>
          </c:extLst>
        </c:ser>
        <c:dLbls>
          <c:dLblPos val="outEnd"/>
          <c:showLegendKey val="0"/>
          <c:showVal val="1"/>
          <c:showCatName val="0"/>
          <c:showSerName val="0"/>
          <c:showPercent val="0"/>
          <c:showBubbleSize val="0"/>
        </c:dLbls>
        <c:gapWidth val="42"/>
        <c:overlap val="-100"/>
        <c:axId val="285570552"/>
        <c:axId val="285568984"/>
      </c:barChart>
      <c:catAx>
        <c:axId val="285570552"/>
        <c:scaling>
          <c:orientation val="minMax"/>
        </c:scaling>
        <c:delete val="1"/>
        <c:axPos val="b"/>
        <c:numFmt formatCode="General" sourceLinked="1"/>
        <c:majorTickMark val="none"/>
        <c:minorTickMark val="none"/>
        <c:tickLblPos val="nextTo"/>
        <c:crossAx val="285568984"/>
        <c:crosses val="autoZero"/>
        <c:auto val="1"/>
        <c:lblAlgn val="ctr"/>
        <c:lblOffset val="100"/>
        <c:noMultiLvlLbl val="0"/>
      </c:catAx>
      <c:valAx>
        <c:axId val="285568984"/>
        <c:scaling>
          <c:orientation val="minMax"/>
          <c:max val="0.8"/>
          <c:min val="0.4"/>
        </c:scaling>
        <c:delete val="1"/>
        <c:axPos val="l"/>
        <c:majorGridlines>
          <c:spPr>
            <a:ln w="6350" cap="flat" cmpd="sng" algn="ctr">
              <a:noFill/>
              <a:round/>
            </a:ln>
            <a:effectLst/>
          </c:spPr>
        </c:majorGridlines>
        <c:numFmt formatCode="0%" sourceLinked="0"/>
        <c:majorTickMark val="out"/>
        <c:minorTickMark val="none"/>
        <c:tickLblPos val="nextTo"/>
        <c:crossAx val="285570552"/>
        <c:crosses val="autoZero"/>
        <c:crossBetween val="between"/>
        <c:majorUnit val="0.1"/>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[FS Automation Toolkit_msv6 (Nicole).xlsm]Appendix!PivotTable5</c:name>
    <c:fmtId val="10"/>
  </c:pivotSource>
  <c:chart>
    <c:autoTitleDeleted val="1"/>
    <c:pivotFmts>
      <c:pivotFmt>
        <c:idx val="0"/>
        <c:dLbl>
          <c:idx val="0"/>
          <c:delete val="1"/>
          <c:extLst xmlns:c16r2="http://schemas.microsoft.com/office/drawing/2015/06/chart">
            <c:ext xmlns:c15="http://schemas.microsoft.com/office/drawing/2012/chart" uri="{CE6537A1-D6FC-4f65-9D91-7224C49458BB}"/>
          </c:extLst>
        </c:dLbl>
      </c:pivotFmt>
      <c:pivotFmt>
        <c:idx val="1"/>
        <c:dLbl>
          <c:idx val="0"/>
          <c:delete val="1"/>
          <c:extLst xmlns:c16r2="http://schemas.microsoft.com/office/drawing/2015/06/chart">
            <c:ext xmlns:c15="http://schemas.microsoft.com/office/drawing/2012/chart" uri="{CE6537A1-D6FC-4f65-9D91-7224C49458BB}"/>
          </c:extLst>
        </c:dLbl>
      </c:pivotFmt>
      <c:pivotFmt>
        <c:idx val="2"/>
        <c:dLbl>
          <c:idx val="0"/>
          <c:delete val="1"/>
          <c:extLst xmlns:c16r2="http://schemas.microsoft.com/office/drawing/2015/06/chart">
            <c:ext xmlns:c15="http://schemas.microsoft.com/office/drawing/2012/chart" uri="{CE6537A1-D6FC-4f65-9D91-7224C49458BB}"/>
          </c:extLst>
        </c:dLbl>
      </c:pivotFmt>
      <c:pivotFmt>
        <c:idx val="3"/>
        <c:dLbl>
          <c:idx val="0"/>
          <c:showLegendKey val="0"/>
          <c:showVal val="0"/>
          <c:showCatName val="0"/>
          <c:showSerName val="0"/>
          <c:showPercent val="1"/>
          <c:showBubbleSize val="0"/>
          <c:extLst xmlns:c16r2="http://schemas.microsoft.com/office/drawing/2015/06/chart">
            <c:ext xmlns:c15="http://schemas.microsoft.com/office/drawing/2012/chart" uri="{CE6537A1-D6FC-4f65-9D91-7224C49458BB}"/>
          </c:extLst>
        </c:dLbl>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dLbl>
          <c:idx val="0"/>
          <c:showLegendKey val="0"/>
          <c:showVal val="0"/>
          <c:showCatName val="0"/>
          <c:showSerName val="0"/>
          <c:showPercent val="1"/>
          <c:showBubbleSize val="0"/>
          <c:extLst xmlns:c16r2="http://schemas.microsoft.com/office/drawing/2015/06/chart">
            <c:ext xmlns:c15="http://schemas.microsoft.com/office/drawing/2012/chart" uri="{CE6537A1-D6FC-4f65-9D91-7224C49458BB}"/>
          </c:extLst>
        </c:dLbl>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dLbl>
          <c:idx val="0"/>
          <c:showLegendKey val="0"/>
          <c:showVal val="0"/>
          <c:showCatName val="0"/>
          <c:showSerName val="0"/>
          <c:showPercent val="1"/>
          <c:showBubbleSize val="0"/>
          <c:extLst xmlns:c16r2="http://schemas.microsoft.com/office/drawing/2015/06/chart">
            <c:ext xmlns:c15="http://schemas.microsoft.com/office/drawing/2012/chart" uri="{CE6537A1-D6FC-4f65-9D91-7224C49458BB}"/>
          </c:extLst>
        </c:dLbl>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54"/>
        <c:spPr>
          <a:solidFill>
            <a:schemeClr val="accent1"/>
          </a:solidFill>
          <a:ln>
            <a:noFill/>
          </a:ln>
          <a:effectLst>
            <a:outerShdw blurRad="63500" sx="102000" sy="102000" algn="ctr" rotWithShape="0">
              <a:prstClr val="black">
                <a:alpha val="20000"/>
              </a:prstClr>
            </a:outerShdw>
          </a:effectLst>
        </c:spPr>
        <c:dLbl>
          <c:idx val="0"/>
          <c:layout>
            <c:manualLayout>
              <c:x val="0.13509544787077826"/>
              <c:y val="0"/>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rect">
                  <a:avLst/>
                </a:prstGeom>
              </c15:spPr>
            </c:ext>
          </c:extLst>
        </c:dLbl>
      </c:pivotFmt>
      <c:pivotFmt>
        <c:idx val="55"/>
        <c:spPr>
          <a:solidFill>
            <a:schemeClr val="accent2"/>
          </a:solidFill>
          <a:ln>
            <a:noFill/>
          </a:ln>
          <a:effectLst>
            <a:outerShdw blurRad="63500" sx="102000" sy="102000" algn="ctr" rotWithShape="0">
              <a:prstClr val="black">
                <a:alpha val="20000"/>
              </a:prstClr>
            </a:outerShdw>
          </a:effectLst>
        </c:spPr>
      </c:pivotFmt>
      <c:pivotFmt>
        <c:idx val="56"/>
        <c:spPr>
          <a:solidFill>
            <a:schemeClr val="accent3"/>
          </a:solidFill>
          <a:ln>
            <a:noFill/>
          </a:ln>
          <a:effectLst>
            <a:outerShdw blurRad="63500" sx="102000" sy="102000" algn="ctr" rotWithShape="0">
              <a:prstClr val="black">
                <a:alpha val="20000"/>
              </a:prstClr>
            </a:outerShdw>
          </a:effectLst>
        </c:spPr>
      </c:pivotFmt>
      <c:pivotFmt>
        <c:idx val="57"/>
        <c:spPr>
          <a:solidFill>
            <a:schemeClr val="accent4"/>
          </a:solidFill>
          <a:ln>
            <a:noFill/>
          </a:ln>
          <a:effectLst>
            <a:outerShdw blurRad="63500" sx="102000" sy="102000" algn="ctr" rotWithShape="0">
              <a:prstClr val="black">
                <a:alpha val="20000"/>
              </a:prstClr>
            </a:outerShdw>
          </a:effectLst>
        </c:spPr>
      </c:pivotFmt>
      <c:pivotFmt>
        <c:idx val="58"/>
        <c:spPr>
          <a:solidFill>
            <a:schemeClr val="accent5"/>
          </a:solidFill>
          <a:ln>
            <a:noFill/>
          </a:ln>
          <a:effectLst>
            <a:outerShdw blurRad="63500" sx="102000" sy="102000" algn="ctr" rotWithShape="0">
              <a:prstClr val="black">
                <a:alpha val="20000"/>
              </a:prstClr>
            </a:outerShdw>
          </a:effectLst>
        </c:spPr>
      </c:pivotFmt>
      <c:pivotFmt>
        <c:idx val="59"/>
        <c:spPr>
          <a:solidFill>
            <a:schemeClr val="accent6"/>
          </a:solidFill>
          <a:ln>
            <a:noFill/>
          </a:ln>
          <a:effectLst>
            <a:outerShdw blurRad="63500" sx="102000" sy="102000" algn="ctr" rotWithShape="0">
              <a:prstClr val="black">
                <a:alpha val="20000"/>
              </a:prstClr>
            </a:outerShdw>
          </a:effectLst>
        </c:spPr>
      </c:pivotFmt>
      <c:pivotFmt>
        <c:idx val="60"/>
        <c:spPr>
          <a:solidFill>
            <a:schemeClr val="accent1">
              <a:lumMod val="60000"/>
            </a:schemeClr>
          </a:solidFill>
          <a:ln>
            <a:noFill/>
          </a:ln>
          <a:effectLst>
            <a:outerShdw blurRad="63500" sx="102000" sy="102000" algn="ctr" rotWithShape="0">
              <a:prstClr val="black">
                <a:alpha val="20000"/>
              </a:prstClr>
            </a:outerShdw>
          </a:effectLst>
        </c:spPr>
      </c:pivotFmt>
      <c:pivotFmt>
        <c:idx val="61"/>
        <c:spPr>
          <a:solidFill>
            <a:schemeClr val="accent2">
              <a:lumMod val="60000"/>
            </a:schemeClr>
          </a:solidFill>
          <a:ln>
            <a:noFill/>
          </a:ln>
          <a:effectLst>
            <a:outerShdw blurRad="63500" sx="102000" sy="102000" algn="ctr" rotWithShape="0">
              <a:prstClr val="black">
                <a:alpha val="20000"/>
              </a:prstClr>
            </a:outerShdw>
          </a:effectLst>
        </c:spPr>
      </c:pivotFmt>
      <c:pivotFmt>
        <c:idx val="62"/>
        <c:spPr>
          <a:solidFill>
            <a:schemeClr val="accent3">
              <a:lumMod val="60000"/>
            </a:schemeClr>
          </a:solidFill>
          <a:ln>
            <a:noFill/>
          </a:ln>
          <a:effectLst>
            <a:outerShdw blurRad="63500" sx="102000" sy="102000" algn="ctr" rotWithShape="0">
              <a:prstClr val="black">
                <a:alpha val="20000"/>
              </a:prstClr>
            </a:outerShdw>
          </a:effectLst>
        </c:spPr>
      </c:pivotFmt>
      <c:pivotFmt>
        <c:idx val="63"/>
        <c:spPr>
          <a:solidFill>
            <a:schemeClr val="accent4">
              <a:lumMod val="60000"/>
            </a:schemeClr>
          </a:solidFill>
          <a:ln>
            <a:noFill/>
          </a:ln>
          <a:effectLst>
            <a:outerShdw blurRad="63500" sx="102000" sy="102000" algn="ctr" rotWithShape="0">
              <a:prstClr val="black">
                <a:alpha val="20000"/>
              </a:prstClr>
            </a:outerShdw>
          </a:effectLst>
        </c:spPr>
      </c:pivotFmt>
      <c:pivotFmt>
        <c:idx val="64"/>
        <c:spPr>
          <a:solidFill>
            <a:schemeClr val="accent5">
              <a:lumMod val="60000"/>
            </a:schemeClr>
          </a:solidFill>
          <a:ln>
            <a:noFill/>
          </a:ln>
          <a:effectLst>
            <a:outerShdw blurRad="63500" sx="102000" sy="102000" algn="ctr" rotWithShape="0">
              <a:prstClr val="black">
                <a:alpha val="20000"/>
              </a:prstClr>
            </a:outerShdw>
          </a:effectLst>
        </c:spPr>
      </c:pivotFmt>
      <c:pivotFmt>
        <c:idx val="65"/>
        <c:spPr>
          <a:solidFill>
            <a:schemeClr val="accent6">
              <a:lumMod val="60000"/>
            </a:schemeClr>
          </a:solidFill>
          <a:ln>
            <a:noFill/>
          </a:ln>
          <a:effectLst>
            <a:outerShdw blurRad="63500" sx="102000" sy="102000" algn="ctr" rotWithShape="0">
              <a:prstClr val="black">
                <a:alpha val="20000"/>
              </a:prstClr>
            </a:outerShdw>
          </a:effectLst>
        </c:spPr>
        <c:dLbl>
          <c:idx val="0"/>
          <c:layout>
            <c:manualLayout>
              <c:x val="-0.14390602055800295"/>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6"/>
        <c:spPr>
          <a:solidFill>
            <a:schemeClr val="accent1">
              <a:lumMod val="80000"/>
              <a:lumOff val="20000"/>
            </a:schemeClr>
          </a:solidFill>
          <a:ln>
            <a:noFill/>
          </a:ln>
          <a:effectLst>
            <a:outerShdw blurRad="63500" sx="102000" sy="102000" algn="ctr" rotWithShape="0">
              <a:prstClr val="black">
                <a:alpha val="20000"/>
              </a:prstClr>
            </a:outerShdw>
          </a:effectLst>
        </c:spPr>
        <c:dLbl>
          <c:idx val="0"/>
          <c:layout>
            <c:manualLayout>
              <c:x val="-8.957415565345081E-2"/>
              <c:y val="6.069802731411231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7"/>
        <c:spPr>
          <a:solidFill>
            <a:schemeClr val="accent2">
              <a:lumMod val="80000"/>
              <a:lumOff val="20000"/>
            </a:schemeClr>
          </a:solidFill>
          <a:ln>
            <a:noFill/>
          </a:ln>
          <a:effectLst>
            <a:outerShdw blurRad="63500" sx="102000" sy="102000" algn="ctr" rotWithShape="0">
              <a:prstClr val="black">
                <a:alpha val="20000"/>
              </a:prstClr>
            </a:outerShdw>
          </a:effectLst>
        </c:spPr>
        <c:dLbl>
          <c:idx val="0"/>
          <c:layout>
            <c:manualLayout>
              <c:x val="-5.2863436123347964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8"/>
        <c:spPr>
          <a:solidFill>
            <a:schemeClr val="accent3">
              <a:lumMod val="80000"/>
              <a:lumOff val="20000"/>
            </a:schemeClr>
          </a:solidFill>
          <a:ln>
            <a:noFill/>
          </a:ln>
          <a:effectLst>
            <a:outerShdw blurRad="63500" sx="102000" sy="102000" algn="ctr" rotWithShape="0">
              <a:prstClr val="black">
                <a:alpha val="20000"/>
              </a:prstClr>
            </a:outerShdw>
          </a:effectLst>
        </c:spPr>
        <c:dLbl>
          <c:idx val="0"/>
          <c:layout>
            <c:manualLayout>
              <c:x val="4.5521292217327348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9"/>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70"/>
        <c:spPr>
          <a:solidFill>
            <a:schemeClr val="accent1"/>
          </a:solidFill>
          <a:ln>
            <a:noFill/>
          </a:ln>
          <a:effectLst>
            <a:outerShdw blurRad="63500" sx="102000" sy="102000" algn="ctr" rotWithShape="0">
              <a:prstClr val="black">
                <a:alpha val="20000"/>
              </a:prstClr>
            </a:outerShdw>
          </a:effectLst>
        </c:spPr>
        <c:dLbl>
          <c:idx val="0"/>
          <c:layout>
            <c:manualLayout>
              <c:x val="0.13509544787077826"/>
              <c:y val="0"/>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rect">
                  <a:avLst/>
                </a:prstGeom>
              </c15:spPr>
            </c:ext>
          </c:extLst>
        </c:dLbl>
      </c:pivotFmt>
      <c:pivotFmt>
        <c:idx val="71"/>
        <c:spPr>
          <a:solidFill>
            <a:schemeClr val="accent2"/>
          </a:solidFill>
          <a:ln>
            <a:noFill/>
          </a:ln>
          <a:effectLst>
            <a:outerShdw blurRad="63500" sx="102000" sy="102000" algn="ctr" rotWithShape="0">
              <a:prstClr val="black">
                <a:alpha val="20000"/>
              </a:prstClr>
            </a:outerShdw>
          </a:effectLst>
        </c:spPr>
      </c:pivotFmt>
      <c:pivotFmt>
        <c:idx val="72"/>
        <c:spPr>
          <a:solidFill>
            <a:schemeClr val="accent3"/>
          </a:solidFill>
          <a:ln>
            <a:noFill/>
          </a:ln>
          <a:effectLst>
            <a:outerShdw blurRad="63500" sx="102000" sy="102000" algn="ctr" rotWithShape="0">
              <a:prstClr val="black">
                <a:alpha val="20000"/>
              </a:prstClr>
            </a:outerShdw>
          </a:effectLst>
        </c:spPr>
      </c:pivotFmt>
      <c:pivotFmt>
        <c:idx val="73"/>
        <c:spPr>
          <a:solidFill>
            <a:schemeClr val="accent4"/>
          </a:solidFill>
          <a:ln>
            <a:noFill/>
          </a:ln>
          <a:effectLst>
            <a:outerShdw blurRad="63500" sx="102000" sy="102000" algn="ctr" rotWithShape="0">
              <a:prstClr val="black">
                <a:alpha val="20000"/>
              </a:prstClr>
            </a:outerShdw>
          </a:effectLst>
        </c:spPr>
      </c:pivotFmt>
      <c:pivotFmt>
        <c:idx val="74"/>
        <c:spPr>
          <a:solidFill>
            <a:schemeClr val="accent5"/>
          </a:solidFill>
          <a:ln>
            <a:noFill/>
          </a:ln>
          <a:effectLst>
            <a:outerShdw blurRad="63500" sx="102000" sy="102000" algn="ctr" rotWithShape="0">
              <a:prstClr val="black">
                <a:alpha val="20000"/>
              </a:prstClr>
            </a:outerShdw>
          </a:effectLst>
        </c:spPr>
      </c:pivotFmt>
      <c:pivotFmt>
        <c:idx val="75"/>
        <c:spPr>
          <a:solidFill>
            <a:schemeClr val="accent6"/>
          </a:solidFill>
          <a:ln>
            <a:noFill/>
          </a:ln>
          <a:effectLst>
            <a:outerShdw blurRad="63500" sx="102000" sy="102000" algn="ctr" rotWithShape="0">
              <a:prstClr val="black">
                <a:alpha val="20000"/>
              </a:prstClr>
            </a:outerShdw>
          </a:effectLst>
        </c:spPr>
      </c:pivotFmt>
      <c:pivotFmt>
        <c:idx val="76"/>
        <c:spPr>
          <a:solidFill>
            <a:schemeClr val="accent1">
              <a:lumMod val="60000"/>
            </a:schemeClr>
          </a:solidFill>
          <a:ln>
            <a:noFill/>
          </a:ln>
          <a:effectLst>
            <a:outerShdw blurRad="63500" sx="102000" sy="102000" algn="ctr" rotWithShape="0">
              <a:prstClr val="black">
                <a:alpha val="20000"/>
              </a:prstClr>
            </a:outerShdw>
          </a:effectLst>
        </c:spPr>
      </c:pivotFmt>
      <c:pivotFmt>
        <c:idx val="77"/>
        <c:spPr>
          <a:solidFill>
            <a:schemeClr val="accent2">
              <a:lumMod val="60000"/>
            </a:schemeClr>
          </a:solidFill>
          <a:ln>
            <a:noFill/>
          </a:ln>
          <a:effectLst>
            <a:outerShdw blurRad="63500" sx="102000" sy="102000" algn="ctr" rotWithShape="0">
              <a:prstClr val="black">
                <a:alpha val="20000"/>
              </a:prstClr>
            </a:outerShdw>
          </a:effectLst>
        </c:spPr>
      </c:pivotFmt>
      <c:pivotFmt>
        <c:idx val="78"/>
        <c:spPr>
          <a:solidFill>
            <a:schemeClr val="accent3">
              <a:lumMod val="60000"/>
            </a:schemeClr>
          </a:solidFill>
          <a:ln>
            <a:noFill/>
          </a:ln>
          <a:effectLst>
            <a:outerShdw blurRad="63500" sx="102000" sy="102000" algn="ctr" rotWithShape="0">
              <a:prstClr val="black">
                <a:alpha val="20000"/>
              </a:prstClr>
            </a:outerShdw>
          </a:effectLst>
        </c:spPr>
      </c:pivotFmt>
      <c:pivotFmt>
        <c:idx val="79"/>
        <c:spPr>
          <a:solidFill>
            <a:schemeClr val="accent4">
              <a:lumMod val="60000"/>
            </a:schemeClr>
          </a:solidFill>
          <a:ln>
            <a:noFill/>
          </a:ln>
          <a:effectLst>
            <a:outerShdw blurRad="63500" sx="102000" sy="102000" algn="ctr" rotWithShape="0">
              <a:prstClr val="black">
                <a:alpha val="20000"/>
              </a:prstClr>
            </a:outerShdw>
          </a:effectLst>
        </c:spPr>
      </c:pivotFmt>
      <c:pivotFmt>
        <c:idx val="80"/>
        <c:spPr>
          <a:solidFill>
            <a:schemeClr val="accent5">
              <a:lumMod val="60000"/>
            </a:schemeClr>
          </a:solidFill>
          <a:ln>
            <a:noFill/>
          </a:ln>
          <a:effectLst>
            <a:outerShdw blurRad="63500" sx="102000" sy="102000" algn="ctr" rotWithShape="0">
              <a:prstClr val="black">
                <a:alpha val="20000"/>
              </a:prstClr>
            </a:outerShdw>
          </a:effectLst>
        </c:spPr>
      </c:pivotFmt>
      <c:pivotFmt>
        <c:idx val="81"/>
        <c:spPr>
          <a:solidFill>
            <a:schemeClr val="accent6">
              <a:lumMod val="60000"/>
            </a:schemeClr>
          </a:solidFill>
          <a:ln>
            <a:noFill/>
          </a:ln>
          <a:effectLst>
            <a:outerShdw blurRad="63500" sx="102000" sy="102000" algn="ctr" rotWithShape="0">
              <a:prstClr val="black">
                <a:alpha val="20000"/>
              </a:prstClr>
            </a:outerShdw>
          </a:effectLst>
        </c:spPr>
        <c:dLbl>
          <c:idx val="0"/>
          <c:layout>
            <c:manualLayout>
              <c:x val="-0.14390602055800295"/>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2"/>
        <c:spPr>
          <a:solidFill>
            <a:schemeClr val="accent1">
              <a:lumMod val="80000"/>
              <a:lumOff val="20000"/>
            </a:schemeClr>
          </a:solidFill>
          <a:ln>
            <a:noFill/>
          </a:ln>
          <a:effectLst>
            <a:outerShdw blurRad="63500" sx="102000" sy="102000" algn="ctr" rotWithShape="0">
              <a:prstClr val="black">
                <a:alpha val="20000"/>
              </a:prstClr>
            </a:outerShdw>
          </a:effectLst>
        </c:spPr>
        <c:dLbl>
          <c:idx val="0"/>
          <c:layout>
            <c:manualLayout>
              <c:x val="-8.957415565345081E-2"/>
              <c:y val="6.069802731411231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3"/>
        <c:spPr>
          <a:solidFill>
            <a:schemeClr val="accent2">
              <a:lumMod val="80000"/>
              <a:lumOff val="20000"/>
            </a:schemeClr>
          </a:solidFill>
          <a:ln>
            <a:noFill/>
          </a:ln>
          <a:effectLst>
            <a:outerShdw blurRad="63500" sx="102000" sy="102000" algn="ctr" rotWithShape="0">
              <a:prstClr val="black">
                <a:alpha val="20000"/>
              </a:prstClr>
            </a:outerShdw>
          </a:effectLst>
        </c:spPr>
        <c:dLbl>
          <c:idx val="0"/>
          <c:layout>
            <c:manualLayout>
              <c:x val="-5.2863436123347964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4"/>
        <c:spPr>
          <a:solidFill>
            <a:schemeClr val="accent3">
              <a:lumMod val="80000"/>
              <a:lumOff val="20000"/>
            </a:schemeClr>
          </a:solidFill>
          <a:ln>
            <a:noFill/>
          </a:ln>
          <a:effectLst>
            <a:outerShdw blurRad="63500" sx="102000" sy="102000" algn="ctr" rotWithShape="0">
              <a:prstClr val="black">
                <a:alpha val="20000"/>
              </a:prstClr>
            </a:outerShdw>
          </a:effectLst>
        </c:spPr>
        <c:dLbl>
          <c:idx val="0"/>
          <c:layout>
            <c:manualLayout>
              <c:x val="4.5521292217327348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5"/>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6"/>
        <c:spPr>
          <a:solidFill>
            <a:schemeClr val="accent1"/>
          </a:solidFill>
          <a:ln>
            <a:noFill/>
          </a:ln>
          <a:effectLst>
            <a:outerShdw blurRad="63500" sx="102000" sy="102000" algn="ctr" rotWithShape="0">
              <a:prstClr val="black">
                <a:alpha val="20000"/>
              </a:prstClr>
            </a:outerShdw>
          </a:effectLst>
        </c:spPr>
        <c:dLbl>
          <c:idx val="0"/>
          <c:layout>
            <c:manualLayout>
              <c:x val="0.13509544787077826"/>
              <c:y val="0"/>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rect">
                  <a:avLst/>
                </a:prstGeom>
              </c15:spPr>
            </c:ext>
          </c:extLst>
        </c:dLbl>
      </c:pivotFmt>
      <c:pivotFmt>
        <c:idx val="87"/>
        <c:spPr>
          <a:solidFill>
            <a:schemeClr val="accent2"/>
          </a:solidFill>
          <a:ln>
            <a:noFill/>
          </a:ln>
          <a:effectLst>
            <a:outerShdw blurRad="63500" sx="102000" sy="102000" algn="ctr" rotWithShape="0">
              <a:prstClr val="black">
                <a:alpha val="20000"/>
              </a:prstClr>
            </a:outerShdw>
          </a:effectLst>
        </c:spPr>
      </c:pivotFmt>
      <c:pivotFmt>
        <c:idx val="88"/>
        <c:spPr>
          <a:solidFill>
            <a:schemeClr val="accent3"/>
          </a:solidFill>
          <a:ln>
            <a:noFill/>
          </a:ln>
          <a:effectLst>
            <a:outerShdw blurRad="63500" sx="102000" sy="102000" algn="ctr" rotWithShape="0">
              <a:prstClr val="black">
                <a:alpha val="20000"/>
              </a:prstClr>
            </a:outerShdw>
          </a:effectLst>
        </c:spPr>
      </c:pivotFmt>
      <c:pivotFmt>
        <c:idx val="89"/>
        <c:spPr>
          <a:solidFill>
            <a:schemeClr val="accent4"/>
          </a:solidFill>
          <a:ln>
            <a:noFill/>
          </a:ln>
          <a:effectLst>
            <a:outerShdw blurRad="63500" sx="102000" sy="102000" algn="ctr" rotWithShape="0">
              <a:prstClr val="black">
                <a:alpha val="20000"/>
              </a:prstClr>
            </a:outerShdw>
          </a:effectLst>
        </c:spPr>
      </c:pivotFmt>
      <c:pivotFmt>
        <c:idx val="90"/>
        <c:spPr>
          <a:solidFill>
            <a:schemeClr val="accent5"/>
          </a:solidFill>
          <a:ln>
            <a:noFill/>
          </a:ln>
          <a:effectLst>
            <a:outerShdw blurRad="63500" sx="102000" sy="102000" algn="ctr" rotWithShape="0">
              <a:prstClr val="black">
                <a:alpha val="20000"/>
              </a:prstClr>
            </a:outerShdw>
          </a:effectLst>
        </c:spPr>
      </c:pivotFmt>
      <c:pivotFmt>
        <c:idx val="91"/>
        <c:spPr>
          <a:solidFill>
            <a:schemeClr val="accent6"/>
          </a:solidFill>
          <a:ln>
            <a:noFill/>
          </a:ln>
          <a:effectLst>
            <a:outerShdw blurRad="63500" sx="102000" sy="102000" algn="ctr" rotWithShape="0">
              <a:prstClr val="black">
                <a:alpha val="20000"/>
              </a:prstClr>
            </a:outerShdw>
          </a:effectLst>
        </c:spPr>
      </c:pivotFmt>
      <c:pivotFmt>
        <c:idx val="92"/>
        <c:spPr>
          <a:solidFill>
            <a:schemeClr val="accent1">
              <a:lumMod val="60000"/>
            </a:schemeClr>
          </a:solidFill>
          <a:ln>
            <a:noFill/>
          </a:ln>
          <a:effectLst>
            <a:outerShdw blurRad="63500" sx="102000" sy="102000" algn="ctr" rotWithShape="0">
              <a:prstClr val="black">
                <a:alpha val="20000"/>
              </a:prstClr>
            </a:outerShdw>
          </a:effectLst>
        </c:spPr>
      </c:pivotFmt>
      <c:pivotFmt>
        <c:idx val="93"/>
        <c:spPr>
          <a:solidFill>
            <a:schemeClr val="accent2">
              <a:lumMod val="60000"/>
            </a:schemeClr>
          </a:solidFill>
          <a:ln>
            <a:noFill/>
          </a:ln>
          <a:effectLst>
            <a:outerShdw blurRad="63500" sx="102000" sy="102000" algn="ctr" rotWithShape="0">
              <a:prstClr val="black">
                <a:alpha val="20000"/>
              </a:prstClr>
            </a:outerShdw>
          </a:effectLst>
        </c:spPr>
      </c:pivotFmt>
      <c:pivotFmt>
        <c:idx val="94"/>
        <c:spPr>
          <a:solidFill>
            <a:schemeClr val="accent3">
              <a:lumMod val="60000"/>
            </a:schemeClr>
          </a:solidFill>
          <a:ln>
            <a:noFill/>
          </a:ln>
          <a:effectLst>
            <a:outerShdw blurRad="63500" sx="102000" sy="102000" algn="ctr" rotWithShape="0">
              <a:prstClr val="black">
                <a:alpha val="20000"/>
              </a:prstClr>
            </a:outerShdw>
          </a:effectLst>
        </c:spPr>
      </c:pivotFmt>
      <c:pivotFmt>
        <c:idx val="95"/>
        <c:spPr>
          <a:solidFill>
            <a:schemeClr val="accent4">
              <a:lumMod val="60000"/>
            </a:schemeClr>
          </a:solidFill>
          <a:ln>
            <a:noFill/>
          </a:ln>
          <a:effectLst>
            <a:outerShdw blurRad="63500" sx="102000" sy="102000" algn="ctr" rotWithShape="0">
              <a:prstClr val="black">
                <a:alpha val="20000"/>
              </a:prstClr>
            </a:outerShdw>
          </a:effectLst>
        </c:spPr>
      </c:pivotFmt>
      <c:pivotFmt>
        <c:idx val="96"/>
        <c:spPr>
          <a:solidFill>
            <a:schemeClr val="accent5">
              <a:lumMod val="60000"/>
            </a:schemeClr>
          </a:solidFill>
          <a:ln>
            <a:noFill/>
          </a:ln>
          <a:effectLst>
            <a:outerShdw blurRad="63500" sx="102000" sy="102000" algn="ctr" rotWithShape="0">
              <a:prstClr val="black">
                <a:alpha val="20000"/>
              </a:prstClr>
            </a:outerShdw>
          </a:effectLst>
        </c:spPr>
      </c:pivotFmt>
      <c:pivotFmt>
        <c:idx val="97"/>
        <c:spPr>
          <a:solidFill>
            <a:schemeClr val="accent6">
              <a:lumMod val="60000"/>
            </a:schemeClr>
          </a:solidFill>
          <a:ln>
            <a:noFill/>
          </a:ln>
          <a:effectLst>
            <a:outerShdw blurRad="63500" sx="102000" sy="102000" algn="ctr" rotWithShape="0">
              <a:prstClr val="black">
                <a:alpha val="20000"/>
              </a:prstClr>
            </a:outerShdw>
          </a:effectLst>
        </c:spPr>
        <c:dLbl>
          <c:idx val="0"/>
          <c:layout>
            <c:manualLayout>
              <c:x val="-0.14390602055800295"/>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98"/>
        <c:spPr>
          <a:solidFill>
            <a:schemeClr val="accent1">
              <a:lumMod val="80000"/>
              <a:lumOff val="20000"/>
            </a:schemeClr>
          </a:solidFill>
          <a:ln>
            <a:noFill/>
          </a:ln>
          <a:effectLst>
            <a:outerShdw blurRad="63500" sx="102000" sy="102000" algn="ctr" rotWithShape="0">
              <a:prstClr val="black">
                <a:alpha val="20000"/>
              </a:prstClr>
            </a:outerShdw>
          </a:effectLst>
        </c:spPr>
        <c:dLbl>
          <c:idx val="0"/>
          <c:layout>
            <c:manualLayout>
              <c:x val="-8.957415565345081E-2"/>
              <c:y val="6.069802731411231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99"/>
        <c:spPr>
          <a:solidFill>
            <a:schemeClr val="accent2">
              <a:lumMod val="80000"/>
              <a:lumOff val="20000"/>
            </a:schemeClr>
          </a:solidFill>
          <a:ln>
            <a:noFill/>
          </a:ln>
          <a:effectLst>
            <a:outerShdw blurRad="63500" sx="102000" sy="102000" algn="ctr" rotWithShape="0">
              <a:prstClr val="black">
                <a:alpha val="20000"/>
              </a:prstClr>
            </a:outerShdw>
          </a:effectLst>
        </c:spPr>
        <c:dLbl>
          <c:idx val="0"/>
          <c:layout>
            <c:manualLayout>
              <c:x val="-5.2863436123347964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100"/>
        <c:spPr>
          <a:solidFill>
            <a:schemeClr val="accent3">
              <a:lumMod val="80000"/>
              <a:lumOff val="20000"/>
            </a:schemeClr>
          </a:solidFill>
          <a:ln>
            <a:noFill/>
          </a:ln>
          <a:effectLst>
            <a:outerShdw blurRad="63500" sx="102000" sy="102000" algn="ctr" rotWithShape="0">
              <a:prstClr val="black">
                <a:alpha val="20000"/>
              </a:prstClr>
            </a:outerShdw>
          </a:effectLst>
        </c:spPr>
        <c:dLbl>
          <c:idx val="0"/>
          <c:layout>
            <c:manualLayout>
              <c:x val="4.5521292217327348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19862788627192526"/>
          <c:y val="6.6546385798891994E-2"/>
          <c:w val="0.61596020211129998"/>
          <c:h val="0.84869782020798235"/>
        </c:manualLayout>
      </c:layout>
      <c:pieChart>
        <c:varyColors val="1"/>
        <c:ser>
          <c:idx val="1"/>
          <c:order val="0"/>
          <c:tx>
            <c:strRef>
              <c:f>Appendix!$C$34</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50F4-464C-83B5-603B4751A2C0}"/>
              </c:ext>
            </c:extLst>
          </c:dPt>
          <c:dPt>
            <c:idx val="1"/>
            <c:bubble3D val="0"/>
            <c:spPr>
              <a:solidFill>
                <a:schemeClr val="accent2"/>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50F4-464C-83B5-603B4751A2C0}"/>
              </c:ext>
            </c:extLst>
          </c:dPt>
          <c:dPt>
            <c:idx val="2"/>
            <c:bubble3D val="0"/>
            <c:spPr>
              <a:solidFill>
                <a:schemeClr val="accent3"/>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50F4-464C-83B5-603B4751A2C0}"/>
              </c:ext>
            </c:extLst>
          </c:dPt>
          <c:dPt>
            <c:idx val="3"/>
            <c:bubble3D val="0"/>
            <c:spPr>
              <a:solidFill>
                <a:schemeClr val="accent4"/>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50F4-464C-83B5-603B4751A2C0}"/>
              </c:ext>
            </c:extLst>
          </c:dPt>
          <c:dPt>
            <c:idx val="4"/>
            <c:bubble3D val="0"/>
            <c:spPr>
              <a:solidFill>
                <a:schemeClr val="accent5"/>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50F4-464C-83B5-603B4751A2C0}"/>
              </c:ext>
            </c:extLst>
          </c:dPt>
          <c:dPt>
            <c:idx val="5"/>
            <c:bubble3D val="0"/>
            <c:spPr>
              <a:solidFill>
                <a:schemeClr val="accent6"/>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B-50F4-464C-83B5-603B4751A2C0}"/>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D-50F4-464C-83B5-603B4751A2C0}"/>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F-50F4-464C-83B5-603B4751A2C0}"/>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1-50F4-464C-83B5-603B4751A2C0}"/>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3-50F4-464C-83B5-603B4751A2C0}"/>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5-50F4-464C-83B5-603B4751A2C0}"/>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7-50F4-464C-83B5-603B4751A2C0}"/>
              </c:ext>
            </c:extLst>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9-50F4-464C-83B5-603B4751A2C0}"/>
              </c:ext>
            </c:extLst>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B-50F4-464C-83B5-603B4751A2C0}"/>
              </c:ext>
            </c:extLst>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D-50F4-464C-83B5-603B4751A2C0}"/>
              </c:ext>
            </c:extLst>
          </c:dPt>
          <c:dLbls>
            <c:dLbl>
              <c:idx val="0"/>
              <c:layout>
                <c:manualLayout>
                  <c:x val="0.16292929862000211"/>
                  <c:y val="2.379967420682198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50F4-464C-83B5-603B4751A2C0}"/>
                </c:ext>
                <c:ext xmlns:c15="http://schemas.microsoft.com/office/drawing/2012/chart" uri="{CE6537A1-D6FC-4f65-9D91-7224C49458BB}">
                  <c15:spPr xmlns:c15="http://schemas.microsoft.com/office/drawing/2012/chart">
                    <a:prstGeom prst="rect">
                      <a:avLst/>
                    </a:prstGeom>
                  </c15:spPr>
                </c:ext>
              </c:extLst>
            </c:dLbl>
            <c:dLbl>
              <c:idx val="1"/>
              <c:layout>
                <c:manualLayout>
                  <c:x val="8.022688880950285E-2"/>
                  <c:y val="5.9499185517054951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50F4-464C-83B5-603B4751A2C0}"/>
                </c:ext>
                <c:ext xmlns:c15="http://schemas.microsoft.com/office/drawing/2012/chart" uri="{CE6537A1-D6FC-4f65-9D91-7224C49458BB}"/>
              </c:extLst>
            </c:dLbl>
            <c:dLbl>
              <c:idx val="3"/>
              <c:layout>
                <c:manualLayout>
                  <c:x val="1.9647401341102738E-2"/>
                  <c:y val="-3.2724552034380329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50F4-464C-83B5-603B4751A2C0}"/>
                </c:ext>
                <c:ext xmlns:c15="http://schemas.microsoft.com/office/drawing/2012/chart" uri="{CE6537A1-D6FC-4f65-9D91-7224C49458BB}"/>
              </c:extLst>
            </c:dLbl>
            <c:dLbl>
              <c:idx val="4"/>
              <c:layout>
                <c:manualLayout>
                  <c:x val="3.110838545674588E-2"/>
                  <c:y val="-1.4874796379263738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9-50F4-464C-83B5-603B4751A2C0}"/>
                </c:ext>
                <c:ext xmlns:c15="http://schemas.microsoft.com/office/drawing/2012/chart" uri="{CE6537A1-D6FC-4f65-9D91-7224C49458BB}"/>
              </c:extLst>
            </c:dLbl>
            <c:dLbl>
              <c:idx val="5"/>
              <c:layout>
                <c:manualLayout>
                  <c:x val="-3.110838545674606E-2"/>
                  <c:y val="0"/>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B-50F4-464C-83B5-603B4751A2C0}"/>
                </c:ext>
                <c:ext xmlns:c15="http://schemas.microsoft.com/office/drawing/2012/chart" uri="{CE6537A1-D6FC-4f65-9D91-7224C49458BB}">
                  <c15:layout>
                    <c:manualLayout>
                      <c:w val="0.19159490874465354"/>
                      <c:h val="7.7348941172171434E-2"/>
                    </c:manualLayout>
                  </c15:layout>
                </c:ext>
              </c:extLst>
            </c:dLbl>
            <c:dLbl>
              <c:idx val="11"/>
              <c:layout>
                <c:manualLayout>
                  <c:x val="-0.14390602055800295"/>
                  <c:y val="0"/>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7-50F4-464C-83B5-603B4751A2C0}"/>
                </c:ext>
                <c:ext xmlns:c15="http://schemas.microsoft.com/office/drawing/2012/chart" uri="{CE6537A1-D6FC-4f65-9D91-7224C49458BB}"/>
              </c:extLst>
            </c:dLbl>
            <c:dLbl>
              <c:idx val="12"/>
              <c:layout>
                <c:manualLayout>
                  <c:x val="-8.957415565345081E-2"/>
                  <c:y val="6.0698027314112311E-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9-50F4-464C-83B5-603B4751A2C0}"/>
                </c:ext>
                <c:ext xmlns:c15="http://schemas.microsoft.com/office/drawing/2012/chart" uri="{CE6537A1-D6FC-4f65-9D91-7224C49458BB}"/>
              </c:extLst>
            </c:dLbl>
            <c:dLbl>
              <c:idx val="13"/>
              <c:layout>
                <c:manualLayout>
                  <c:x val="-6.5957310527948482E-2"/>
                  <c:y val="-2.8924450019803018E-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B-50F4-464C-83B5-603B4751A2C0}"/>
                </c:ext>
                <c:ext xmlns:c15="http://schemas.microsoft.com/office/drawing/2012/chart" uri="{CE6537A1-D6FC-4f65-9D91-7224C49458BB}"/>
              </c:extLst>
            </c:dLbl>
            <c:dLbl>
              <c:idx val="14"/>
              <c:layout>
                <c:manualLayout>
                  <c:x val="0.1388409860275433"/>
                  <c:y val="1.1387578747953937E-7"/>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D-50F4-464C-83B5-603B4751A2C0}"/>
                </c:ext>
                <c:ext xmlns:c15="http://schemas.microsoft.com/office/drawing/2012/chart" uri="{CE6537A1-D6FC-4f65-9D91-7224C49458BB}">
                  <c15:layout>
                    <c:manualLayout>
                      <c:w val="0.49477075167633522"/>
                      <c:h val="9.0736227463696958E-2"/>
                    </c:manualLayout>
                  </c15:layout>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Appendix!$B$35:$B$50</c:f>
              <c:strCache>
                <c:ptCount val="15"/>
                <c:pt idx="0">
                  <c:v>Back-Office Servicing</c:v>
                </c:pt>
                <c:pt idx="1">
                  <c:v>Claims</c:v>
                </c:pt>
                <c:pt idx="2">
                  <c:v>Customer Service</c:v>
                </c:pt>
                <c:pt idx="3">
                  <c:v>Enterprise-wide</c:v>
                </c:pt>
                <c:pt idx="4">
                  <c:v>Finance</c:v>
                </c:pt>
                <c:pt idx="5">
                  <c:v>Front-Office Servicing</c:v>
                </c:pt>
                <c:pt idx="6">
                  <c:v>New Business</c:v>
                </c:pt>
                <c:pt idx="7">
                  <c:v>Payments </c:v>
                </c:pt>
                <c:pt idx="8">
                  <c:v>Products</c:v>
                </c:pt>
                <c:pt idx="9">
                  <c:v>Regulations</c:v>
                </c:pt>
                <c:pt idx="10">
                  <c:v>Risk and Security Management</c:v>
                </c:pt>
                <c:pt idx="11">
                  <c:v>Sales &amp; Marketing</c:v>
                </c:pt>
                <c:pt idx="12">
                  <c:v>Support Functions</c:v>
                </c:pt>
                <c:pt idx="13">
                  <c:v>Transactions</c:v>
                </c:pt>
                <c:pt idx="14">
                  <c:v>Underwriting and Pricing</c:v>
                </c:pt>
              </c:strCache>
            </c:strRef>
          </c:cat>
          <c:val>
            <c:numRef>
              <c:f>Appendix!$C$35:$C$50</c:f>
              <c:numCache>
                <c:formatCode>0%</c:formatCode>
                <c:ptCount val="15"/>
                <c:pt idx="0">
                  <c:v>3.870967741935484E-2</c:v>
                </c:pt>
                <c:pt idx="1">
                  <c:v>0.13548387096774195</c:v>
                </c:pt>
                <c:pt idx="2">
                  <c:v>0.14838709677419354</c:v>
                </c:pt>
                <c:pt idx="3">
                  <c:v>9.6774193548387094E-2</c:v>
                </c:pt>
                <c:pt idx="4">
                  <c:v>2.5806451612903226E-2</c:v>
                </c:pt>
                <c:pt idx="5">
                  <c:v>8.387096774193549E-2</c:v>
                </c:pt>
                <c:pt idx="6">
                  <c:v>9.0322580645161285E-2</c:v>
                </c:pt>
                <c:pt idx="7">
                  <c:v>3.2258064516129031E-2</c:v>
                </c:pt>
                <c:pt idx="8">
                  <c:v>9.0322580645161285E-2</c:v>
                </c:pt>
                <c:pt idx="9">
                  <c:v>1.2903225806451613E-2</c:v>
                </c:pt>
                <c:pt idx="10">
                  <c:v>8.387096774193549E-2</c:v>
                </c:pt>
                <c:pt idx="11">
                  <c:v>2.5806451612903226E-2</c:v>
                </c:pt>
                <c:pt idx="12">
                  <c:v>5.1612903225806452E-2</c:v>
                </c:pt>
                <c:pt idx="13">
                  <c:v>3.2258064516129031E-2</c:v>
                </c:pt>
                <c:pt idx="14">
                  <c:v>5.1612903225806452E-2</c:v>
                </c:pt>
              </c:numCache>
            </c:numRef>
          </c:val>
          <c:extLst xmlns:c16r2="http://schemas.microsoft.com/office/drawing/2015/06/chart">
            <c:ext xmlns:c16="http://schemas.microsoft.com/office/drawing/2014/chart" uri="{C3380CC4-5D6E-409C-BE32-E72D297353CC}">
              <c16:uniqueId val="{0000001E-50F4-464C-83B5-603B4751A2C0}"/>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132526204500097E-2"/>
          <c:y val="2.984318411121608E-2"/>
          <c:w val="0.82002936857562392"/>
          <c:h val="0.82396833430216521"/>
        </c:manualLayout>
      </c:layout>
      <c:barChart>
        <c:barDir val="col"/>
        <c:grouping val="stacked"/>
        <c:varyColors val="0"/>
        <c:ser>
          <c:idx val="0"/>
          <c:order val="0"/>
          <c:tx>
            <c:strRef>
              <c:f>Appendix!$B$24</c:f>
              <c:strCache>
                <c:ptCount val="1"/>
                <c:pt idx="0">
                  <c:v>Bank/Investment</c:v>
                </c:pt>
              </c:strCache>
            </c:strRef>
          </c:tx>
          <c:spPr>
            <a:solidFill>
              <a:schemeClr val="accent1"/>
            </a:solidFill>
            <a:ln>
              <a:noFill/>
            </a:ln>
            <a:effectLst/>
            <a:scene3d>
              <a:camera prst="orthographicFront"/>
              <a:lightRig rig="brightRoom" dir="t"/>
            </a:scene3d>
            <a:sp3d prstMaterial="flat">
              <a:bevelT w="50800" h="101600" prst="angle"/>
              <a:contourClr>
                <a:srgbClr val="000000"/>
              </a:contourClr>
            </a:sp3d>
          </c:spPr>
          <c:invertIfNegative val="0"/>
          <c:dLbls>
            <c:dLbl>
              <c:idx val="1"/>
              <c:layout>
                <c:manualLayout>
                  <c:x val="-2.2026431718061675E-2"/>
                  <c:y val="-6.0698027314112293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9E4-481E-8805-88F43CBB5721}"/>
                </c:ext>
                <c:ext xmlns:c15="http://schemas.microsoft.com/office/drawing/2012/chart" uri="{CE6537A1-D6FC-4f65-9D91-7224C49458BB}"/>
              </c:extLst>
            </c:dLbl>
            <c:dLbl>
              <c:idx val="3"/>
              <c:layout>
                <c:manualLayout>
                  <c:x val="-1.7621145374449341E-2"/>
                  <c:y val="-2.0232675771370764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9E4-481E-8805-88F43CBB572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Appendix!$C$23:$N$23</c:f>
              <c:strCache>
                <c:ptCount val="12"/>
                <c:pt idx="0">
                  <c:v>RPA</c:v>
                </c:pt>
                <c:pt idx="1">
                  <c:v>Digital Advisors/ Robo-advisor</c:v>
                </c:pt>
                <c:pt idx="2">
                  <c:v>Analytics</c:v>
                </c:pt>
                <c:pt idx="3">
                  <c:v>Low Code/ No code application</c:v>
                </c:pt>
                <c:pt idx="4">
                  <c:v>Drones</c:v>
                </c:pt>
                <c:pt idx="5">
                  <c:v>iBPM</c:v>
                </c:pt>
                <c:pt idx="6">
                  <c:v>OCR</c:v>
                </c:pt>
                <c:pt idx="7">
                  <c:v>Biometrics</c:v>
                </c:pt>
                <c:pt idx="8">
                  <c:v>Chatbots</c:v>
                </c:pt>
                <c:pt idx="9">
                  <c:v>Machine Learning</c:v>
                </c:pt>
                <c:pt idx="10">
                  <c:v>NLP</c:v>
                </c:pt>
                <c:pt idx="11">
                  <c:v>AI - other</c:v>
                </c:pt>
              </c:strCache>
            </c:strRef>
          </c:cat>
          <c:val>
            <c:numRef>
              <c:f>Appendix!$C$24:$N$24</c:f>
              <c:numCache>
                <c:formatCode>General</c:formatCode>
                <c:ptCount val="12"/>
                <c:pt idx="0">
                  <c:v>18</c:v>
                </c:pt>
                <c:pt idx="1">
                  <c:v>1</c:v>
                </c:pt>
                <c:pt idx="2">
                  <c:v>17</c:v>
                </c:pt>
                <c:pt idx="3">
                  <c:v>0</c:v>
                </c:pt>
                <c:pt idx="4">
                  <c:v>0</c:v>
                </c:pt>
                <c:pt idx="5">
                  <c:v>0</c:v>
                </c:pt>
                <c:pt idx="6">
                  <c:v>2</c:v>
                </c:pt>
                <c:pt idx="7">
                  <c:v>7</c:v>
                </c:pt>
                <c:pt idx="8">
                  <c:v>4</c:v>
                </c:pt>
                <c:pt idx="9">
                  <c:v>8</c:v>
                </c:pt>
                <c:pt idx="10">
                  <c:v>7</c:v>
                </c:pt>
                <c:pt idx="11">
                  <c:v>17</c:v>
                </c:pt>
              </c:numCache>
            </c:numRef>
          </c:val>
          <c:extLst xmlns:c16r2="http://schemas.microsoft.com/office/drawing/2015/06/chart">
            <c:ext xmlns:c16="http://schemas.microsoft.com/office/drawing/2014/chart" uri="{C3380CC4-5D6E-409C-BE32-E72D297353CC}">
              <c16:uniqueId val="{00000002-49E4-481E-8805-88F43CBB5721}"/>
            </c:ext>
          </c:extLst>
        </c:ser>
        <c:ser>
          <c:idx val="1"/>
          <c:order val="1"/>
          <c:tx>
            <c:strRef>
              <c:f>Appendix!$B$25</c:f>
              <c:strCache>
                <c:ptCount val="1"/>
                <c:pt idx="0">
                  <c:v>Both</c:v>
                </c:pt>
              </c:strCache>
            </c:strRef>
          </c:tx>
          <c:spPr>
            <a:solidFill>
              <a:schemeClr val="accent2"/>
            </a:solidFill>
            <a:ln>
              <a:noFill/>
            </a:ln>
            <a:effectLst/>
            <a:scene3d>
              <a:camera prst="orthographicFront"/>
              <a:lightRig rig="brightRoom" dir="t"/>
            </a:scene3d>
            <a:sp3d prstMaterial="flat">
              <a:bevelT w="50800" h="101600" prst="angle"/>
              <a:contourClr>
                <a:srgbClr val="000000"/>
              </a:contourClr>
            </a:sp3d>
          </c:spPr>
          <c:invertIfNegative val="0"/>
          <c:dLbls>
            <c:dLbl>
              <c:idx val="1"/>
              <c:layout>
                <c:manualLayout>
                  <c:x val="2.4963289280469845E-2"/>
                  <c:y val="-2.0232675771370764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49E4-481E-8805-88F43CBB572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Appendix!$C$23:$N$23</c:f>
              <c:strCache>
                <c:ptCount val="12"/>
                <c:pt idx="0">
                  <c:v>RPA</c:v>
                </c:pt>
                <c:pt idx="1">
                  <c:v>Digital Advisors/ Robo-advisor</c:v>
                </c:pt>
                <c:pt idx="2">
                  <c:v>Analytics</c:v>
                </c:pt>
                <c:pt idx="3">
                  <c:v>Low Code/ No code application</c:v>
                </c:pt>
                <c:pt idx="4">
                  <c:v>Drones</c:v>
                </c:pt>
                <c:pt idx="5">
                  <c:v>iBPM</c:v>
                </c:pt>
                <c:pt idx="6">
                  <c:v>OCR</c:v>
                </c:pt>
                <c:pt idx="7">
                  <c:v>Biometrics</c:v>
                </c:pt>
                <c:pt idx="8">
                  <c:v>Chatbots</c:v>
                </c:pt>
                <c:pt idx="9">
                  <c:v>Machine Learning</c:v>
                </c:pt>
                <c:pt idx="10">
                  <c:v>NLP</c:v>
                </c:pt>
                <c:pt idx="11">
                  <c:v>AI - other</c:v>
                </c:pt>
              </c:strCache>
            </c:strRef>
          </c:cat>
          <c:val>
            <c:numRef>
              <c:f>Appendix!$C$25:$N$25</c:f>
              <c:numCache>
                <c:formatCode>General</c:formatCode>
                <c:ptCount val="12"/>
                <c:pt idx="0">
                  <c:v>32</c:v>
                </c:pt>
                <c:pt idx="1">
                  <c:v>1</c:v>
                </c:pt>
                <c:pt idx="2">
                  <c:v>11</c:v>
                </c:pt>
                <c:pt idx="3">
                  <c:v>2</c:v>
                </c:pt>
                <c:pt idx="4">
                  <c:v>0</c:v>
                </c:pt>
                <c:pt idx="5">
                  <c:v>6</c:v>
                </c:pt>
                <c:pt idx="6">
                  <c:v>4</c:v>
                </c:pt>
                <c:pt idx="7">
                  <c:v>5</c:v>
                </c:pt>
                <c:pt idx="8">
                  <c:v>6</c:v>
                </c:pt>
                <c:pt idx="9">
                  <c:v>14</c:v>
                </c:pt>
                <c:pt idx="10">
                  <c:v>18</c:v>
                </c:pt>
                <c:pt idx="11">
                  <c:v>16</c:v>
                </c:pt>
              </c:numCache>
            </c:numRef>
          </c:val>
          <c:extLst xmlns:c16r2="http://schemas.microsoft.com/office/drawing/2015/06/chart">
            <c:ext xmlns:c16="http://schemas.microsoft.com/office/drawing/2014/chart" uri="{C3380CC4-5D6E-409C-BE32-E72D297353CC}">
              <c16:uniqueId val="{00000004-49E4-481E-8805-88F43CBB5721}"/>
            </c:ext>
          </c:extLst>
        </c:ser>
        <c:ser>
          <c:idx val="2"/>
          <c:order val="2"/>
          <c:tx>
            <c:strRef>
              <c:f>Appendix!$B$26</c:f>
              <c:strCache>
                <c:ptCount val="1"/>
                <c:pt idx="0">
                  <c:v>Insurance</c:v>
                </c:pt>
              </c:strCache>
            </c:strRef>
          </c:tx>
          <c:spPr>
            <a:solidFill>
              <a:schemeClr val="accent3"/>
            </a:solidFill>
            <a:ln>
              <a:noFill/>
            </a:ln>
            <a:effectLst/>
            <a:scene3d>
              <a:camera prst="orthographicFront"/>
              <a:lightRig rig="brightRoom" dir="t"/>
            </a:scene3d>
            <a:sp3d prstMaterial="flat">
              <a:bevelT w="50800" h="101600" prst="angle"/>
              <a:contourClr>
                <a:srgbClr val="000000"/>
              </a:contourClr>
            </a:sp3d>
          </c:spPr>
          <c:invertIfNegative val="0"/>
          <c:dLbls>
            <c:dLbl>
              <c:idx val="3"/>
              <c:layout>
                <c:manualLayout>
                  <c:x val="1.9089574155653398E-2"/>
                  <c:y val="-8.0930703085484532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49E4-481E-8805-88F43CBB572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Appendix!$C$23:$N$23</c:f>
              <c:strCache>
                <c:ptCount val="12"/>
                <c:pt idx="0">
                  <c:v>RPA</c:v>
                </c:pt>
                <c:pt idx="1">
                  <c:v>Digital Advisors/ Robo-advisor</c:v>
                </c:pt>
                <c:pt idx="2">
                  <c:v>Analytics</c:v>
                </c:pt>
                <c:pt idx="3">
                  <c:v>Low Code/ No code application</c:v>
                </c:pt>
                <c:pt idx="4">
                  <c:v>Drones</c:v>
                </c:pt>
                <c:pt idx="5">
                  <c:v>iBPM</c:v>
                </c:pt>
                <c:pt idx="6">
                  <c:v>OCR</c:v>
                </c:pt>
                <c:pt idx="7">
                  <c:v>Biometrics</c:v>
                </c:pt>
                <c:pt idx="8">
                  <c:v>Chatbots</c:v>
                </c:pt>
                <c:pt idx="9">
                  <c:v>Machine Learning</c:v>
                </c:pt>
                <c:pt idx="10">
                  <c:v>NLP</c:v>
                </c:pt>
                <c:pt idx="11">
                  <c:v>AI - other</c:v>
                </c:pt>
              </c:strCache>
            </c:strRef>
          </c:cat>
          <c:val>
            <c:numRef>
              <c:f>Appendix!$C$26:$N$26</c:f>
              <c:numCache>
                <c:formatCode>General</c:formatCode>
                <c:ptCount val="12"/>
                <c:pt idx="0">
                  <c:v>14</c:v>
                </c:pt>
                <c:pt idx="1">
                  <c:v>2</c:v>
                </c:pt>
                <c:pt idx="2">
                  <c:v>16</c:v>
                </c:pt>
                <c:pt idx="3">
                  <c:v>1</c:v>
                </c:pt>
                <c:pt idx="4">
                  <c:v>6</c:v>
                </c:pt>
                <c:pt idx="5">
                  <c:v>2</c:v>
                </c:pt>
                <c:pt idx="6">
                  <c:v>7</c:v>
                </c:pt>
                <c:pt idx="7">
                  <c:v>0</c:v>
                </c:pt>
                <c:pt idx="8">
                  <c:v>7</c:v>
                </c:pt>
                <c:pt idx="9">
                  <c:v>19</c:v>
                </c:pt>
                <c:pt idx="10">
                  <c:v>13</c:v>
                </c:pt>
                <c:pt idx="11">
                  <c:v>24</c:v>
                </c:pt>
              </c:numCache>
            </c:numRef>
          </c:val>
          <c:extLst xmlns:c16r2="http://schemas.microsoft.com/office/drawing/2015/06/chart">
            <c:ext xmlns:c16="http://schemas.microsoft.com/office/drawing/2014/chart" uri="{C3380CC4-5D6E-409C-BE32-E72D297353CC}">
              <c16:uniqueId val="{00000006-49E4-481E-8805-88F43CBB5721}"/>
            </c:ext>
          </c:extLst>
        </c:ser>
        <c:dLbls>
          <c:dLblPos val="ctr"/>
          <c:showLegendKey val="0"/>
          <c:showVal val="1"/>
          <c:showCatName val="0"/>
          <c:showSerName val="0"/>
          <c:showPercent val="0"/>
          <c:showBubbleSize val="0"/>
        </c:dLbls>
        <c:gapWidth val="75"/>
        <c:overlap val="100"/>
        <c:axId val="298679808"/>
        <c:axId val="298682160"/>
      </c:barChart>
      <c:catAx>
        <c:axId val="298679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98682160"/>
        <c:crosses val="autoZero"/>
        <c:auto val="1"/>
        <c:lblAlgn val="ctr"/>
        <c:lblOffset val="100"/>
        <c:noMultiLvlLbl val="0"/>
      </c:catAx>
      <c:valAx>
        <c:axId val="29868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8679808"/>
        <c:crosses val="autoZero"/>
        <c:crossBetween val="between"/>
      </c:valAx>
      <c:spPr>
        <a:noFill/>
        <a:ln>
          <a:noFill/>
        </a:ln>
        <a:effectLst/>
      </c:spPr>
    </c:plotArea>
    <c:legend>
      <c:legendPos val="r"/>
      <c:layout>
        <c:manualLayout>
          <c:xMode val="edge"/>
          <c:yMode val="edge"/>
          <c:x val="0.34770652420686532"/>
          <c:y val="4.0018387292488085E-2"/>
          <c:w val="0.26579193556928027"/>
          <c:h val="0.2503142570807131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chart>
  <c:spPr>
    <a:solidFill>
      <a:sysClr val="window" lastClr="FFFFFF"/>
    </a:soli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497179423302869"/>
          <c:y val="0.12604131520325981"/>
          <c:w val="0.47909328044930172"/>
          <c:h val="0.85023852071337291"/>
        </c:manualLayout>
      </c:layout>
      <c:barChart>
        <c:barDir val="bar"/>
        <c:grouping val="clustered"/>
        <c:varyColors val="0"/>
        <c:ser>
          <c:idx val="0"/>
          <c:order val="0"/>
          <c:tx>
            <c:strRef>
              <c:f>Sheet1!$B$1</c:f>
              <c:strCache>
                <c:ptCount val="1"/>
                <c:pt idx="0">
                  <c:v>Sum of Top 3</c:v>
                </c:pt>
              </c:strCache>
            </c:strRef>
          </c:tx>
          <c:spPr>
            <a:solidFill>
              <a:srgbClr val="002856"/>
            </a:solidFill>
            <a:ln>
              <a:noFill/>
            </a:ln>
            <a:effectLst/>
          </c:spPr>
          <c:invertIfNegative val="0"/>
          <c:dPt>
            <c:idx val="6"/>
            <c:invertIfNegative val="0"/>
            <c:bubble3D val="0"/>
            <c:spPr>
              <a:solidFill>
                <a:srgbClr val="002856"/>
              </a:solidFill>
              <a:ln>
                <a:noFill/>
              </a:ln>
              <a:effectLst/>
            </c:spPr>
            <c:extLst xmlns:c16r2="http://schemas.microsoft.com/office/drawing/2015/06/chart">
              <c:ext xmlns:c16="http://schemas.microsoft.com/office/drawing/2014/chart" uri="{C3380CC4-5D6E-409C-BE32-E72D297353CC}">
                <c16:uniqueId val="{00000001-65E9-4266-B6D1-AF55AF79185E}"/>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Unable/hard to measure the value</c:v>
                </c:pt>
                <c:pt idx="1">
                  <c:v>Difficulty finding use cases</c:v>
                </c:pt>
                <c:pt idx="2">
                  <c:v>Lack of capability to leverage AI techniques</c:v>
                </c:pt>
                <c:pt idx="3">
                  <c:v>Governance issues or concerns</c:v>
                </c:pt>
                <c:pt idx="4">
                  <c:v>Technology is too difficult to use or deploy</c:v>
                </c:pt>
                <c:pt idx="5">
                  <c:v>Lack of skills of staff</c:v>
                </c:pt>
                <c:pt idx="6">
                  <c:v>Little improvement over existing technologies</c:v>
                </c:pt>
                <c:pt idx="7">
                  <c:v>Data accessibility challenges</c:v>
                </c:pt>
                <c:pt idx="8">
                  <c:v>Lack of technology knowledge</c:v>
                </c:pt>
                <c:pt idx="9">
                  <c:v>Lack of understanding AI benefits and uses</c:v>
                </c:pt>
                <c:pt idx="10">
                  <c:v>Data scope or quality problems</c:v>
                </c:pt>
                <c:pt idx="11">
                  <c:v>Potential risks or liabilities</c:v>
                </c:pt>
                <c:pt idx="12">
                  <c:v>Data volume and/or complexity</c:v>
                </c:pt>
                <c:pt idx="13">
                  <c:v>Complexity of AI solution(s) integration with existing infrastructure</c:v>
                </c:pt>
                <c:pt idx="14">
                  <c:v>Security or privacy concerns</c:v>
                </c:pt>
              </c:strCache>
            </c:strRef>
          </c:cat>
          <c:val>
            <c:numRef>
              <c:f>Sheet1!$B$2:$B$16</c:f>
              <c:numCache>
                <c:formatCode>0%</c:formatCode>
                <c:ptCount val="15"/>
                <c:pt idx="0">
                  <c:v>0.14143094841930115</c:v>
                </c:pt>
                <c:pt idx="1">
                  <c:v>0.14975041597337768</c:v>
                </c:pt>
                <c:pt idx="2">
                  <c:v>0.15640599001663893</c:v>
                </c:pt>
                <c:pt idx="3">
                  <c:v>0.16638935108153077</c:v>
                </c:pt>
                <c:pt idx="4">
                  <c:v>0.16805324459234608</c:v>
                </c:pt>
                <c:pt idx="5">
                  <c:v>0.18302828618968386</c:v>
                </c:pt>
                <c:pt idx="6">
                  <c:v>0.18469217970049917</c:v>
                </c:pt>
                <c:pt idx="7">
                  <c:v>0.1930116472545757</c:v>
                </c:pt>
                <c:pt idx="8">
                  <c:v>0.1930116472545757</c:v>
                </c:pt>
                <c:pt idx="9">
                  <c:v>0.19633943427620631</c:v>
                </c:pt>
                <c:pt idx="10">
                  <c:v>0.20299500831946754</c:v>
                </c:pt>
                <c:pt idx="11">
                  <c:v>0.2179700499168053</c:v>
                </c:pt>
                <c:pt idx="12">
                  <c:v>0.2196339434276206</c:v>
                </c:pt>
                <c:pt idx="13">
                  <c:v>0.29617304492512475</c:v>
                </c:pt>
                <c:pt idx="14">
                  <c:v>0.30282861896838603</c:v>
                </c:pt>
              </c:numCache>
            </c:numRef>
          </c:val>
          <c:extLst xmlns:c16r2="http://schemas.microsoft.com/office/drawing/2015/06/chart">
            <c:ext xmlns:c16="http://schemas.microsoft.com/office/drawing/2014/chart" uri="{C3380CC4-5D6E-409C-BE32-E72D297353CC}">
              <c16:uniqueId val="{00000002-D845-4F29-8837-802BF45BBBA4}"/>
            </c:ext>
          </c:extLst>
        </c:ser>
        <c:dLbls>
          <c:showLegendKey val="0"/>
          <c:showVal val="0"/>
          <c:showCatName val="0"/>
          <c:showSerName val="0"/>
          <c:showPercent val="0"/>
          <c:showBubbleSize val="0"/>
        </c:dLbls>
        <c:gapWidth val="60"/>
        <c:axId val="298681376"/>
        <c:axId val="298680200"/>
      </c:barChart>
      <c:barChart>
        <c:barDir val="bar"/>
        <c:grouping val="clustered"/>
        <c:varyColors val="0"/>
        <c:ser>
          <c:idx val="1"/>
          <c:order val="1"/>
          <c:tx>
            <c:strRef>
              <c:f>Sheet1!$C$1</c:f>
              <c:strCache>
                <c:ptCount val="1"/>
                <c:pt idx="0">
                  <c:v>1st choice</c:v>
                </c:pt>
              </c:strCache>
            </c:strRef>
          </c:tx>
          <c:spPr>
            <a:solidFill>
              <a:srgbClr val="009AD7"/>
            </a:solidFill>
            <a:ln>
              <a:noFill/>
            </a:ln>
            <a:effectLst/>
          </c:spPr>
          <c:invertIfNegative val="0"/>
          <c:dPt>
            <c:idx val="2"/>
            <c:invertIfNegative val="0"/>
            <c:bubble3D val="0"/>
            <c:spPr>
              <a:solidFill>
                <a:srgbClr val="009AD7"/>
              </a:solidFill>
              <a:ln>
                <a:noFill/>
              </a:ln>
              <a:effectLst/>
            </c:spPr>
            <c:extLst xmlns:c16r2="http://schemas.microsoft.com/office/drawing/2015/06/chart">
              <c:ext xmlns:c16="http://schemas.microsoft.com/office/drawing/2014/chart" uri="{C3380CC4-5D6E-409C-BE32-E72D297353CC}">
                <c16:uniqueId val="{00000003-65E9-4266-B6D1-AF55AF79185E}"/>
              </c:ext>
            </c:extLst>
          </c:dPt>
          <c:dPt>
            <c:idx val="6"/>
            <c:invertIfNegative val="0"/>
            <c:bubble3D val="0"/>
            <c:spPr>
              <a:solidFill>
                <a:srgbClr val="009AD7"/>
              </a:solidFill>
              <a:ln>
                <a:noFill/>
              </a:ln>
              <a:effectLst/>
            </c:spPr>
            <c:extLst xmlns:c16r2="http://schemas.microsoft.com/office/drawing/2015/06/chart">
              <c:ext xmlns:c16="http://schemas.microsoft.com/office/drawing/2014/chart" uri="{C3380CC4-5D6E-409C-BE32-E72D297353CC}">
                <c16:uniqueId val="{00000005-65E9-4266-B6D1-AF55AF79185E}"/>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Unable/hard to measure the value</c:v>
                </c:pt>
                <c:pt idx="1">
                  <c:v>Difficulty finding use cases</c:v>
                </c:pt>
                <c:pt idx="2">
                  <c:v>Lack of capability to leverage AI techniques</c:v>
                </c:pt>
                <c:pt idx="3">
                  <c:v>Governance issues or concerns</c:v>
                </c:pt>
                <c:pt idx="4">
                  <c:v>Technology is too difficult to use or deploy</c:v>
                </c:pt>
                <c:pt idx="5">
                  <c:v>Lack of skills of staff</c:v>
                </c:pt>
                <c:pt idx="6">
                  <c:v>Little improvement over existing technologies</c:v>
                </c:pt>
                <c:pt idx="7">
                  <c:v>Data accessibility challenges</c:v>
                </c:pt>
                <c:pt idx="8">
                  <c:v>Lack of technology knowledge</c:v>
                </c:pt>
                <c:pt idx="9">
                  <c:v>Lack of understanding AI benefits and uses</c:v>
                </c:pt>
                <c:pt idx="10">
                  <c:v>Data scope or quality problems</c:v>
                </c:pt>
                <c:pt idx="11">
                  <c:v>Potential risks or liabilities</c:v>
                </c:pt>
                <c:pt idx="12">
                  <c:v>Data volume and/or complexity</c:v>
                </c:pt>
                <c:pt idx="13">
                  <c:v>Complexity of AI solution(s) integration with existing infrastructure</c:v>
                </c:pt>
                <c:pt idx="14">
                  <c:v>Security or privacy concerns</c:v>
                </c:pt>
              </c:strCache>
            </c:strRef>
          </c:cat>
          <c:val>
            <c:numRef>
              <c:f>Sheet1!$C$2:$C$16</c:f>
              <c:numCache>
                <c:formatCode>0%</c:formatCode>
                <c:ptCount val="15"/>
                <c:pt idx="0">
                  <c:v>3.4941763727121461E-2</c:v>
                </c:pt>
                <c:pt idx="1">
                  <c:v>5.4908485856905151E-2</c:v>
                </c:pt>
                <c:pt idx="2">
                  <c:v>5.8236272878535777E-2</c:v>
                </c:pt>
                <c:pt idx="3">
                  <c:v>4.8252911813643933E-2</c:v>
                </c:pt>
                <c:pt idx="4">
                  <c:v>5.3244592346089838E-2</c:v>
                </c:pt>
                <c:pt idx="5">
                  <c:v>6.9883527454242922E-2</c:v>
                </c:pt>
                <c:pt idx="6">
                  <c:v>6.4891846921797003E-2</c:v>
                </c:pt>
                <c:pt idx="7">
                  <c:v>6.4891846921797003E-2</c:v>
                </c:pt>
                <c:pt idx="8">
                  <c:v>5.4908485856905151E-2</c:v>
                </c:pt>
                <c:pt idx="9">
                  <c:v>6.156405990016639E-2</c:v>
                </c:pt>
                <c:pt idx="10">
                  <c:v>5.8236272878535777E-2</c:v>
                </c:pt>
                <c:pt idx="11">
                  <c:v>7.3211314475873535E-2</c:v>
                </c:pt>
                <c:pt idx="12">
                  <c:v>8.3194675540765387E-2</c:v>
                </c:pt>
                <c:pt idx="13">
                  <c:v>0.1098169717138103</c:v>
                </c:pt>
                <c:pt idx="14">
                  <c:v>0.1098169717138103</c:v>
                </c:pt>
              </c:numCache>
            </c:numRef>
          </c:val>
          <c:extLst xmlns:c16r2="http://schemas.microsoft.com/office/drawing/2015/06/chart">
            <c:ext xmlns:c16="http://schemas.microsoft.com/office/drawing/2014/chart" uri="{C3380CC4-5D6E-409C-BE32-E72D297353CC}">
              <c16:uniqueId val="{00000005-D845-4F29-8837-802BF45BBBA4}"/>
            </c:ext>
          </c:extLst>
        </c:ser>
        <c:dLbls>
          <c:showLegendKey val="0"/>
          <c:showVal val="0"/>
          <c:showCatName val="0"/>
          <c:showSerName val="0"/>
          <c:showPercent val="0"/>
          <c:showBubbleSize val="0"/>
        </c:dLbls>
        <c:gapWidth val="250"/>
        <c:axId val="298679416"/>
        <c:axId val="298679024"/>
      </c:barChart>
      <c:catAx>
        <c:axId val="29868137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98680200"/>
        <c:crosses val="autoZero"/>
        <c:auto val="1"/>
        <c:lblAlgn val="ctr"/>
        <c:lblOffset val="100"/>
        <c:noMultiLvlLbl val="0"/>
      </c:catAx>
      <c:valAx>
        <c:axId val="298680200"/>
        <c:scaling>
          <c:orientation val="minMax"/>
          <c:max val="0.5"/>
          <c:min val="0"/>
        </c:scaling>
        <c:delete val="0"/>
        <c:axPos val="b"/>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8681376"/>
        <c:crosses val="autoZero"/>
        <c:crossBetween val="between"/>
        <c:majorUnit val="0.1"/>
      </c:valAx>
      <c:valAx>
        <c:axId val="298679024"/>
        <c:scaling>
          <c:orientation val="minMax"/>
        </c:scaling>
        <c:delete val="1"/>
        <c:axPos val="t"/>
        <c:numFmt formatCode="0%" sourceLinked="1"/>
        <c:majorTickMark val="out"/>
        <c:minorTickMark val="none"/>
        <c:tickLblPos val="nextTo"/>
        <c:crossAx val="298679416"/>
        <c:crosses val="max"/>
        <c:crossBetween val="between"/>
      </c:valAx>
      <c:catAx>
        <c:axId val="298679416"/>
        <c:scaling>
          <c:orientation val="minMax"/>
        </c:scaling>
        <c:delete val="1"/>
        <c:axPos val="l"/>
        <c:numFmt formatCode="General" sourceLinked="1"/>
        <c:majorTickMark val="out"/>
        <c:minorTickMark val="none"/>
        <c:tickLblPos val="nextTo"/>
        <c:crossAx val="298679024"/>
        <c:crosses val="autoZero"/>
        <c:auto val="1"/>
        <c:lblAlgn val="ctr"/>
        <c:lblOffset val="100"/>
        <c:noMultiLvlLbl val="0"/>
      </c:catAx>
      <c:spPr>
        <a:noFill/>
        <a:ln w="25400">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ayout>
        <c:manualLayout>
          <c:xMode val="edge"/>
          <c:yMode val="edge"/>
          <c:x val="0.83522692285457156"/>
          <c:y val="5.6078700706303462E-2"/>
          <c:w val="0.13243146950317802"/>
          <c:h val="0.145827404729022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235109384617556"/>
          <c:y val="0.12999965372041095"/>
          <c:w val="0.5544864404213381"/>
          <c:h val="0.75350511222485617"/>
        </c:manualLayout>
      </c:layout>
      <c:barChart>
        <c:barDir val="bar"/>
        <c:grouping val="clustered"/>
        <c:varyColors val="0"/>
        <c:ser>
          <c:idx val="0"/>
          <c:order val="0"/>
          <c:tx>
            <c:strRef>
              <c:f>Sheet1!$B$1</c:f>
              <c:strCache>
                <c:ptCount val="1"/>
                <c:pt idx="0">
                  <c:v>total </c:v>
                </c:pt>
              </c:strCache>
            </c:strRef>
          </c:tx>
          <c:spPr>
            <a:solidFill>
              <a:srgbClr val="00285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We have a chronic shortfall of talent</c:v>
                </c:pt>
                <c:pt idx="1">
                  <c:v>We have a moderate shortfall of talent</c:v>
                </c:pt>
                <c:pt idx="2">
                  <c:v>We already have enough talent</c:v>
                </c:pt>
                <c:pt idx="3">
                  <c:v>We can re-train internal staff to meet the needs</c:v>
                </c:pt>
                <c:pt idx="4">
                  <c:v>We can acquire the talent needed</c:v>
                </c:pt>
              </c:strCache>
            </c:strRef>
          </c:cat>
          <c:val>
            <c:numRef>
              <c:f>Sheet1!$B$2:$B$6</c:f>
              <c:numCache>
                <c:formatCode>0%</c:formatCode>
                <c:ptCount val="5"/>
                <c:pt idx="0">
                  <c:v>0.13014827018121911</c:v>
                </c:pt>
                <c:pt idx="1">
                  <c:v>0.17462932454695224</c:v>
                </c:pt>
                <c:pt idx="2">
                  <c:v>0.17957166392092258</c:v>
                </c:pt>
                <c:pt idx="3">
                  <c:v>0.23393739703459637</c:v>
                </c:pt>
                <c:pt idx="4">
                  <c:v>0.28171334431630973</c:v>
                </c:pt>
              </c:numCache>
            </c:numRef>
          </c:val>
          <c:extLst xmlns:c16r2="http://schemas.microsoft.com/office/drawing/2015/06/chart">
            <c:ext xmlns:c16="http://schemas.microsoft.com/office/drawing/2014/chart" uri="{C3380CC4-5D6E-409C-BE32-E72D297353CC}">
              <c16:uniqueId val="{00000000-2E4B-47F7-8B23-9F528F369E29}"/>
            </c:ext>
          </c:extLst>
        </c:ser>
        <c:dLbls>
          <c:dLblPos val="inEnd"/>
          <c:showLegendKey val="0"/>
          <c:showVal val="1"/>
          <c:showCatName val="0"/>
          <c:showSerName val="0"/>
          <c:showPercent val="0"/>
          <c:showBubbleSize val="0"/>
        </c:dLbls>
        <c:gapWidth val="36"/>
        <c:axId val="298680984"/>
        <c:axId val="298681768"/>
        <c:extLst xmlns:c16r2="http://schemas.microsoft.com/office/drawing/2015/06/chart"/>
      </c:barChart>
      <c:catAx>
        <c:axId val="298680984"/>
        <c:scaling>
          <c:orientation val="minMax"/>
        </c:scaling>
        <c:delete val="0"/>
        <c:axPos val="l"/>
        <c:numFmt formatCode="General" sourceLinked="1"/>
        <c:majorTickMark val="none"/>
        <c:minorTickMark val="none"/>
        <c:tickLblPos val="nextTo"/>
        <c:spPr>
          <a:noFill/>
          <a:ln w="9525" cap="flat" cmpd="sng" algn="ctr">
            <a:solidFill>
              <a:srgbClr val="6F7878"/>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98681768"/>
        <c:crosses val="autoZero"/>
        <c:auto val="1"/>
        <c:lblAlgn val="l"/>
        <c:lblOffset val="100"/>
        <c:noMultiLvlLbl val="0"/>
      </c:catAx>
      <c:valAx>
        <c:axId val="298681768"/>
        <c:scaling>
          <c:orientation val="minMax"/>
          <c:max val="0.5"/>
          <c:min val="0"/>
        </c:scaling>
        <c:delete val="0"/>
        <c:axPos val="b"/>
        <c:numFmt formatCode="0%" sourceLinked="1"/>
        <c:majorTickMark val="out"/>
        <c:minorTickMark val="none"/>
        <c:tickLblPos val="nextTo"/>
        <c:spPr>
          <a:noFill/>
          <a:ln>
            <a:solidFill>
              <a:srgbClr val="6F7878"/>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98680984"/>
        <c:crosses val="autoZero"/>
        <c:crossBetween val="between"/>
        <c:majorUnit val="0.1"/>
        <c:minorUnit val="4.0000000000000008E-2"/>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solidFill>
                  <a:sysClr val="windowText" lastClr="000000"/>
                </a:solidFill>
              </a:rPr>
              <a:t>Company Count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2"/>
          <c:order val="1"/>
          <c:spPr>
            <a:solidFill>
              <a:srgbClr val="002060"/>
            </a:solidFill>
            <a:ln>
              <a:noFill/>
            </a:ln>
            <a:effectLst/>
          </c:spPr>
          <c:invertIfNegative val="0"/>
          <c:cat>
            <c:strRef>
              <c:f>'summary table'!$C$13:$G$13</c:f>
              <c:strCache>
                <c:ptCount val="5"/>
                <c:pt idx="0">
                  <c:v>2016</c:v>
                </c:pt>
                <c:pt idx="1">
                  <c:v>2017</c:v>
                </c:pt>
                <c:pt idx="2">
                  <c:v>2018</c:v>
                </c:pt>
                <c:pt idx="3">
                  <c:v>2019</c:v>
                </c:pt>
                <c:pt idx="4">
                  <c:v>3Q 2020</c:v>
                </c:pt>
              </c:strCache>
            </c:strRef>
          </c:cat>
          <c:val>
            <c:numRef>
              <c:f>'summary table'!$C$16:$G$16</c:f>
              <c:numCache>
                <c:formatCode>General</c:formatCode>
                <c:ptCount val="5"/>
                <c:pt idx="0">
                  <c:v>3</c:v>
                </c:pt>
                <c:pt idx="1">
                  <c:v>8</c:v>
                </c:pt>
                <c:pt idx="2">
                  <c:v>11</c:v>
                </c:pt>
                <c:pt idx="3">
                  <c:v>10</c:v>
                </c:pt>
                <c:pt idx="4">
                  <c:v>17</c:v>
                </c:pt>
              </c:numCache>
            </c:numRef>
          </c:val>
          <c:extLst xmlns:c16r2="http://schemas.microsoft.com/office/drawing/2015/06/chart">
            <c:ext xmlns:c16="http://schemas.microsoft.com/office/drawing/2014/chart" uri="{C3380CC4-5D6E-409C-BE32-E72D297353CC}">
              <c16:uniqueId val="{00000000-3245-4C25-944F-FEF8E835991D}"/>
            </c:ext>
          </c:extLst>
        </c:ser>
        <c:dLbls>
          <c:showLegendKey val="0"/>
          <c:showVal val="0"/>
          <c:showCatName val="0"/>
          <c:showSerName val="0"/>
          <c:showPercent val="0"/>
          <c:showBubbleSize val="0"/>
        </c:dLbls>
        <c:gapWidth val="150"/>
        <c:axId val="299780960"/>
        <c:axId val="299782136"/>
        <c:extLst xmlns:c16r2="http://schemas.microsoft.com/office/drawing/2015/06/chart">
          <c:ext xmlns:c15="http://schemas.microsoft.com/office/drawing/2012/chart" uri="{02D57815-91ED-43cb-92C2-25804820EDAC}">
            <c15:filteredBarSeries>
              <c15:ser>
                <c:idx val="0"/>
                <c:order val="0"/>
                <c:spPr>
                  <a:solidFill>
                    <a:schemeClr val="accent1"/>
                  </a:solidFill>
                  <a:ln>
                    <a:noFill/>
                  </a:ln>
                  <a:effectLst/>
                </c:spPr>
                <c:invertIfNegative val="0"/>
                <c:cat>
                  <c:strRef>
                    <c:extLst xmlns:c16r2="http://schemas.microsoft.com/office/drawing/2015/06/chart">
                      <c:ext uri="{02D57815-91ED-43cb-92C2-25804820EDAC}">
                        <c15:formulaRef>
                          <c15:sqref>'summary table'!$C$13:$G$13</c15:sqref>
                        </c15:formulaRef>
                      </c:ext>
                    </c:extLst>
                    <c:strCache>
                      <c:ptCount val="5"/>
                      <c:pt idx="0">
                        <c:v>2016</c:v>
                      </c:pt>
                      <c:pt idx="1">
                        <c:v>2017</c:v>
                      </c:pt>
                      <c:pt idx="2">
                        <c:v>2018</c:v>
                      </c:pt>
                      <c:pt idx="3">
                        <c:v>2019</c:v>
                      </c:pt>
                      <c:pt idx="4">
                        <c:v>3Q 2020</c:v>
                      </c:pt>
                    </c:strCache>
                  </c:strRef>
                </c:cat>
                <c:val>
                  <c:numRef>
                    <c:extLst xmlns:c16r2="http://schemas.microsoft.com/office/drawing/2015/06/chart">
                      <c:ext uri="{02D57815-91ED-43cb-92C2-25804820EDAC}">
                        <c15:formulaRef>
                          <c15:sqref>'summary table'!$C$14:$G$14</c15:sqref>
                        </c15:formulaRef>
                      </c:ext>
                    </c:extLst>
                    <c:numCache>
                      <c:formatCode>"$"#,##0</c:formatCode>
                      <c:ptCount val="5"/>
                      <c:pt idx="0">
                        <c:v>17</c:v>
                      </c:pt>
                      <c:pt idx="1">
                        <c:v>128</c:v>
                      </c:pt>
                      <c:pt idx="2">
                        <c:v>1108</c:v>
                      </c:pt>
                      <c:pt idx="3">
                        <c:v>1037</c:v>
                      </c:pt>
                      <c:pt idx="4">
                        <c:v>699.25</c:v>
                      </c:pt>
                    </c:numCache>
                  </c:numRef>
                </c:val>
                <c:extLst xmlns:c16r2="http://schemas.microsoft.com/office/drawing/2015/06/chart">
                  <c:ext xmlns:c16="http://schemas.microsoft.com/office/drawing/2014/chart" uri="{C3380CC4-5D6E-409C-BE32-E72D297353CC}">
                    <c16:uniqueId val="{00000001-3245-4C25-944F-FEF8E835991D}"/>
                  </c:ext>
                </c:extLst>
              </c15:ser>
            </c15:filteredBarSeries>
          </c:ext>
        </c:extLst>
      </c:barChart>
      <c:catAx>
        <c:axId val="299780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99782136"/>
        <c:crosses val="autoZero"/>
        <c:auto val="1"/>
        <c:lblAlgn val="ctr"/>
        <c:lblOffset val="100"/>
        <c:noMultiLvlLbl val="0"/>
      </c:catAx>
      <c:valAx>
        <c:axId val="299782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9978096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solidFill>
                  <a:sysClr val="windowText" lastClr="000000"/>
                </a:solidFill>
              </a:rPr>
              <a:t>Capital Investment</a:t>
            </a:r>
          </a:p>
        </c:rich>
      </c:tx>
      <c:layout>
        <c:manualLayout>
          <c:xMode val="edge"/>
          <c:yMode val="edge"/>
          <c:x val="0.33569684160017943"/>
          <c:y val="2.59740259740259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'summary table'!$C$13:$G$13</c:f>
              <c:strCache>
                <c:ptCount val="5"/>
                <c:pt idx="0">
                  <c:v>2016</c:v>
                </c:pt>
                <c:pt idx="1">
                  <c:v>2017</c:v>
                </c:pt>
                <c:pt idx="2">
                  <c:v>2018</c:v>
                </c:pt>
                <c:pt idx="3">
                  <c:v>2019</c:v>
                </c:pt>
                <c:pt idx="4">
                  <c:v>3Q 2020</c:v>
                </c:pt>
              </c:strCache>
            </c:strRef>
          </c:cat>
          <c:val>
            <c:numRef>
              <c:f>'summary table'!$C$14:$G$14</c:f>
              <c:numCache>
                <c:formatCode>"$"#,##0</c:formatCode>
                <c:ptCount val="5"/>
                <c:pt idx="0">
                  <c:v>17</c:v>
                </c:pt>
                <c:pt idx="1">
                  <c:v>128</c:v>
                </c:pt>
                <c:pt idx="2">
                  <c:v>1108</c:v>
                </c:pt>
                <c:pt idx="3">
                  <c:v>1037</c:v>
                </c:pt>
                <c:pt idx="4">
                  <c:v>699.25</c:v>
                </c:pt>
              </c:numCache>
            </c:numRef>
          </c:val>
          <c:extLst xmlns:c16r2="http://schemas.microsoft.com/office/drawing/2015/06/chart">
            <c:ext xmlns:c16="http://schemas.microsoft.com/office/drawing/2014/chart" uri="{C3380CC4-5D6E-409C-BE32-E72D297353CC}">
              <c16:uniqueId val="{00000000-6AEC-4351-AF3A-D8D95BA00DBB}"/>
            </c:ext>
          </c:extLst>
        </c:ser>
        <c:dLbls>
          <c:showLegendKey val="0"/>
          <c:showVal val="0"/>
          <c:showCatName val="0"/>
          <c:showSerName val="0"/>
          <c:showPercent val="0"/>
          <c:showBubbleSize val="0"/>
        </c:dLbls>
        <c:gapWidth val="150"/>
        <c:overlap val="100"/>
        <c:axId val="299780568"/>
        <c:axId val="299781744"/>
        <c:extLst xmlns:c16r2="http://schemas.microsoft.com/office/drawing/2015/06/chart">
          <c:ext xmlns:c15="http://schemas.microsoft.com/office/drawing/2012/chart" uri="{02D57815-91ED-43cb-92C2-25804820EDAC}">
            <c15:filteredBarSeries>
              <c15:ser>
                <c:idx val="1"/>
                <c:order val="1"/>
                <c:spPr>
                  <a:solidFill>
                    <a:schemeClr val="accent2"/>
                  </a:solidFill>
                  <a:ln>
                    <a:noFill/>
                  </a:ln>
                  <a:effectLst/>
                </c:spPr>
                <c:invertIfNegative val="0"/>
                <c:cat>
                  <c:strRef>
                    <c:extLst xmlns:c16r2="http://schemas.microsoft.com/office/drawing/2015/06/chart">
                      <c:ext uri="{02D57815-91ED-43cb-92C2-25804820EDAC}">
                        <c15:formulaRef>
                          <c15:sqref>'summary table'!$C$13:$G$13</c15:sqref>
                        </c15:formulaRef>
                      </c:ext>
                    </c:extLst>
                    <c:strCache>
                      <c:ptCount val="5"/>
                      <c:pt idx="0">
                        <c:v>2016</c:v>
                      </c:pt>
                      <c:pt idx="1">
                        <c:v>2017</c:v>
                      </c:pt>
                      <c:pt idx="2">
                        <c:v>2018</c:v>
                      </c:pt>
                      <c:pt idx="3">
                        <c:v>2019</c:v>
                      </c:pt>
                      <c:pt idx="4">
                        <c:v>3Q 2020</c:v>
                      </c:pt>
                    </c:strCache>
                  </c:strRef>
                </c:cat>
                <c:val>
                  <c:numRef>
                    <c:extLst xmlns:c16r2="http://schemas.microsoft.com/office/drawing/2015/06/chart">
                      <c:ext uri="{02D57815-91ED-43cb-92C2-25804820EDAC}">
                        <c15:formulaRef>
                          <c15:sqref>'summary table'!$C$15:$G$15</c15:sqref>
                        </c15:formulaRef>
                      </c:ext>
                    </c:extLst>
                    <c:numCache>
                      <c:formatCode>General</c:formatCode>
                      <c:ptCount val="5"/>
                      <c:pt idx="0">
                        <c:v>17</c:v>
                      </c:pt>
                      <c:pt idx="1">
                        <c:v>30</c:v>
                      </c:pt>
                      <c:pt idx="2">
                        <c:v>33</c:v>
                      </c:pt>
                      <c:pt idx="3">
                        <c:v>42</c:v>
                      </c:pt>
                      <c:pt idx="4">
                        <c:v>33</c:v>
                      </c:pt>
                    </c:numCache>
                  </c:numRef>
                </c:val>
                <c:extLst xmlns:c16r2="http://schemas.microsoft.com/office/drawing/2015/06/chart">
                  <c:ext xmlns:c16="http://schemas.microsoft.com/office/drawing/2014/chart" uri="{C3380CC4-5D6E-409C-BE32-E72D297353CC}">
                    <c16:uniqueId val="{00000001-6AEC-4351-AF3A-D8D95BA00DBB}"/>
                  </c:ext>
                </c:extLst>
              </c15:ser>
            </c15:filteredBarSeries>
            <c15:filteredBarSeries>
              <c15:ser>
                <c:idx val="2"/>
                <c:order val="2"/>
                <c:spPr>
                  <a:solidFill>
                    <a:schemeClr val="accent3"/>
                  </a:solidFill>
                  <a:ln>
                    <a:no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'summary table'!$C$13:$G$13</c15:sqref>
                        </c15:formulaRef>
                      </c:ext>
                    </c:extLst>
                    <c:strCache>
                      <c:ptCount val="5"/>
                      <c:pt idx="0">
                        <c:v>2016</c:v>
                      </c:pt>
                      <c:pt idx="1">
                        <c:v>2017</c:v>
                      </c:pt>
                      <c:pt idx="2">
                        <c:v>2018</c:v>
                      </c:pt>
                      <c:pt idx="3">
                        <c:v>2019</c:v>
                      </c:pt>
                      <c:pt idx="4">
                        <c:v>3Q 2020</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'summary table'!$C$16:$G$16</c15:sqref>
                        </c15:formulaRef>
                      </c:ext>
                    </c:extLst>
                    <c:numCache>
                      <c:formatCode>General</c:formatCode>
                      <c:ptCount val="5"/>
                      <c:pt idx="0">
                        <c:v>3</c:v>
                      </c:pt>
                      <c:pt idx="1">
                        <c:v>8</c:v>
                      </c:pt>
                      <c:pt idx="2">
                        <c:v>11</c:v>
                      </c:pt>
                      <c:pt idx="3">
                        <c:v>10</c:v>
                      </c:pt>
                      <c:pt idx="4">
                        <c:v>17</c:v>
                      </c:pt>
                    </c:numCache>
                  </c:numRef>
                </c:val>
                <c:extLst xmlns:c16r2="http://schemas.microsoft.com/office/drawing/2015/06/chart" xmlns:c15="http://schemas.microsoft.com/office/drawing/2012/chart">
                  <c:ext xmlns:c16="http://schemas.microsoft.com/office/drawing/2014/chart" uri="{C3380CC4-5D6E-409C-BE32-E72D297353CC}">
                    <c16:uniqueId val="{00000002-6AEC-4351-AF3A-D8D95BA00DBB}"/>
                  </c:ext>
                </c:extLst>
              </c15:ser>
            </c15:filteredBarSeries>
          </c:ext>
        </c:extLst>
      </c:barChart>
      <c:catAx>
        <c:axId val="299780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99781744"/>
        <c:crosses val="autoZero"/>
        <c:auto val="1"/>
        <c:lblAlgn val="ctr"/>
        <c:lblOffset val="100"/>
        <c:noMultiLvlLbl val="0"/>
      </c:catAx>
      <c:valAx>
        <c:axId val="299781744"/>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29978056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937E5-CA92-4791-B79A-9CF7C6DDA195}" type="doc">
      <dgm:prSet loTypeId="urn:microsoft.com/office/officeart/2005/8/layout/cycle6" loCatId="relationship" qsTypeId="urn:microsoft.com/office/officeart/2005/8/quickstyle/simple1#2" qsCatId="simple" csTypeId="urn:microsoft.com/office/officeart/2005/8/colors/accent1_2#2" csCatId="accent1" phldr="1"/>
      <dgm:spPr/>
      <dgm:t>
        <a:bodyPr/>
        <a:lstStyle/>
        <a:p>
          <a:endParaRPr lang="de-DE"/>
        </a:p>
      </dgm:t>
    </dgm:pt>
    <dgm:pt modelId="{48B36E36-2070-427D-A4DA-C7F852833871}">
      <dgm:prSet phldrT="[Text]"/>
      <dgm:spPr/>
      <dgm:t>
        <a:bodyPr/>
        <a:lstStyle/>
        <a:p>
          <a:r>
            <a:rPr lang="de-DE" dirty="0"/>
            <a:t>Identify</a:t>
          </a:r>
        </a:p>
      </dgm:t>
    </dgm:pt>
    <dgm:pt modelId="{82FEDBE8-7D6D-4AF6-9240-975FDE32BB41}" type="parTrans" cxnId="{D0E34002-A415-4583-9264-AB7B46864CD1}">
      <dgm:prSet/>
      <dgm:spPr/>
      <dgm:t>
        <a:bodyPr/>
        <a:lstStyle/>
        <a:p>
          <a:endParaRPr lang="de-DE"/>
        </a:p>
      </dgm:t>
    </dgm:pt>
    <dgm:pt modelId="{EB6CEADA-FAA1-4378-8DE3-65EC5F6B7DD8}" type="sibTrans" cxnId="{D0E34002-A415-4583-9264-AB7B46864CD1}">
      <dgm:prSet/>
      <dgm:spPr/>
      <dgm:t>
        <a:bodyPr/>
        <a:lstStyle/>
        <a:p>
          <a:endParaRPr lang="de-DE"/>
        </a:p>
      </dgm:t>
    </dgm:pt>
    <dgm:pt modelId="{2E9B7B49-5D6B-48AA-A655-6BD3EF15991D}">
      <dgm:prSet phldrT="[Text]"/>
      <dgm:spPr/>
      <dgm:t>
        <a:bodyPr/>
        <a:lstStyle/>
        <a:p>
          <a:r>
            <a:rPr lang="de-DE" dirty="0"/>
            <a:t>Define</a:t>
          </a:r>
        </a:p>
      </dgm:t>
    </dgm:pt>
    <dgm:pt modelId="{EB62C58E-1A96-45F0-B3EA-6306C2E48853}" type="parTrans" cxnId="{51837E15-9B61-4394-A3B3-FB7EAA1F87B2}">
      <dgm:prSet/>
      <dgm:spPr/>
      <dgm:t>
        <a:bodyPr/>
        <a:lstStyle/>
        <a:p>
          <a:endParaRPr lang="de-DE"/>
        </a:p>
      </dgm:t>
    </dgm:pt>
    <dgm:pt modelId="{159D1EFD-94AA-4149-8F36-28CC0AE5086F}" type="sibTrans" cxnId="{51837E15-9B61-4394-A3B3-FB7EAA1F87B2}">
      <dgm:prSet/>
      <dgm:spPr/>
      <dgm:t>
        <a:bodyPr/>
        <a:lstStyle/>
        <a:p>
          <a:endParaRPr lang="de-DE"/>
        </a:p>
      </dgm:t>
    </dgm:pt>
    <dgm:pt modelId="{1CECA511-492D-4466-85C7-3013A70C9B94}">
      <dgm:prSet phldrT="[Text]"/>
      <dgm:spPr/>
      <dgm:t>
        <a:bodyPr/>
        <a:lstStyle/>
        <a:p>
          <a:r>
            <a:rPr lang="de-DE" dirty="0"/>
            <a:t>Configure</a:t>
          </a:r>
        </a:p>
      </dgm:t>
    </dgm:pt>
    <dgm:pt modelId="{80323C97-A1F4-4270-BD67-E9C4CFE4EE20}" type="parTrans" cxnId="{7F24CEC5-827D-4375-A180-B775E6AD8E3F}">
      <dgm:prSet/>
      <dgm:spPr/>
      <dgm:t>
        <a:bodyPr/>
        <a:lstStyle/>
        <a:p>
          <a:endParaRPr lang="de-DE"/>
        </a:p>
      </dgm:t>
    </dgm:pt>
    <dgm:pt modelId="{22E4AD69-888A-45F4-8337-FA8691599DB7}" type="sibTrans" cxnId="{7F24CEC5-827D-4375-A180-B775E6AD8E3F}">
      <dgm:prSet/>
      <dgm:spPr/>
      <dgm:t>
        <a:bodyPr/>
        <a:lstStyle/>
        <a:p>
          <a:endParaRPr lang="de-DE"/>
        </a:p>
      </dgm:t>
    </dgm:pt>
    <dgm:pt modelId="{8ABAE9B1-705E-4D88-972F-D328BCF508C8}">
      <dgm:prSet phldrT="[Text]"/>
      <dgm:spPr/>
      <dgm:t>
        <a:bodyPr/>
        <a:lstStyle/>
        <a:p>
          <a:r>
            <a:rPr lang="de-DE" dirty="0"/>
            <a:t>Test</a:t>
          </a:r>
        </a:p>
      </dgm:t>
    </dgm:pt>
    <dgm:pt modelId="{859E8CC6-6AD5-44CC-9A86-6344A4011F06}" type="parTrans" cxnId="{45DDF51F-A989-420E-A671-6A293E79CCDF}">
      <dgm:prSet/>
      <dgm:spPr/>
      <dgm:t>
        <a:bodyPr/>
        <a:lstStyle/>
        <a:p>
          <a:endParaRPr lang="de-DE"/>
        </a:p>
      </dgm:t>
    </dgm:pt>
    <dgm:pt modelId="{28A4DF02-3EB2-45E4-9FE1-88A1FF7C744A}" type="sibTrans" cxnId="{45DDF51F-A989-420E-A671-6A293E79CCDF}">
      <dgm:prSet/>
      <dgm:spPr/>
      <dgm:t>
        <a:bodyPr/>
        <a:lstStyle/>
        <a:p>
          <a:endParaRPr lang="de-DE"/>
        </a:p>
      </dgm:t>
    </dgm:pt>
    <dgm:pt modelId="{C298A6FE-E7F5-4621-A364-62F970F31768}">
      <dgm:prSet phldrT="[Text]"/>
      <dgm:spPr/>
      <dgm:t>
        <a:bodyPr/>
        <a:lstStyle/>
        <a:p>
          <a:r>
            <a:rPr lang="de-DE" dirty="0"/>
            <a:t>Deliver/</a:t>
          </a:r>
        </a:p>
        <a:p>
          <a:r>
            <a:rPr lang="de-DE" dirty="0"/>
            <a:t>Production</a:t>
          </a:r>
        </a:p>
      </dgm:t>
    </dgm:pt>
    <dgm:pt modelId="{51A72024-537A-484E-BFE7-4747E30A70E1}" type="parTrans" cxnId="{795D953D-298D-446F-B001-C696D21B67B4}">
      <dgm:prSet/>
      <dgm:spPr/>
      <dgm:t>
        <a:bodyPr/>
        <a:lstStyle/>
        <a:p>
          <a:endParaRPr lang="de-DE"/>
        </a:p>
      </dgm:t>
    </dgm:pt>
    <dgm:pt modelId="{428A042C-4B71-4D42-8C06-A4A87068EA0D}" type="sibTrans" cxnId="{795D953D-298D-446F-B001-C696D21B67B4}">
      <dgm:prSet/>
      <dgm:spPr/>
      <dgm:t>
        <a:bodyPr/>
        <a:lstStyle/>
        <a:p>
          <a:endParaRPr lang="de-DE"/>
        </a:p>
      </dgm:t>
    </dgm:pt>
    <dgm:pt modelId="{74198348-30BB-4AEA-9E62-1B2A87FC4A22}">
      <dgm:prSet phldrT="[Text]"/>
      <dgm:spPr/>
      <dgm:t>
        <a:bodyPr/>
        <a:lstStyle/>
        <a:p>
          <a:r>
            <a:rPr lang="de-DE" dirty="0"/>
            <a:t>Design</a:t>
          </a:r>
        </a:p>
      </dgm:t>
    </dgm:pt>
    <dgm:pt modelId="{7A2F8B2D-55FB-4298-A825-CA524A3719FA}" type="parTrans" cxnId="{6E586C3E-B805-4716-B157-73D7CB7C8F66}">
      <dgm:prSet/>
      <dgm:spPr/>
      <dgm:t>
        <a:bodyPr/>
        <a:lstStyle/>
        <a:p>
          <a:endParaRPr lang="en-US"/>
        </a:p>
      </dgm:t>
    </dgm:pt>
    <dgm:pt modelId="{B0ED0B52-B9CD-4B54-97B4-33AD3C1540DD}" type="sibTrans" cxnId="{6E586C3E-B805-4716-B157-73D7CB7C8F66}">
      <dgm:prSet/>
      <dgm:spPr/>
      <dgm:t>
        <a:bodyPr/>
        <a:lstStyle/>
        <a:p>
          <a:endParaRPr lang="en-US"/>
        </a:p>
      </dgm:t>
    </dgm:pt>
    <dgm:pt modelId="{3B8193E7-A33A-4AEC-9310-588D871900F7}">
      <dgm:prSet phldrT="[Text]"/>
      <dgm:spPr/>
      <dgm:t>
        <a:bodyPr/>
        <a:lstStyle/>
        <a:p>
          <a:r>
            <a:rPr lang="de-DE" dirty="0"/>
            <a:t>Refine/</a:t>
          </a:r>
        </a:p>
        <a:p>
          <a:r>
            <a:rPr lang="de-DE" dirty="0"/>
            <a:t>Optimize</a:t>
          </a:r>
        </a:p>
      </dgm:t>
    </dgm:pt>
    <dgm:pt modelId="{D88CAF3C-4B54-44FF-A075-9C23587E2F7D}" type="parTrans" cxnId="{51E75F3C-4B2A-405F-B23F-072111B5CABD}">
      <dgm:prSet/>
      <dgm:spPr/>
      <dgm:t>
        <a:bodyPr/>
        <a:lstStyle/>
        <a:p>
          <a:endParaRPr lang="en-US"/>
        </a:p>
      </dgm:t>
    </dgm:pt>
    <dgm:pt modelId="{F3D90091-CE91-4281-85C9-76C83C2A8FBE}" type="sibTrans" cxnId="{51E75F3C-4B2A-405F-B23F-072111B5CABD}">
      <dgm:prSet/>
      <dgm:spPr/>
      <dgm:t>
        <a:bodyPr/>
        <a:lstStyle/>
        <a:p>
          <a:endParaRPr lang="en-US"/>
        </a:p>
      </dgm:t>
    </dgm:pt>
    <dgm:pt modelId="{90B1605E-942A-4E4A-AD40-5E5B6743FBAB}" type="pres">
      <dgm:prSet presAssocID="{433937E5-CA92-4791-B79A-9CF7C6DDA195}" presName="cycle" presStyleCnt="0">
        <dgm:presLayoutVars>
          <dgm:dir/>
          <dgm:resizeHandles val="exact"/>
        </dgm:presLayoutVars>
      </dgm:prSet>
      <dgm:spPr/>
      <dgm:t>
        <a:bodyPr/>
        <a:lstStyle/>
        <a:p>
          <a:endParaRPr lang="en-US"/>
        </a:p>
      </dgm:t>
    </dgm:pt>
    <dgm:pt modelId="{E6497E02-80B3-49B5-A703-6CDD987EEB9F}" type="pres">
      <dgm:prSet presAssocID="{48B36E36-2070-427D-A4DA-C7F852833871}" presName="node" presStyleLbl="node1" presStyleIdx="0" presStyleCnt="7">
        <dgm:presLayoutVars>
          <dgm:bulletEnabled val="1"/>
        </dgm:presLayoutVars>
      </dgm:prSet>
      <dgm:spPr/>
      <dgm:t>
        <a:bodyPr/>
        <a:lstStyle/>
        <a:p>
          <a:endParaRPr lang="en-US"/>
        </a:p>
      </dgm:t>
    </dgm:pt>
    <dgm:pt modelId="{18F53F58-AB4B-427F-BA6F-55285AAAFEFD}" type="pres">
      <dgm:prSet presAssocID="{48B36E36-2070-427D-A4DA-C7F852833871}" presName="spNode" presStyleCnt="0"/>
      <dgm:spPr/>
    </dgm:pt>
    <dgm:pt modelId="{697CFD40-F32B-41D6-A1B0-A3BAD2D31EEA}" type="pres">
      <dgm:prSet presAssocID="{EB6CEADA-FAA1-4378-8DE3-65EC5F6B7DD8}" presName="sibTrans" presStyleLbl="sibTrans1D1" presStyleIdx="0" presStyleCnt="7"/>
      <dgm:spPr/>
      <dgm:t>
        <a:bodyPr/>
        <a:lstStyle/>
        <a:p>
          <a:endParaRPr lang="en-US"/>
        </a:p>
      </dgm:t>
    </dgm:pt>
    <dgm:pt modelId="{13EE9E49-EDC4-410B-B442-0A895457883D}" type="pres">
      <dgm:prSet presAssocID="{2E9B7B49-5D6B-48AA-A655-6BD3EF15991D}" presName="node" presStyleLbl="node1" presStyleIdx="1" presStyleCnt="7">
        <dgm:presLayoutVars>
          <dgm:bulletEnabled val="1"/>
        </dgm:presLayoutVars>
      </dgm:prSet>
      <dgm:spPr/>
      <dgm:t>
        <a:bodyPr/>
        <a:lstStyle/>
        <a:p>
          <a:endParaRPr lang="en-US"/>
        </a:p>
      </dgm:t>
    </dgm:pt>
    <dgm:pt modelId="{93E5E735-724E-4A15-83B3-257232943175}" type="pres">
      <dgm:prSet presAssocID="{2E9B7B49-5D6B-48AA-A655-6BD3EF15991D}" presName="spNode" presStyleCnt="0"/>
      <dgm:spPr/>
    </dgm:pt>
    <dgm:pt modelId="{E2DABF50-BBAE-4E72-AFEA-F0DA370533E3}" type="pres">
      <dgm:prSet presAssocID="{159D1EFD-94AA-4149-8F36-28CC0AE5086F}" presName="sibTrans" presStyleLbl="sibTrans1D1" presStyleIdx="1" presStyleCnt="7"/>
      <dgm:spPr/>
      <dgm:t>
        <a:bodyPr/>
        <a:lstStyle/>
        <a:p>
          <a:endParaRPr lang="en-US"/>
        </a:p>
      </dgm:t>
    </dgm:pt>
    <dgm:pt modelId="{C351E041-9245-4F50-ACB7-9C5E7E6A3960}" type="pres">
      <dgm:prSet presAssocID="{74198348-30BB-4AEA-9E62-1B2A87FC4A22}" presName="node" presStyleLbl="node1" presStyleIdx="2" presStyleCnt="7">
        <dgm:presLayoutVars>
          <dgm:bulletEnabled val="1"/>
        </dgm:presLayoutVars>
      </dgm:prSet>
      <dgm:spPr/>
      <dgm:t>
        <a:bodyPr/>
        <a:lstStyle/>
        <a:p>
          <a:endParaRPr lang="en-US"/>
        </a:p>
      </dgm:t>
    </dgm:pt>
    <dgm:pt modelId="{AA984287-7C14-4DA8-AA23-22FE3CCA2418}" type="pres">
      <dgm:prSet presAssocID="{74198348-30BB-4AEA-9E62-1B2A87FC4A22}" presName="spNode" presStyleCnt="0"/>
      <dgm:spPr/>
    </dgm:pt>
    <dgm:pt modelId="{A43D9FAD-0025-4DFC-86D4-38A2985CF661}" type="pres">
      <dgm:prSet presAssocID="{B0ED0B52-B9CD-4B54-97B4-33AD3C1540DD}" presName="sibTrans" presStyleLbl="sibTrans1D1" presStyleIdx="2" presStyleCnt="7"/>
      <dgm:spPr/>
      <dgm:t>
        <a:bodyPr/>
        <a:lstStyle/>
        <a:p>
          <a:endParaRPr lang="en-US"/>
        </a:p>
      </dgm:t>
    </dgm:pt>
    <dgm:pt modelId="{C7397C8A-C7EE-4DF1-935E-795D83943582}" type="pres">
      <dgm:prSet presAssocID="{1CECA511-492D-4466-85C7-3013A70C9B94}" presName="node" presStyleLbl="node1" presStyleIdx="3" presStyleCnt="7">
        <dgm:presLayoutVars>
          <dgm:bulletEnabled val="1"/>
        </dgm:presLayoutVars>
      </dgm:prSet>
      <dgm:spPr/>
      <dgm:t>
        <a:bodyPr/>
        <a:lstStyle/>
        <a:p>
          <a:endParaRPr lang="en-US"/>
        </a:p>
      </dgm:t>
    </dgm:pt>
    <dgm:pt modelId="{5E06CC2F-E5CE-4020-8A0A-882CE8326A93}" type="pres">
      <dgm:prSet presAssocID="{1CECA511-492D-4466-85C7-3013A70C9B94}" presName="spNode" presStyleCnt="0"/>
      <dgm:spPr/>
    </dgm:pt>
    <dgm:pt modelId="{7EF1252A-1EC4-4497-A50D-C3FF7CD26339}" type="pres">
      <dgm:prSet presAssocID="{22E4AD69-888A-45F4-8337-FA8691599DB7}" presName="sibTrans" presStyleLbl="sibTrans1D1" presStyleIdx="3" presStyleCnt="7"/>
      <dgm:spPr/>
      <dgm:t>
        <a:bodyPr/>
        <a:lstStyle/>
        <a:p>
          <a:endParaRPr lang="en-US"/>
        </a:p>
      </dgm:t>
    </dgm:pt>
    <dgm:pt modelId="{3E44A453-BD16-495B-BC6E-B939D5026AF5}" type="pres">
      <dgm:prSet presAssocID="{8ABAE9B1-705E-4D88-972F-D328BCF508C8}" presName="node" presStyleLbl="node1" presStyleIdx="4" presStyleCnt="7">
        <dgm:presLayoutVars>
          <dgm:bulletEnabled val="1"/>
        </dgm:presLayoutVars>
      </dgm:prSet>
      <dgm:spPr/>
      <dgm:t>
        <a:bodyPr/>
        <a:lstStyle/>
        <a:p>
          <a:endParaRPr lang="en-US"/>
        </a:p>
      </dgm:t>
    </dgm:pt>
    <dgm:pt modelId="{3D72F9C3-F475-46F6-9243-18EBE8A6D26D}" type="pres">
      <dgm:prSet presAssocID="{8ABAE9B1-705E-4D88-972F-D328BCF508C8}" presName="spNode" presStyleCnt="0"/>
      <dgm:spPr/>
    </dgm:pt>
    <dgm:pt modelId="{9CBE426C-0ED4-49CD-A7FD-DA67FA9AC24D}" type="pres">
      <dgm:prSet presAssocID="{28A4DF02-3EB2-45E4-9FE1-88A1FF7C744A}" presName="sibTrans" presStyleLbl="sibTrans1D1" presStyleIdx="4" presStyleCnt="7"/>
      <dgm:spPr/>
      <dgm:t>
        <a:bodyPr/>
        <a:lstStyle/>
        <a:p>
          <a:endParaRPr lang="en-US"/>
        </a:p>
      </dgm:t>
    </dgm:pt>
    <dgm:pt modelId="{621050C5-2198-4235-823E-AF61D998DC18}" type="pres">
      <dgm:prSet presAssocID="{C298A6FE-E7F5-4621-A364-62F970F31768}" presName="node" presStyleLbl="node1" presStyleIdx="5" presStyleCnt="7">
        <dgm:presLayoutVars>
          <dgm:bulletEnabled val="1"/>
        </dgm:presLayoutVars>
      </dgm:prSet>
      <dgm:spPr/>
      <dgm:t>
        <a:bodyPr/>
        <a:lstStyle/>
        <a:p>
          <a:endParaRPr lang="en-US"/>
        </a:p>
      </dgm:t>
    </dgm:pt>
    <dgm:pt modelId="{E741A433-5214-4897-B8F7-1F78B105C6F7}" type="pres">
      <dgm:prSet presAssocID="{C298A6FE-E7F5-4621-A364-62F970F31768}" presName="spNode" presStyleCnt="0"/>
      <dgm:spPr/>
    </dgm:pt>
    <dgm:pt modelId="{4FCF5907-64CA-4728-BAB5-3C3E9FCC0268}" type="pres">
      <dgm:prSet presAssocID="{428A042C-4B71-4D42-8C06-A4A87068EA0D}" presName="sibTrans" presStyleLbl="sibTrans1D1" presStyleIdx="5" presStyleCnt="7"/>
      <dgm:spPr/>
      <dgm:t>
        <a:bodyPr/>
        <a:lstStyle/>
        <a:p>
          <a:endParaRPr lang="en-US"/>
        </a:p>
      </dgm:t>
    </dgm:pt>
    <dgm:pt modelId="{8D7FC0F3-AE72-4EB2-98CC-CC1F4520B612}" type="pres">
      <dgm:prSet presAssocID="{3B8193E7-A33A-4AEC-9310-588D871900F7}" presName="node" presStyleLbl="node1" presStyleIdx="6" presStyleCnt="7">
        <dgm:presLayoutVars>
          <dgm:bulletEnabled val="1"/>
        </dgm:presLayoutVars>
      </dgm:prSet>
      <dgm:spPr/>
      <dgm:t>
        <a:bodyPr/>
        <a:lstStyle/>
        <a:p>
          <a:endParaRPr lang="en-US"/>
        </a:p>
      </dgm:t>
    </dgm:pt>
    <dgm:pt modelId="{791EFD3C-5F4F-4EAA-BA6C-25739BFB89ED}" type="pres">
      <dgm:prSet presAssocID="{3B8193E7-A33A-4AEC-9310-588D871900F7}" presName="spNode" presStyleCnt="0"/>
      <dgm:spPr/>
    </dgm:pt>
    <dgm:pt modelId="{651CB943-E7CE-4C86-B993-2D28298354E7}" type="pres">
      <dgm:prSet presAssocID="{F3D90091-CE91-4281-85C9-76C83C2A8FBE}" presName="sibTrans" presStyleLbl="sibTrans1D1" presStyleIdx="6" presStyleCnt="7"/>
      <dgm:spPr/>
      <dgm:t>
        <a:bodyPr/>
        <a:lstStyle/>
        <a:p>
          <a:endParaRPr lang="en-US"/>
        </a:p>
      </dgm:t>
    </dgm:pt>
  </dgm:ptLst>
  <dgm:cxnLst>
    <dgm:cxn modelId="{15EEFF1A-5A1E-4A42-BFD8-42F58390EBBB}" type="presOf" srcId="{48B36E36-2070-427D-A4DA-C7F852833871}" destId="{E6497E02-80B3-49B5-A703-6CDD987EEB9F}" srcOrd="0" destOrd="0" presId="urn:microsoft.com/office/officeart/2005/8/layout/cycle6"/>
    <dgm:cxn modelId="{F4B9BD2C-A715-4B58-B9DF-6105045DE8AA}" type="presOf" srcId="{C298A6FE-E7F5-4621-A364-62F970F31768}" destId="{621050C5-2198-4235-823E-AF61D998DC18}" srcOrd="0" destOrd="0" presId="urn:microsoft.com/office/officeart/2005/8/layout/cycle6"/>
    <dgm:cxn modelId="{CDFBE44E-DC2D-48BE-9F70-CAA7A8137F1A}" type="presOf" srcId="{159D1EFD-94AA-4149-8F36-28CC0AE5086F}" destId="{E2DABF50-BBAE-4E72-AFEA-F0DA370533E3}" srcOrd="0" destOrd="0" presId="urn:microsoft.com/office/officeart/2005/8/layout/cycle6"/>
    <dgm:cxn modelId="{D0E34002-A415-4583-9264-AB7B46864CD1}" srcId="{433937E5-CA92-4791-B79A-9CF7C6DDA195}" destId="{48B36E36-2070-427D-A4DA-C7F852833871}" srcOrd="0" destOrd="0" parTransId="{82FEDBE8-7D6D-4AF6-9240-975FDE32BB41}" sibTransId="{EB6CEADA-FAA1-4378-8DE3-65EC5F6B7DD8}"/>
    <dgm:cxn modelId="{51E75F3C-4B2A-405F-B23F-072111B5CABD}" srcId="{433937E5-CA92-4791-B79A-9CF7C6DDA195}" destId="{3B8193E7-A33A-4AEC-9310-588D871900F7}" srcOrd="6" destOrd="0" parTransId="{D88CAF3C-4B54-44FF-A075-9C23587E2F7D}" sibTransId="{F3D90091-CE91-4281-85C9-76C83C2A8FBE}"/>
    <dgm:cxn modelId="{51837E15-9B61-4394-A3B3-FB7EAA1F87B2}" srcId="{433937E5-CA92-4791-B79A-9CF7C6DDA195}" destId="{2E9B7B49-5D6B-48AA-A655-6BD3EF15991D}" srcOrd="1" destOrd="0" parTransId="{EB62C58E-1A96-45F0-B3EA-6306C2E48853}" sibTransId="{159D1EFD-94AA-4149-8F36-28CC0AE5086F}"/>
    <dgm:cxn modelId="{7014F720-5B9C-42BE-9CE4-EF03EF99A5A8}" type="presOf" srcId="{F3D90091-CE91-4281-85C9-76C83C2A8FBE}" destId="{651CB943-E7CE-4C86-B993-2D28298354E7}" srcOrd="0" destOrd="0" presId="urn:microsoft.com/office/officeart/2005/8/layout/cycle6"/>
    <dgm:cxn modelId="{7CE519AB-AAA9-4827-BF02-330A228DDA12}" type="presOf" srcId="{3B8193E7-A33A-4AEC-9310-588D871900F7}" destId="{8D7FC0F3-AE72-4EB2-98CC-CC1F4520B612}" srcOrd="0" destOrd="0" presId="urn:microsoft.com/office/officeart/2005/8/layout/cycle6"/>
    <dgm:cxn modelId="{18133310-AC58-47CE-87FC-18905E4DEBBB}" type="presOf" srcId="{1CECA511-492D-4466-85C7-3013A70C9B94}" destId="{C7397C8A-C7EE-4DF1-935E-795D83943582}" srcOrd="0" destOrd="0" presId="urn:microsoft.com/office/officeart/2005/8/layout/cycle6"/>
    <dgm:cxn modelId="{45DDF51F-A989-420E-A671-6A293E79CCDF}" srcId="{433937E5-CA92-4791-B79A-9CF7C6DDA195}" destId="{8ABAE9B1-705E-4D88-972F-D328BCF508C8}" srcOrd="4" destOrd="0" parTransId="{859E8CC6-6AD5-44CC-9A86-6344A4011F06}" sibTransId="{28A4DF02-3EB2-45E4-9FE1-88A1FF7C744A}"/>
    <dgm:cxn modelId="{A8A96003-8696-4769-AE81-C30363D5BAC7}" type="presOf" srcId="{8ABAE9B1-705E-4D88-972F-D328BCF508C8}" destId="{3E44A453-BD16-495B-BC6E-B939D5026AF5}" srcOrd="0" destOrd="0" presId="urn:microsoft.com/office/officeart/2005/8/layout/cycle6"/>
    <dgm:cxn modelId="{70726C87-7112-43E9-B16C-3EC4C8ED4280}" type="presOf" srcId="{EB6CEADA-FAA1-4378-8DE3-65EC5F6B7DD8}" destId="{697CFD40-F32B-41D6-A1B0-A3BAD2D31EEA}" srcOrd="0" destOrd="0" presId="urn:microsoft.com/office/officeart/2005/8/layout/cycle6"/>
    <dgm:cxn modelId="{2F8F27B7-D1E4-4BB9-8905-8CE43A4F955A}" type="presOf" srcId="{B0ED0B52-B9CD-4B54-97B4-33AD3C1540DD}" destId="{A43D9FAD-0025-4DFC-86D4-38A2985CF661}" srcOrd="0" destOrd="0" presId="urn:microsoft.com/office/officeart/2005/8/layout/cycle6"/>
    <dgm:cxn modelId="{B21AEE4A-3BC2-455F-9DAB-DDD35FE84C8E}" type="presOf" srcId="{2E9B7B49-5D6B-48AA-A655-6BD3EF15991D}" destId="{13EE9E49-EDC4-410B-B442-0A895457883D}" srcOrd="0" destOrd="0" presId="urn:microsoft.com/office/officeart/2005/8/layout/cycle6"/>
    <dgm:cxn modelId="{B15D1027-168D-452D-9AAD-90B3BCEB4FA3}" type="presOf" srcId="{22E4AD69-888A-45F4-8337-FA8691599DB7}" destId="{7EF1252A-1EC4-4497-A50D-C3FF7CD26339}" srcOrd="0" destOrd="0" presId="urn:microsoft.com/office/officeart/2005/8/layout/cycle6"/>
    <dgm:cxn modelId="{A8769F59-7D13-4DDC-8EA0-FF07F4337499}" type="presOf" srcId="{28A4DF02-3EB2-45E4-9FE1-88A1FF7C744A}" destId="{9CBE426C-0ED4-49CD-A7FD-DA67FA9AC24D}" srcOrd="0" destOrd="0" presId="urn:microsoft.com/office/officeart/2005/8/layout/cycle6"/>
    <dgm:cxn modelId="{2353606E-DA50-4BCA-BA49-F363222164EC}" type="presOf" srcId="{428A042C-4B71-4D42-8C06-A4A87068EA0D}" destId="{4FCF5907-64CA-4728-BAB5-3C3E9FCC0268}" srcOrd="0" destOrd="0" presId="urn:microsoft.com/office/officeart/2005/8/layout/cycle6"/>
    <dgm:cxn modelId="{7C9670A6-46A8-4EC2-9D83-50717F97A85F}" type="presOf" srcId="{74198348-30BB-4AEA-9E62-1B2A87FC4A22}" destId="{C351E041-9245-4F50-ACB7-9C5E7E6A3960}" srcOrd="0" destOrd="0" presId="urn:microsoft.com/office/officeart/2005/8/layout/cycle6"/>
    <dgm:cxn modelId="{7F24CEC5-827D-4375-A180-B775E6AD8E3F}" srcId="{433937E5-CA92-4791-B79A-9CF7C6DDA195}" destId="{1CECA511-492D-4466-85C7-3013A70C9B94}" srcOrd="3" destOrd="0" parTransId="{80323C97-A1F4-4270-BD67-E9C4CFE4EE20}" sibTransId="{22E4AD69-888A-45F4-8337-FA8691599DB7}"/>
    <dgm:cxn modelId="{49B7FD56-564D-4BDA-9256-3FF4FD65D78A}" type="presOf" srcId="{433937E5-CA92-4791-B79A-9CF7C6DDA195}" destId="{90B1605E-942A-4E4A-AD40-5E5B6743FBAB}" srcOrd="0" destOrd="0" presId="urn:microsoft.com/office/officeart/2005/8/layout/cycle6"/>
    <dgm:cxn modelId="{6E586C3E-B805-4716-B157-73D7CB7C8F66}" srcId="{433937E5-CA92-4791-B79A-9CF7C6DDA195}" destId="{74198348-30BB-4AEA-9E62-1B2A87FC4A22}" srcOrd="2" destOrd="0" parTransId="{7A2F8B2D-55FB-4298-A825-CA524A3719FA}" sibTransId="{B0ED0B52-B9CD-4B54-97B4-33AD3C1540DD}"/>
    <dgm:cxn modelId="{795D953D-298D-446F-B001-C696D21B67B4}" srcId="{433937E5-CA92-4791-B79A-9CF7C6DDA195}" destId="{C298A6FE-E7F5-4621-A364-62F970F31768}" srcOrd="5" destOrd="0" parTransId="{51A72024-537A-484E-BFE7-4747E30A70E1}" sibTransId="{428A042C-4B71-4D42-8C06-A4A87068EA0D}"/>
    <dgm:cxn modelId="{81EA6113-F2A0-4033-96DA-A7E5BE089B1B}" type="presParOf" srcId="{90B1605E-942A-4E4A-AD40-5E5B6743FBAB}" destId="{E6497E02-80B3-49B5-A703-6CDD987EEB9F}" srcOrd="0" destOrd="0" presId="urn:microsoft.com/office/officeart/2005/8/layout/cycle6"/>
    <dgm:cxn modelId="{96EF6909-F2D4-4EF2-8695-B303E6FE941E}" type="presParOf" srcId="{90B1605E-942A-4E4A-AD40-5E5B6743FBAB}" destId="{18F53F58-AB4B-427F-BA6F-55285AAAFEFD}" srcOrd="1" destOrd="0" presId="urn:microsoft.com/office/officeart/2005/8/layout/cycle6"/>
    <dgm:cxn modelId="{DCA3C65F-B786-43D9-A089-260E6B5A836D}" type="presParOf" srcId="{90B1605E-942A-4E4A-AD40-5E5B6743FBAB}" destId="{697CFD40-F32B-41D6-A1B0-A3BAD2D31EEA}" srcOrd="2" destOrd="0" presId="urn:microsoft.com/office/officeart/2005/8/layout/cycle6"/>
    <dgm:cxn modelId="{16ECA43C-07CF-42BA-8B64-D83EB1FF921B}" type="presParOf" srcId="{90B1605E-942A-4E4A-AD40-5E5B6743FBAB}" destId="{13EE9E49-EDC4-410B-B442-0A895457883D}" srcOrd="3" destOrd="0" presId="urn:microsoft.com/office/officeart/2005/8/layout/cycle6"/>
    <dgm:cxn modelId="{F8B46147-7687-4C33-96E2-8AF0DDA74B19}" type="presParOf" srcId="{90B1605E-942A-4E4A-AD40-5E5B6743FBAB}" destId="{93E5E735-724E-4A15-83B3-257232943175}" srcOrd="4" destOrd="0" presId="urn:microsoft.com/office/officeart/2005/8/layout/cycle6"/>
    <dgm:cxn modelId="{2E4DEE0F-FDC7-4857-8B5E-ADA37B418304}" type="presParOf" srcId="{90B1605E-942A-4E4A-AD40-5E5B6743FBAB}" destId="{E2DABF50-BBAE-4E72-AFEA-F0DA370533E3}" srcOrd="5" destOrd="0" presId="urn:microsoft.com/office/officeart/2005/8/layout/cycle6"/>
    <dgm:cxn modelId="{E0EFA279-0564-44D2-B1FC-20A78F24E11A}" type="presParOf" srcId="{90B1605E-942A-4E4A-AD40-5E5B6743FBAB}" destId="{C351E041-9245-4F50-ACB7-9C5E7E6A3960}" srcOrd="6" destOrd="0" presId="urn:microsoft.com/office/officeart/2005/8/layout/cycle6"/>
    <dgm:cxn modelId="{621D3419-613D-4745-8344-4854FAB714A6}" type="presParOf" srcId="{90B1605E-942A-4E4A-AD40-5E5B6743FBAB}" destId="{AA984287-7C14-4DA8-AA23-22FE3CCA2418}" srcOrd="7" destOrd="0" presId="urn:microsoft.com/office/officeart/2005/8/layout/cycle6"/>
    <dgm:cxn modelId="{E34FBC15-ABD3-4949-AE4E-5C2C93ACD59B}" type="presParOf" srcId="{90B1605E-942A-4E4A-AD40-5E5B6743FBAB}" destId="{A43D9FAD-0025-4DFC-86D4-38A2985CF661}" srcOrd="8" destOrd="0" presId="urn:microsoft.com/office/officeart/2005/8/layout/cycle6"/>
    <dgm:cxn modelId="{A9474550-0412-42AD-B153-9F3DD322369F}" type="presParOf" srcId="{90B1605E-942A-4E4A-AD40-5E5B6743FBAB}" destId="{C7397C8A-C7EE-4DF1-935E-795D83943582}" srcOrd="9" destOrd="0" presId="urn:microsoft.com/office/officeart/2005/8/layout/cycle6"/>
    <dgm:cxn modelId="{21DA2B5D-5ABD-45CE-B95F-5D0BE98D59DE}" type="presParOf" srcId="{90B1605E-942A-4E4A-AD40-5E5B6743FBAB}" destId="{5E06CC2F-E5CE-4020-8A0A-882CE8326A93}" srcOrd="10" destOrd="0" presId="urn:microsoft.com/office/officeart/2005/8/layout/cycle6"/>
    <dgm:cxn modelId="{E54C51AA-1C9A-4876-9544-4819711B878C}" type="presParOf" srcId="{90B1605E-942A-4E4A-AD40-5E5B6743FBAB}" destId="{7EF1252A-1EC4-4497-A50D-C3FF7CD26339}" srcOrd="11" destOrd="0" presId="urn:microsoft.com/office/officeart/2005/8/layout/cycle6"/>
    <dgm:cxn modelId="{895A4FDF-6466-4D05-B1AC-56C3EEFAF3F8}" type="presParOf" srcId="{90B1605E-942A-4E4A-AD40-5E5B6743FBAB}" destId="{3E44A453-BD16-495B-BC6E-B939D5026AF5}" srcOrd="12" destOrd="0" presId="urn:microsoft.com/office/officeart/2005/8/layout/cycle6"/>
    <dgm:cxn modelId="{75DA8583-9468-4DE9-AEE1-E3B365A0EA35}" type="presParOf" srcId="{90B1605E-942A-4E4A-AD40-5E5B6743FBAB}" destId="{3D72F9C3-F475-46F6-9243-18EBE8A6D26D}" srcOrd="13" destOrd="0" presId="urn:microsoft.com/office/officeart/2005/8/layout/cycle6"/>
    <dgm:cxn modelId="{BD415681-F21B-4889-AEE2-1551E7BF4E77}" type="presParOf" srcId="{90B1605E-942A-4E4A-AD40-5E5B6743FBAB}" destId="{9CBE426C-0ED4-49CD-A7FD-DA67FA9AC24D}" srcOrd="14" destOrd="0" presId="urn:microsoft.com/office/officeart/2005/8/layout/cycle6"/>
    <dgm:cxn modelId="{268F166A-8ADF-4718-9DC8-62EB44B9DBC9}" type="presParOf" srcId="{90B1605E-942A-4E4A-AD40-5E5B6743FBAB}" destId="{621050C5-2198-4235-823E-AF61D998DC18}" srcOrd="15" destOrd="0" presId="urn:microsoft.com/office/officeart/2005/8/layout/cycle6"/>
    <dgm:cxn modelId="{9991E456-4B77-46B9-8FDD-44A010F6ECC1}" type="presParOf" srcId="{90B1605E-942A-4E4A-AD40-5E5B6743FBAB}" destId="{E741A433-5214-4897-B8F7-1F78B105C6F7}" srcOrd="16" destOrd="0" presId="urn:microsoft.com/office/officeart/2005/8/layout/cycle6"/>
    <dgm:cxn modelId="{2888F258-6913-4238-8F05-B15BCE3941DA}" type="presParOf" srcId="{90B1605E-942A-4E4A-AD40-5E5B6743FBAB}" destId="{4FCF5907-64CA-4728-BAB5-3C3E9FCC0268}" srcOrd="17" destOrd="0" presId="urn:microsoft.com/office/officeart/2005/8/layout/cycle6"/>
    <dgm:cxn modelId="{59B33120-14C1-4315-AE6C-B7BF9E759D32}" type="presParOf" srcId="{90B1605E-942A-4E4A-AD40-5E5B6743FBAB}" destId="{8D7FC0F3-AE72-4EB2-98CC-CC1F4520B612}" srcOrd="18" destOrd="0" presId="urn:microsoft.com/office/officeart/2005/8/layout/cycle6"/>
    <dgm:cxn modelId="{99618A42-C707-4B17-8582-2007A5C918DE}" type="presParOf" srcId="{90B1605E-942A-4E4A-AD40-5E5B6743FBAB}" destId="{791EFD3C-5F4F-4EAA-BA6C-25739BFB89ED}" srcOrd="19" destOrd="0" presId="urn:microsoft.com/office/officeart/2005/8/layout/cycle6"/>
    <dgm:cxn modelId="{1A5E661C-1A4B-4367-B972-270C66A1FF97}" type="presParOf" srcId="{90B1605E-942A-4E4A-AD40-5E5B6743FBAB}" destId="{651CB943-E7CE-4C86-B993-2D28298354E7}" srcOrd="2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E26B98C-713B-4B72-A4D4-019F5DA80C94}"/>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xmlns="" id="{DC270BE1-CA36-4E08-BA4E-AC3C07DBA581}"/>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4662039D-F6B0-4B3D-87CD-5EA4BC8D3B27}" type="datetimeFigureOut">
              <a:rPr lang="en-US" smtClean="0"/>
              <a:t>7/5/2021</a:t>
            </a:fld>
            <a:endParaRPr lang="en-US" dirty="0"/>
          </a:p>
        </p:txBody>
      </p:sp>
      <p:sp>
        <p:nvSpPr>
          <p:cNvPr id="4" name="Footer Placeholder 3">
            <a:extLst>
              <a:ext uri="{FF2B5EF4-FFF2-40B4-BE49-F238E27FC236}">
                <a16:creationId xmlns:a16="http://schemas.microsoft.com/office/drawing/2014/main" xmlns="" id="{87346B8E-2606-4769-BF30-459644BE4BF9}"/>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xmlns="" id="{ABEC229D-172E-43E4-8A96-CF0E11D3DD0A}"/>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D3B6B68-6C65-4B67-BFEC-C9B9E8911328}" type="slidenum">
              <a:rPr lang="en-US" smtClean="0"/>
              <a:t>‹#›</a:t>
            </a:fld>
            <a:endParaRPr lang="en-US" dirty="0"/>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63347" y="3291546"/>
            <a:ext cx="6798259" cy="5983213"/>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xmlns="" id="{EB9A72EB-8446-4162-8400-EAE51CA4B002}"/>
              </a:ext>
            </a:extLst>
          </p:cNvPr>
          <p:cNvSpPr>
            <a:spLocks noGrp="1" noRot="1" noChangeAspect="1"/>
          </p:cNvSpPr>
          <p:nvPr>
            <p:ph type="sldImg" idx="2"/>
          </p:nvPr>
        </p:nvSpPr>
        <p:spPr>
          <a:xfrm>
            <a:off x="1455738" y="690563"/>
            <a:ext cx="4403725" cy="247650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TextBox 9">
            <a:extLst>
              <a:ext uri="{FF2B5EF4-FFF2-40B4-BE49-F238E27FC236}">
                <a16:creationId xmlns:a16="http://schemas.microsoft.com/office/drawing/2014/main" xmlns="" id="{F59BBFC6-D472-4F66-A33B-98EEDC87B9D3}"/>
              </a:ext>
            </a:extLst>
          </p:cNvPr>
          <p:cNvSpPr txBox="1"/>
          <p:nvPr/>
        </p:nvSpPr>
        <p:spPr>
          <a:xfrm rot="16200000">
            <a:off x="-945170" y="1766888"/>
            <a:ext cx="2553584" cy="153888"/>
          </a:xfrm>
          <a:prstGeom prst="rect">
            <a:avLst/>
          </a:prstGeom>
          <a:noFill/>
        </p:spPr>
        <p:txBody>
          <a:bodyPr wrap="none" lIns="0" tIns="0" rIns="0" bIns="0" rtlCol="0" anchor="ctr" anchorCtr="0">
            <a:spAutoFit/>
          </a:bodyPr>
          <a:lstStyle/>
          <a:p>
            <a:pPr algn="ctr"/>
            <a:r>
              <a:rPr lang="en-US" sz="1000" dirty="0">
                <a:solidFill>
                  <a:srgbClr val="C0C0C0"/>
                </a:solidFill>
              </a:rPr>
              <a:t>— NOT FOR EXTERNAL DISTRIBUTION —</a:t>
            </a:r>
          </a:p>
        </p:txBody>
      </p:sp>
      <p:sp>
        <p:nvSpPr>
          <p:cNvPr id="11" name="TextBox 10">
            <a:extLst>
              <a:ext uri="{FF2B5EF4-FFF2-40B4-BE49-F238E27FC236}">
                <a16:creationId xmlns:a16="http://schemas.microsoft.com/office/drawing/2014/main" xmlns="" id="{DA573FBF-EDF7-4974-B2B2-CF1E73B474F9}"/>
              </a:ext>
            </a:extLst>
          </p:cNvPr>
          <p:cNvSpPr txBox="1"/>
          <p:nvPr/>
        </p:nvSpPr>
        <p:spPr>
          <a:xfrm rot="5400000">
            <a:off x="5706786" y="1766888"/>
            <a:ext cx="2553584" cy="153888"/>
          </a:xfrm>
          <a:prstGeom prst="rect">
            <a:avLst/>
          </a:prstGeom>
          <a:noFill/>
        </p:spPr>
        <p:txBody>
          <a:bodyPr wrap="none" lIns="0" tIns="0" rIns="0" bIns="0" rtlCol="0" anchor="ctr" anchorCtr="0">
            <a:spAutoFit/>
          </a:bodyPr>
          <a:lstStyle/>
          <a:p>
            <a:pPr algn="ctr"/>
            <a:r>
              <a:rPr lang="en-US" sz="1000" dirty="0">
                <a:solidFill>
                  <a:srgbClr val="C0C0C0"/>
                </a:solidFill>
              </a:rPr>
              <a:t>— NOT FOR EXTERNAL DISTRIBUTION —</a:t>
            </a:r>
          </a:p>
        </p:txBody>
      </p:sp>
      <p:sp>
        <p:nvSpPr>
          <p:cNvPr id="23" name="TextBox 22">
            <a:extLst>
              <a:ext uri="{FF2B5EF4-FFF2-40B4-BE49-F238E27FC236}">
                <a16:creationId xmlns:a16="http://schemas.microsoft.com/office/drawing/2014/main" xmlns="" id="{92C8F8D4-DFC9-4259-86F5-A4F987BA15DE}"/>
              </a:ext>
            </a:extLst>
          </p:cNvPr>
          <p:cNvSpPr txBox="1"/>
          <p:nvPr/>
        </p:nvSpPr>
        <p:spPr>
          <a:xfrm>
            <a:off x="263348" y="9341600"/>
            <a:ext cx="6322885" cy="184666"/>
          </a:xfrm>
          <a:prstGeom prst="rect">
            <a:avLst/>
          </a:prstGeom>
          <a:noFill/>
        </p:spPr>
        <p:txBody>
          <a:bodyPr wrap="none" lIns="0" tIns="0" rIns="0" bIns="0" rtlCol="0" anchor="b" anchorCtr="0">
            <a:spAutoFit/>
          </a:bodyPr>
          <a:lstStyle/>
          <a:p>
            <a:pPr marL="241653" indent="-241653"/>
            <a:fld id="{E1F39F5E-4058-4856-B2BD-0FDE5C1B6221}" type="slidenum">
              <a:rPr lang="en-US" sz="600" smtClean="0"/>
              <a:pPr marL="241653" indent="-241653"/>
              <a:t>‹#›</a:t>
            </a:fld>
            <a:r>
              <a:rPr lang="en-US" sz="600" dirty="0"/>
              <a:t>	© 2020 Gartner, Inc. and/or its affiliates. All rights reserved. Gartner is a registered trademark of Gartner, Inc. or its affiliates.</a:t>
            </a:r>
            <a:br>
              <a:rPr lang="en-US" sz="600" dirty="0"/>
            </a:br>
            <a:r>
              <a:rPr lang="en-US" sz="600" b="1" dirty="0"/>
              <a:t>INTERNAL — FOR INTERNAL USE ONLY or RESTRICTED [CHOOSE ONE — DELETE AS APPROPRIATE]</a:t>
            </a:r>
            <a:r>
              <a:rPr lang="en-US" sz="600" dirty="0"/>
              <a:t> | Version X.X | Last updated [insert date format: DD Month YYYY]</a:t>
            </a:r>
          </a:p>
        </p:txBody>
      </p:sp>
      <p:sp>
        <p:nvSpPr>
          <p:cNvPr id="26" name="TextBox 25">
            <a:extLst>
              <a:ext uri="{FF2B5EF4-FFF2-40B4-BE49-F238E27FC236}">
                <a16:creationId xmlns:a16="http://schemas.microsoft.com/office/drawing/2014/main" xmlns="" id="{EF32A807-544A-4EBE-989F-ECAA016BF8D1}"/>
              </a:ext>
            </a:extLst>
          </p:cNvPr>
          <p:cNvSpPr txBox="1"/>
          <p:nvPr/>
        </p:nvSpPr>
        <p:spPr>
          <a:xfrm>
            <a:off x="263346" y="134417"/>
            <a:ext cx="6749491" cy="263805"/>
          </a:xfrm>
          <a:prstGeom prst="rect">
            <a:avLst/>
          </a:prstGeom>
          <a:noFill/>
        </p:spPr>
        <p:txBody>
          <a:bodyPr wrap="square" lIns="0" tIns="48331" rIns="96661" bIns="48331" rtlCol="0">
            <a:spAutoFit/>
          </a:bodyPr>
          <a:lstStyle/>
          <a:p>
            <a:pPr>
              <a:lnSpc>
                <a:spcPct val="90000"/>
              </a:lnSpc>
            </a:pPr>
            <a:r>
              <a:rPr lang="en-US" sz="1200" b="1" dirty="0">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channele2e.com/investors/mergers-acquisitions/ibm-buys-wdg/" TargetMode="External"/><Relationship Id="rId13" Type="http://schemas.openxmlformats.org/officeDocument/2006/relationships/hyperlink" Target="https://www.processmaker.com/blog/what-is-digital-process-automation-dpa/" TargetMode="External"/><Relationship Id="rId3" Type="http://schemas.openxmlformats.org/officeDocument/2006/relationships/hyperlink" Target="https://www.channele2e.com/technology/ai/netcall-acquires-rpa-software-provider-automagica/" TargetMode="External"/><Relationship Id="rId7" Type="http://schemas.openxmlformats.org/officeDocument/2006/relationships/hyperlink" Target="https://www.hyland.com/en" TargetMode="External"/><Relationship Id="rId12" Type="http://schemas.openxmlformats.org/officeDocument/2006/relationships/hyperlink" Target="https://www.channele2e.com/investors/private-equity/abry-partners-invests-in-asignet-for-rpa/"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channele2e.com/investors/mergers-acquisitions/midis-si-group-buys-rpa-consulting-firm-magnoos/" TargetMode="External"/><Relationship Id="rId11" Type="http://schemas.openxmlformats.org/officeDocument/2006/relationships/hyperlink" Target="https://www.channele2e.com/technology/ai/microsoft-buys-softomotive-official/" TargetMode="External"/><Relationship Id="rId5" Type="http://schemas.openxmlformats.org/officeDocument/2006/relationships/hyperlink" Target="https://www.channele2e.com/investors/private-equity/thoma-bravo-companies-buy-rpa-dpa-software/" TargetMode="External"/><Relationship Id="rId10" Type="http://schemas.openxmlformats.org/officeDocument/2006/relationships/hyperlink" Target="https://www.channele2e.com/technology/ai/isg-buys-neuralify/" TargetMode="External"/><Relationship Id="rId4" Type="http://schemas.openxmlformats.org/officeDocument/2006/relationships/hyperlink" Target="https://www.nintex.com/" TargetMode="External"/><Relationship Id="rId9" Type="http://schemas.openxmlformats.org/officeDocument/2006/relationships/hyperlink" Target="https://www.channele2e.com/investors/venture-capital/rpa-funding-uipath-10b-valuation/"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63347" y="3291546"/>
            <a:ext cx="6798259" cy="5983213"/>
          </a:xfrm>
        </p:spPr>
        <p:txBody>
          <a:bodyPr vert="horz" lIns="0" tIns="0" rIns="0" bIns="0" rtlCol="0"/>
          <a:lstStyle/>
          <a:p>
            <a:r>
              <a:rPr lang="en-US" dirty="0"/>
              <a:t>Version: 2020-0108</a:t>
            </a:r>
          </a:p>
        </p:txBody>
      </p:sp>
      <p:sp>
        <p:nvSpPr>
          <p:cNvPr id="4" name="Rectangle 103">
            <a:extLst>
              <a:ext uri="{FF2B5EF4-FFF2-40B4-BE49-F238E27FC236}">
                <a16:creationId xmlns:a16="http://schemas.microsoft.com/office/drawing/2014/main" xmlns="" id="{B3772AE2-76C5-43EB-BBF0-1E8DDB46AEB7}"/>
              </a:ext>
            </a:extLst>
          </p:cNvPr>
          <p:cNvSpPr>
            <a:spLocks noChangeArrowheads="1"/>
          </p:cNvSpPr>
          <p:nvPr/>
        </p:nvSpPr>
        <p:spPr bwMode="gray">
          <a:xfrm>
            <a:off x="4119882" y="688182"/>
            <a:ext cx="2792983" cy="454285"/>
          </a:xfrm>
          <a:prstGeom prst="rect">
            <a:avLst/>
          </a:prstGeom>
          <a:noFill/>
          <a:ln w="9525">
            <a:noFill/>
            <a:miter lim="800000"/>
            <a:headEnd/>
            <a:tailEnd/>
          </a:ln>
        </p:spPr>
        <p:txBody>
          <a:bodyPr wrap="square" lIns="68741" tIns="26826" rIns="68741" bIns="26826">
            <a:spAutoFit/>
          </a:bodyPr>
          <a:lstStyle/>
          <a:p>
            <a:pPr defTabSz="1001854">
              <a:spcBef>
                <a:spcPct val="0"/>
              </a:spcBef>
              <a:spcAft>
                <a:spcPct val="0"/>
              </a:spcAft>
            </a:pPr>
            <a:r>
              <a:rPr lang="en-US" sz="1300" dirty="0">
                <a:solidFill>
                  <a:srgbClr val="000000"/>
                </a:solidFill>
              </a:rPr>
              <a:t>Presenter's Name</a:t>
            </a:r>
          </a:p>
          <a:p>
            <a:pPr defTabSz="1001854">
              <a:spcBef>
                <a:spcPct val="0"/>
              </a:spcBef>
              <a:spcAft>
                <a:spcPct val="0"/>
              </a:spcAft>
            </a:pPr>
            <a:r>
              <a:rPr lang="en-US" sz="13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F2BFA483-3316-4E39-BDFA-E56A0D3C2CBB}"/>
              </a:ext>
            </a:extLst>
          </p:cNvPr>
          <p:cNvSpPr>
            <a:spLocks noGrp="1" noRot="1" noChangeAspect="1"/>
          </p:cNvSpPr>
          <p:nvPr>
            <p:ph type="sldImg"/>
          </p:nvPr>
        </p:nvSpPr>
        <p:spPr>
          <a:xfrm>
            <a:off x="1457325" y="692150"/>
            <a:ext cx="4400550" cy="2474913"/>
          </a:xfrm>
          <a:noFill/>
          <a:ln w="12700">
            <a:solidFill>
              <a:prstClr val="black"/>
            </a:solidFill>
          </a:ln>
        </p:spPr>
      </p:sp>
      <p:sp>
        <p:nvSpPr>
          <p:cNvPr id="5" name="Notes Placeholder 4">
            <a:extLst>
              <a:ext uri="{FF2B5EF4-FFF2-40B4-BE49-F238E27FC236}">
                <a16:creationId xmlns:a16="http://schemas.microsoft.com/office/drawing/2014/main" xmlns="" id="{2971E28E-6831-4B21-80FD-0D2D222C65F3}"/>
              </a:ext>
            </a:extLst>
          </p:cNvPr>
          <p:cNvSpPr>
            <a:spLocks noGrp="1" noChangeAspect="1"/>
          </p:cNvSpPr>
          <p:nvPr>
            <p:ph type="body" idx="1"/>
          </p:nvPr>
        </p:nvSpPr>
        <p:spPr>
          <a:xfrm>
            <a:off x="258529" y="3291546"/>
            <a:ext cx="6798142" cy="5777158"/>
          </a:xfrm>
        </p:spPr>
        <p:txBody>
          <a:bodyPr vert="horz" lIns="0" tIns="0" rIns="0" bIns="0" rtlCol="0"/>
          <a:lstStyle/>
          <a:p>
            <a:r>
              <a:rPr lang="en-US" sz="1300" dirty="0"/>
              <a:t>Business executives are demanding digital operational excellence which creates a demand for automation. The result is tremendous pent-up demand for speed – essentially lower cycle times, efficacy – lower error rates and scale across many processes. This has triggered an enormous backlog of business stakeholders’ requests to apply one or more intelligent automation technologies. This situation has been heightened by the pandemic and the sudden requirement for everything to be “digital first” to enable remote working. Gartner views hyperautomation as inevitable and irreversible</a:t>
            </a:r>
            <a:endParaRPr lang="en-US" dirty="0"/>
          </a:p>
        </p:txBody>
      </p:sp>
      <p:sp>
        <p:nvSpPr>
          <p:cNvPr id="6" name="Rectangle 5">
            <a:extLst>
              <a:ext uri="{FF2B5EF4-FFF2-40B4-BE49-F238E27FC236}">
                <a16:creationId xmlns:a16="http://schemas.microsoft.com/office/drawing/2014/main" xmlns="" id="{988CFBD2-E771-4482-942A-F4DFD26AAC93}"/>
              </a:ext>
            </a:extLst>
          </p:cNvPr>
          <p:cNvSpPr>
            <a:spLocks noChangeArrowheads="1"/>
          </p:cNvSpPr>
          <p:nvPr/>
        </p:nvSpPr>
        <p:spPr bwMode="auto">
          <a:xfrm>
            <a:off x="257387" y="381586"/>
            <a:ext cx="6799284" cy="301177"/>
          </a:xfrm>
          <a:prstGeom prst="rect">
            <a:avLst/>
          </a:prstGeom>
          <a:noFill/>
          <a:ln w="12700" algn="ctr">
            <a:noFill/>
            <a:miter lim="800000"/>
            <a:headEnd/>
            <a:tailEnd/>
          </a:ln>
        </p:spPr>
        <p:txBody>
          <a:bodyPr wrap="square" lIns="0" tIns="50072" rIns="100143" bIns="50072">
            <a:spAutoFit/>
          </a:bodyPr>
          <a:lstStyle/>
          <a:p>
            <a:pPr defTabSz="964935">
              <a:spcBef>
                <a:spcPct val="0"/>
              </a:spcBef>
              <a:spcAft>
                <a:spcPct val="0"/>
              </a:spcAft>
              <a:defRPr/>
            </a:pPr>
            <a:r>
              <a:rPr lang="en-US" sz="1300" b="1" dirty="0">
                <a:solidFill>
                  <a:prstClr val="black"/>
                </a:solidFill>
                <a:latin typeface="Arial"/>
              </a:rPr>
              <a:t>Placeholder for text (substitute your own text; delete when not used)</a:t>
            </a:r>
          </a:p>
        </p:txBody>
      </p:sp>
    </p:spTree>
    <p:extLst>
      <p:ext uri="{BB962C8B-B14F-4D97-AF65-F5344CB8AC3E}">
        <p14:creationId xmlns:p14="http://schemas.microsoft.com/office/powerpoint/2010/main" val="281042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F2BFA483-3316-4E39-BDFA-E56A0D3C2CBB}"/>
              </a:ext>
            </a:extLst>
          </p:cNvPr>
          <p:cNvSpPr>
            <a:spLocks noGrp="1" noRot="1" noChangeAspect="1"/>
          </p:cNvSpPr>
          <p:nvPr>
            <p:ph type="sldImg"/>
          </p:nvPr>
        </p:nvSpPr>
        <p:spPr>
          <a:xfrm>
            <a:off x="1457325" y="692150"/>
            <a:ext cx="4400550" cy="2474913"/>
          </a:xfrm>
          <a:noFill/>
          <a:ln w="12700">
            <a:solidFill>
              <a:prstClr val="black"/>
            </a:solidFill>
          </a:ln>
        </p:spPr>
      </p:sp>
      <p:sp>
        <p:nvSpPr>
          <p:cNvPr id="5" name="Notes Placeholder 4">
            <a:extLst>
              <a:ext uri="{FF2B5EF4-FFF2-40B4-BE49-F238E27FC236}">
                <a16:creationId xmlns:a16="http://schemas.microsoft.com/office/drawing/2014/main" xmlns="" id="{2971E28E-6831-4B21-80FD-0D2D222C65F3}"/>
              </a:ext>
            </a:extLst>
          </p:cNvPr>
          <p:cNvSpPr>
            <a:spLocks noGrp="1" noChangeAspect="1"/>
          </p:cNvSpPr>
          <p:nvPr>
            <p:ph type="body" idx="1"/>
          </p:nvPr>
        </p:nvSpPr>
        <p:spPr>
          <a:xfrm>
            <a:off x="258529" y="3291546"/>
            <a:ext cx="6798142" cy="5777158"/>
          </a:xfrm>
        </p:spPr>
        <p:txBody>
          <a:bodyPr vert="horz" lIns="0" tIns="0" rIns="0" bIns="0" rtlCol="0"/>
          <a:lstStyle/>
          <a:p>
            <a:endParaRPr lang="en-US" dirty="0"/>
          </a:p>
        </p:txBody>
      </p:sp>
      <p:sp>
        <p:nvSpPr>
          <p:cNvPr id="6" name="Rectangle 5">
            <a:extLst>
              <a:ext uri="{FF2B5EF4-FFF2-40B4-BE49-F238E27FC236}">
                <a16:creationId xmlns:a16="http://schemas.microsoft.com/office/drawing/2014/main" xmlns="" id="{988CFBD2-E771-4482-942A-F4DFD26AAC93}"/>
              </a:ext>
            </a:extLst>
          </p:cNvPr>
          <p:cNvSpPr>
            <a:spLocks noChangeArrowheads="1"/>
          </p:cNvSpPr>
          <p:nvPr/>
        </p:nvSpPr>
        <p:spPr bwMode="auto">
          <a:xfrm>
            <a:off x="257387" y="381586"/>
            <a:ext cx="6799284" cy="301177"/>
          </a:xfrm>
          <a:prstGeom prst="rect">
            <a:avLst/>
          </a:prstGeom>
          <a:noFill/>
          <a:ln w="12700" algn="ctr">
            <a:noFill/>
            <a:miter lim="800000"/>
            <a:headEnd/>
            <a:tailEnd/>
          </a:ln>
        </p:spPr>
        <p:txBody>
          <a:bodyPr wrap="square" lIns="0" tIns="50072" rIns="100143" bIns="50072">
            <a:spAutoFit/>
          </a:bodyPr>
          <a:lstStyle/>
          <a:p>
            <a:pPr defTabSz="964935">
              <a:spcBef>
                <a:spcPct val="0"/>
              </a:spcBef>
              <a:spcAft>
                <a:spcPct val="0"/>
              </a:spcAft>
              <a:defRPr/>
            </a:pPr>
            <a:r>
              <a:rPr lang="en-US" sz="1300" b="1" dirty="0">
                <a:solidFill>
                  <a:prstClr val="black"/>
                </a:solidFill>
                <a:latin typeface="Arial"/>
              </a:rPr>
              <a:t>Placeholder for text (substitute your own text; delete when not used)</a:t>
            </a:r>
          </a:p>
        </p:txBody>
      </p:sp>
    </p:spTree>
    <p:extLst>
      <p:ext uri="{BB962C8B-B14F-4D97-AF65-F5344CB8AC3E}">
        <p14:creationId xmlns:p14="http://schemas.microsoft.com/office/powerpoint/2010/main" val="340584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noChangeAspect="1"/>
          </p:cNvSpPr>
          <p:nvPr>
            <p:ph type="body" idx="1"/>
          </p:nvPr>
        </p:nvSpPr>
        <p:spPr/>
        <p:txBody>
          <a:bodyPr/>
          <a:lstStyle/>
          <a:p>
            <a:r>
              <a:rPr lang="en-US" sz="1300" dirty="0"/>
              <a:t>Technical debt is the most well-known form of debt. It’s a proxy for …complexity, lack of speed to change and most of call – the need for increased cost/investment </a:t>
            </a:r>
          </a:p>
          <a:p>
            <a:r>
              <a:rPr lang="en-US" sz="1300" dirty="0"/>
              <a:t>For many years, the discussion of TECHNICAL Debt is used by IT to articulate and discuss limitations that prevent IT teams from saying “yes” to the business</a:t>
            </a:r>
          </a:p>
          <a:p>
            <a:r>
              <a:rPr lang="en-US" sz="1300" dirty="0"/>
              <a:t>Technical debt is rarely expressed as a quantitative number. The value of discussing debt isn’t in trying to precisely quantify it. Rather, the value is in helping raise awareness of important concepts among stakeholders. </a:t>
            </a:r>
          </a:p>
          <a:p>
            <a:endParaRPr lang="en-US" sz="1300" dirty="0"/>
          </a:p>
          <a:p>
            <a:r>
              <a:rPr lang="en-US" sz="1300" dirty="0"/>
              <a:t>Here we highlight that there is MUCH MORE than technical debt, there is a lot of PROCESS debt and DATA debt, and SECURITY debt, and ARCHITECTURE debt etc. </a:t>
            </a:r>
          </a:p>
          <a:p>
            <a:r>
              <a:rPr lang="en-US" sz="1300" dirty="0"/>
              <a:t>And we always refer to this debt in a very amorphous way</a:t>
            </a:r>
          </a:p>
          <a:p>
            <a:endParaRPr lang="en-US" sz="1300" dirty="0"/>
          </a:p>
          <a:p>
            <a:r>
              <a:rPr lang="en-US" sz="1300" dirty="0"/>
              <a:t>The other “chicken and egg” question is WHICH TYPE OF DEBT is driving the most pain or intractable problems in our organizations? </a:t>
            </a:r>
          </a:p>
          <a:p>
            <a:r>
              <a:rPr lang="en-US" sz="1300" dirty="0"/>
              <a:t>Bottomline – the exact size (volume), shape, scope and “priority” of this debt is hard to measure and varies greatly based on the business problem.</a:t>
            </a:r>
          </a:p>
          <a:p>
            <a:endParaRPr lang="en-US" dirty="0"/>
          </a:p>
        </p:txBody>
      </p:sp>
      <p:sp>
        <p:nvSpPr>
          <p:cNvPr id="4" name="Slide Image Placeholder 3">
            <a:extLst>
              <a:ext uri="{FF2B5EF4-FFF2-40B4-BE49-F238E27FC236}">
                <a16:creationId xmlns:a16="http://schemas.microsoft.com/office/drawing/2014/main" xmlns="" id="{0A7A02EE-B908-497A-B752-2CB55B59563B}"/>
              </a:ext>
            </a:extLst>
          </p:cNvPr>
          <p:cNvSpPr>
            <a:spLocks noGrp="1" noRot="1" noChangeAspect="1"/>
          </p:cNvSpPr>
          <p:nvPr>
            <p:ph type="sldImg"/>
          </p:nvPr>
        </p:nvSpPr>
        <p:spPr>
          <a:xfrm>
            <a:off x="1527175" y="709613"/>
            <a:ext cx="4522788" cy="2543175"/>
          </a:xfrm>
        </p:spPr>
      </p:sp>
    </p:spTree>
    <p:extLst>
      <p:ext uri="{BB962C8B-B14F-4D97-AF65-F5344CB8AC3E}">
        <p14:creationId xmlns:p14="http://schemas.microsoft.com/office/powerpoint/2010/main" val="41734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noChangeAspect="1"/>
          </p:cNvSpPr>
          <p:nvPr>
            <p:ph type="body" idx="1"/>
          </p:nvPr>
        </p:nvSpPr>
        <p:spPr/>
        <p:txBody>
          <a:bodyPr/>
          <a:lstStyle/>
          <a:p>
            <a:r>
              <a:rPr lang="en-US" sz="1300" dirty="0"/>
              <a:t>What if we were to use composability and modularity concepts to look at different elements of debt AND how we make move strive each one from a negative state of being the RED (debt ridden) to be more LIQUID ( more agility, malleability) We would use the </a:t>
            </a:r>
            <a:r>
              <a:rPr lang="en-US" sz="1300" dirty="0" err="1"/>
              <a:t>lego</a:t>
            </a:r>
            <a:r>
              <a:rPr lang="en-US" sz="1300" dirty="0"/>
              <a:t> blocks of Composability.. LESS DEBT and MORE LIQUIDITY results in a higher composability index </a:t>
            </a:r>
          </a:p>
          <a:p>
            <a:endParaRPr lang="en-US" sz="1300" dirty="0"/>
          </a:p>
          <a:p>
            <a:endParaRPr lang="en-US" sz="1300" dirty="0"/>
          </a:p>
          <a:p>
            <a:r>
              <a:rPr lang="en-US" sz="1300" dirty="0"/>
              <a:t>As business executives continue to strive for digital operational excellence and the demand for speed and efficacy continues, it’s necessary to look beyond IT. It’s important to look at the collective debt from not only technology but process, data, architecture, talent, security and social/community demands. We summarize these terms as follows:</a:t>
            </a:r>
          </a:p>
          <a:p>
            <a:pPr lvl="0"/>
            <a:r>
              <a:rPr lang="en-US" sz="1300" b="1" dirty="0"/>
              <a:t>Process debt —</a:t>
            </a:r>
            <a:r>
              <a:rPr lang="en-US" sz="1300" dirty="0"/>
              <a:t> Suboptimal activity or process that might have some benefits, but generates a sustained negative impact on cycle time, error rates, quality, consistency, complexity or customer experience.</a:t>
            </a:r>
          </a:p>
          <a:p>
            <a:pPr lvl="0"/>
            <a:r>
              <a:rPr lang="en-US" sz="1300" b="1" dirty="0"/>
              <a:t>Data debt —</a:t>
            </a:r>
            <a:r>
              <a:rPr lang="en-US" sz="1300" dirty="0"/>
              <a:t> Lack of or suboptimal access to current or accurate data within the demand latency period.</a:t>
            </a:r>
          </a:p>
          <a:p>
            <a:pPr lvl="0"/>
            <a:r>
              <a:rPr lang="en-US" sz="1300" b="1" dirty="0"/>
              <a:t>Architecture debt —</a:t>
            </a:r>
            <a:r>
              <a:rPr lang="en-US" sz="1300" dirty="0"/>
              <a:t> Suboptimal solutions from an optimized architectural construct. This may lead to security issues, latency and redundancy (in applications, infrastructure, instances, APIs, licensing or subscription costs).</a:t>
            </a:r>
          </a:p>
          <a:p>
            <a:pPr lvl="0"/>
            <a:r>
              <a:rPr lang="en-US" sz="1300" b="1" dirty="0"/>
              <a:t>Talent debt —</a:t>
            </a:r>
            <a:r>
              <a:rPr lang="en-US" sz="1300" dirty="0"/>
              <a:t> Lack of talent (human workers, augmented humans or virtual workers) in either the quantity, quality or ability to scale to fuel optimization or growth.</a:t>
            </a:r>
          </a:p>
          <a:p>
            <a:pPr lvl="0"/>
            <a:r>
              <a:rPr lang="en-US" sz="1300" b="1" dirty="0"/>
              <a:t>Security debt —</a:t>
            </a:r>
            <a:r>
              <a:rPr lang="en-US" sz="1300" dirty="0"/>
              <a:t> Inability to proactively or reactively address a broad set of security risks or breaches. Security debt ranges over a broad spectrum from physical security to cybersecurity and many areas in between.</a:t>
            </a:r>
          </a:p>
          <a:p>
            <a:pPr lvl="0"/>
            <a:r>
              <a:rPr lang="en-US" sz="1300" b="1" dirty="0"/>
              <a:t>Social debt —</a:t>
            </a:r>
            <a:r>
              <a:rPr lang="en-US" sz="1300" dirty="0"/>
              <a:t> Suboptimal activity or a sustained negative impact on the organization’s ability to address social, societal and community issues. For example, if an organization wants to address climate change issues but lacks the agility because of its culture, diversity, talent or other factors, then the organization has high social debt.</a:t>
            </a:r>
          </a:p>
          <a:p>
            <a:endParaRPr lang="en-US" dirty="0"/>
          </a:p>
        </p:txBody>
      </p:sp>
      <p:sp>
        <p:nvSpPr>
          <p:cNvPr id="4" name="Slide Image Placeholder 3">
            <a:extLst>
              <a:ext uri="{FF2B5EF4-FFF2-40B4-BE49-F238E27FC236}">
                <a16:creationId xmlns:a16="http://schemas.microsoft.com/office/drawing/2014/main" xmlns="" id="{0A7A02EE-B908-497A-B752-2CB55B59563B}"/>
              </a:ext>
            </a:extLst>
          </p:cNvPr>
          <p:cNvSpPr>
            <a:spLocks noGrp="1" noRot="1" noChangeAspect="1"/>
          </p:cNvSpPr>
          <p:nvPr>
            <p:ph type="sldImg"/>
          </p:nvPr>
        </p:nvSpPr>
        <p:spPr>
          <a:xfrm>
            <a:off x="1527175" y="709613"/>
            <a:ext cx="4522788" cy="2543175"/>
          </a:xfrm>
        </p:spPr>
      </p:sp>
    </p:spTree>
    <p:extLst>
      <p:ext uri="{BB962C8B-B14F-4D97-AF65-F5344CB8AC3E}">
        <p14:creationId xmlns:p14="http://schemas.microsoft.com/office/powerpoint/2010/main" val="3979946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noChangeAspect="1"/>
          </p:cNvSpPr>
          <p:nvPr>
            <p:ph type="body" idx="1"/>
          </p:nvPr>
        </p:nvSpPr>
        <p:spPr/>
        <p:txBody>
          <a:bodyPr/>
          <a:lstStyle/>
          <a:p>
            <a:endParaRPr lang="en-US" dirty="0"/>
          </a:p>
        </p:txBody>
      </p:sp>
      <p:sp>
        <p:nvSpPr>
          <p:cNvPr id="4" name="Slide Image Placeholder 3">
            <a:extLst>
              <a:ext uri="{FF2B5EF4-FFF2-40B4-BE49-F238E27FC236}">
                <a16:creationId xmlns:a16="http://schemas.microsoft.com/office/drawing/2014/main" xmlns="" id="{0A7A02EE-B908-497A-B752-2CB55B59563B}"/>
              </a:ext>
            </a:extLst>
          </p:cNvPr>
          <p:cNvSpPr>
            <a:spLocks noGrp="1" noRot="1" noChangeAspect="1"/>
          </p:cNvSpPr>
          <p:nvPr>
            <p:ph type="sldImg"/>
          </p:nvPr>
        </p:nvSpPr>
        <p:spPr>
          <a:xfrm>
            <a:off x="1527175" y="709613"/>
            <a:ext cx="4522788" cy="2543175"/>
          </a:xfrm>
        </p:spPr>
      </p:sp>
    </p:spTree>
    <p:extLst>
      <p:ext uri="{BB962C8B-B14F-4D97-AF65-F5344CB8AC3E}">
        <p14:creationId xmlns:p14="http://schemas.microsoft.com/office/powerpoint/2010/main" val="138628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935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r>
              <a:rPr lang="en-US" dirty="0"/>
              <a:t>For many </a:t>
            </a:r>
            <a:r>
              <a:rPr lang="en-US" dirty="0" err="1"/>
              <a:t>many</a:t>
            </a:r>
            <a:r>
              <a:rPr lang="en-US" dirty="0"/>
              <a:t> years – we were all focused on Cheaper </a:t>
            </a:r>
            <a:r>
              <a:rPr lang="en-US" dirty="0" err="1"/>
              <a:t>cheaper</a:t>
            </a:r>
            <a:r>
              <a:rPr lang="en-US" dirty="0"/>
              <a:t> </a:t>
            </a:r>
            <a:r>
              <a:rPr lang="en-US" dirty="0" err="1"/>
              <a:t>cheaper</a:t>
            </a:r>
            <a:r>
              <a:rPr lang="en-US" dirty="0"/>
              <a:t>…  we expanded to areas like India, </a:t>
            </a:r>
            <a:r>
              <a:rPr lang="en-US" dirty="0" err="1"/>
              <a:t>Phillipines</a:t>
            </a:r>
            <a:r>
              <a:rPr lang="en-US" dirty="0"/>
              <a:t> and many other places with an eye towards LABOR arbitrage.</a:t>
            </a:r>
          </a:p>
          <a:p>
            <a:endParaRPr lang="en-US" dirty="0"/>
          </a:p>
          <a:p>
            <a:r>
              <a:rPr lang="en-US" dirty="0"/>
              <a:t>We are now in 2021 and over 90% of Fortune 1000 companies say “been there, done that” when you bring up India.  They actually expound and talk about lots of other countries beyond India.</a:t>
            </a:r>
          </a:p>
          <a:p>
            <a:endParaRPr lang="en-US" dirty="0"/>
          </a:p>
          <a:p>
            <a:r>
              <a:rPr lang="en-US" dirty="0"/>
              <a:t>And for the last 5 to 7 years – the focus has SHIFTED to  </a:t>
            </a:r>
            <a:r>
              <a:rPr lang="en-US" altLang="en-US" sz="1300" b="1" dirty="0">
                <a:solidFill>
                  <a:srgbClr val="000000"/>
                </a:solidFill>
                <a:latin typeface="Arial" panose="020B0604020202020204" pitchFamily="34" charset="0"/>
                <a:ea typeface="Arial Unicode MS" panose="020B0604020202020204" pitchFamily="34" charset="-128"/>
              </a:rPr>
              <a:t>Automation Arbitrage</a:t>
            </a:r>
          </a:p>
          <a:p>
            <a:endParaRPr lang="en-US" dirty="0"/>
          </a:p>
          <a:p>
            <a:endParaRPr lang="en-US" dirty="0"/>
          </a:p>
          <a:p>
            <a:r>
              <a:rPr lang="en-US" dirty="0"/>
              <a:t>And we turned this whole approach on its UPSIDE down.</a:t>
            </a:r>
          </a:p>
          <a:p>
            <a:endParaRPr lang="en-US" dirty="0"/>
          </a:p>
          <a:p>
            <a:pPr defTabSz="966612">
              <a:spcAft>
                <a:spcPts val="423"/>
              </a:spcAft>
              <a:defRPr/>
            </a:pPr>
            <a:r>
              <a:rPr lang="en-US" altLang="en-US" sz="1300" dirty="0">
                <a:solidFill>
                  <a:srgbClr val="000000"/>
                </a:solidFill>
                <a:latin typeface="Arial" panose="020B0604020202020204" pitchFamily="34" charset="0"/>
                <a:ea typeface="Arial Unicode MS" panose="020B0604020202020204" pitchFamily="34" charset="-128"/>
              </a:rPr>
              <a:t>Automation Arbitrage is about BETTER first, then FASTER.  And as a by product of Better and Faster – you will get CHEAPER</a:t>
            </a:r>
          </a:p>
          <a:p>
            <a:endParaRPr lang="en-US" dirty="0"/>
          </a:p>
        </p:txBody>
      </p:sp>
    </p:spTree>
    <p:extLst>
      <p:ext uri="{BB962C8B-B14F-4D97-AF65-F5344CB8AC3E}">
        <p14:creationId xmlns:p14="http://schemas.microsoft.com/office/powerpoint/2010/main" val="3399551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r>
              <a:rPr lang="en-US" dirty="0"/>
              <a:t>This is why you</a:t>
            </a:r>
            <a:r>
              <a:rPr lang="en-US" baseline="0" dirty="0"/>
              <a:t> need to be concerned. W</a:t>
            </a:r>
            <a:r>
              <a:rPr lang="en-US" dirty="0"/>
              <a:t>e expect this to grow rapidly as the SaaS vendors move to monetize this.</a:t>
            </a:r>
          </a:p>
        </p:txBody>
      </p:sp>
    </p:spTree>
    <p:extLst>
      <p:ext uri="{BB962C8B-B14F-4D97-AF65-F5344CB8AC3E}">
        <p14:creationId xmlns:p14="http://schemas.microsoft.com/office/powerpoint/2010/main" val="675805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3325" y="768350"/>
            <a:ext cx="5168900" cy="29067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09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r>
              <a:rPr lang="en-GB" dirty="0"/>
              <a:t>Execs may want more sophisticated AIs,</a:t>
            </a:r>
            <a:r>
              <a:rPr lang="en-GB" baseline="0" dirty="0"/>
              <a:t> which in theory lead to better outcomes, but this comes at a price. </a:t>
            </a:r>
            <a:r>
              <a:rPr lang="en-GB" dirty="0"/>
              <a:t>It’s harder to predict the behaviour of machine-learned</a:t>
            </a:r>
            <a:r>
              <a:rPr lang="en-GB" baseline="0" dirty="0"/>
              <a:t> approaches (esp. continuous machine learning). Although “smarter” in the sense that they learn from existing (and in #4, changing) conditions, they present greater risks. Humans try to guarantee the behaviour of an AI by the approaches listed in slide. Level 4 requires that humans let the machine do its thing, but will require human-imposed constraints that will keep it within bounds.</a:t>
            </a:r>
            <a:endParaRPr lang="en-GB" dirty="0"/>
          </a:p>
          <a:p>
            <a:endParaRPr lang="en-GB" dirty="0"/>
          </a:p>
        </p:txBody>
      </p:sp>
    </p:spTree>
    <p:extLst>
      <p:ext uri="{BB962C8B-B14F-4D97-AF65-F5344CB8AC3E}">
        <p14:creationId xmlns:p14="http://schemas.microsoft.com/office/powerpoint/2010/main" val="401693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0:notes"/>
          <p:cNvSpPr txBox="1">
            <a:spLocks noGrp="1"/>
          </p:cNvSpPr>
          <p:nvPr>
            <p:ph type="body" idx="1"/>
          </p:nvPr>
        </p:nvSpPr>
        <p:spPr>
          <a:xfrm>
            <a:off x="263347" y="3291546"/>
            <a:ext cx="6798259" cy="5983213"/>
          </a:xfrm>
          <a:prstGeom prst="rect">
            <a:avLst/>
          </a:prstGeom>
          <a:noFill/>
          <a:ln>
            <a:noFill/>
          </a:ln>
        </p:spPr>
        <p:txBody>
          <a:bodyPr spcFirstLastPara="1" wrap="square" lIns="0" tIns="0" rIns="0" bIns="0" anchor="t" anchorCtr="0">
            <a:noAutofit/>
          </a:bodyPr>
          <a:lstStyle/>
          <a:p>
            <a:pPr>
              <a:spcAft>
                <a:spcPts val="0"/>
              </a:spcAft>
            </a:pPr>
            <a:endParaRPr sz="1300" dirty="0">
              <a:solidFill>
                <a:schemeClr val="dk1"/>
              </a:solidFill>
              <a:latin typeface="Arial"/>
              <a:ea typeface="Arial"/>
              <a:cs typeface="Arial"/>
              <a:sym typeface="Arial"/>
            </a:endParaRPr>
          </a:p>
        </p:txBody>
      </p:sp>
      <p:sp>
        <p:nvSpPr>
          <p:cNvPr id="434" name="Google Shape;434;p10:notes"/>
          <p:cNvSpPr>
            <a:spLocks noGrp="1" noRot="1" noChangeAspect="1"/>
          </p:cNvSpPr>
          <p:nvPr>
            <p:ph type="sldImg" idx="2"/>
          </p:nvPr>
        </p:nvSpPr>
        <p:spPr>
          <a:xfrm>
            <a:off x="1457325" y="692150"/>
            <a:ext cx="4400550" cy="2474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754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927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8513" y="1309688"/>
            <a:ext cx="6016625" cy="3384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945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89961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96930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8513" y="1309688"/>
            <a:ext cx="6016625" cy="3384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92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87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1793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5976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071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661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pPr marL="241653" defTabSz="966612">
              <a:spcAft>
                <a:spcPts val="0"/>
              </a:spcAft>
              <a:buClr>
                <a:schemeClr val="dk1"/>
              </a:buClr>
              <a:buSzPts val="1200"/>
              <a:defRPr/>
            </a:pPr>
            <a:endParaRPr lang="en-US" sz="13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1035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8513" y="1309688"/>
            <a:ext cx="6016625" cy="3384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367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dirty="0"/>
              <a:t>LLB (anonymized) creating lightweight process with guardrails and embedding procurement/contracting resource in Marketing dept. to enable “placing lots of bets” quickly, with megavendor managers remaining in IT</a:t>
            </a:r>
          </a:p>
        </p:txBody>
      </p:sp>
    </p:spTree>
    <p:extLst>
      <p:ext uri="{BB962C8B-B14F-4D97-AF65-F5344CB8AC3E}">
        <p14:creationId xmlns:p14="http://schemas.microsoft.com/office/powerpoint/2010/main" val="3295343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16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416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579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2371" y="3134805"/>
            <a:ext cx="6373258" cy="5502055"/>
          </a:xfrm>
        </p:spPr>
        <p:txBody>
          <a:bodyPr vert="horz" lIns="0" tIns="0" rIns="0" bIns="0" rtlCol="0"/>
          <a:lstStyle/>
          <a:p>
            <a:endParaRPr lang="en-US" dirty="0"/>
          </a:p>
        </p:txBody>
      </p:sp>
      <p:sp>
        <p:nvSpPr>
          <p:cNvPr id="4" name="Rectangle 3">
            <a:extLst>
              <a:ext uri="{FF2B5EF4-FFF2-40B4-BE49-F238E27FC236}">
                <a16:creationId xmlns:a16="http://schemas.microsoft.com/office/drawing/2014/main" xmlns="" id="{4641B92D-27A3-4E33-8D54-D20A2ACE3709}"/>
              </a:ext>
            </a:extLst>
          </p:cNvPr>
          <p:cNvSpPr>
            <a:spLocks noChangeArrowheads="1"/>
          </p:cNvSpPr>
          <p:nvPr/>
        </p:nvSpPr>
        <p:spPr bwMode="auto">
          <a:xfrm>
            <a:off x="241300" y="363415"/>
            <a:ext cx="6374329" cy="280325"/>
          </a:xfrm>
          <a:prstGeom prst="rect">
            <a:avLst/>
          </a:prstGeom>
          <a:noFill/>
          <a:ln w="12700" algn="ctr">
            <a:noFill/>
            <a:miter lim="800000"/>
            <a:headEnd/>
            <a:tailEnd/>
          </a:ln>
        </p:spPr>
        <p:txBody>
          <a:bodyPr wrap="square" lIns="0" tIns="47367" rIns="94734" bIns="47367">
            <a:spAutoFit/>
          </a:bodyPr>
          <a:lstStyle/>
          <a:p>
            <a:pPr marL="0" marR="0" lvl="0" indent="0" algn="l" defTabSz="912813" rtl="0" eaLnBrk="1" fontAlgn="auto"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Placeholder for text (substitute your own text; delete when not used)</a:t>
            </a:r>
          </a:p>
        </p:txBody>
      </p:sp>
    </p:spTree>
    <p:extLst>
      <p:ext uri="{BB962C8B-B14F-4D97-AF65-F5344CB8AC3E}">
        <p14:creationId xmlns:p14="http://schemas.microsoft.com/office/powerpoint/2010/main" val="10833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3DDA414D-6DD5-4540-A021-1C034C36D5E4}"/>
              </a:ext>
            </a:extLst>
          </p:cNvPr>
          <p:cNvSpPr>
            <a:spLocks noGrp="1" noRot="1" noChangeAspect="1"/>
          </p:cNvSpPr>
          <p:nvPr>
            <p:ph type="sldImg"/>
          </p:nvPr>
        </p:nvSpPr>
        <p:spPr>
          <a:xfrm>
            <a:off x="1139825" y="747713"/>
            <a:ext cx="5035550" cy="2832100"/>
          </a:xfrm>
        </p:spPr>
      </p:sp>
      <p:sp>
        <p:nvSpPr>
          <p:cNvPr id="5" name="Notes Placeholder 4">
            <a:extLst>
              <a:ext uri="{FF2B5EF4-FFF2-40B4-BE49-F238E27FC236}">
                <a16:creationId xmlns:a16="http://schemas.microsoft.com/office/drawing/2014/main" xmlns="" id="{DD68DBEC-7426-4097-8D42-CE2D86B4797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983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xmlns="" id="{752859F0-D688-42A1-B562-FFAB7C06AD12}"/>
              </a:ext>
            </a:extLst>
          </p:cNvPr>
          <p:cNvSpPr>
            <a:spLocks noGrp="1" noRot="1" noChangeAspect="1"/>
          </p:cNvSpPr>
          <p:nvPr>
            <p:ph type="sldImg"/>
          </p:nvPr>
        </p:nvSpPr>
        <p:spPr>
          <a:xfrm>
            <a:off x="1139825" y="747713"/>
            <a:ext cx="5035550" cy="2832100"/>
          </a:xfrm>
        </p:spPr>
      </p:sp>
      <p:sp>
        <p:nvSpPr>
          <p:cNvPr id="5" name="Notes Placeholder 4">
            <a:extLst>
              <a:ext uri="{FF2B5EF4-FFF2-40B4-BE49-F238E27FC236}">
                <a16:creationId xmlns:a16="http://schemas.microsoft.com/office/drawing/2014/main" xmlns="" id="{AC3318E9-C6AF-4B19-8A11-7F4D338FF0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2162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xmlns="" id="{752859F0-D688-42A1-B562-FFAB7C06AD12}"/>
              </a:ext>
            </a:extLst>
          </p:cNvPr>
          <p:cNvSpPr>
            <a:spLocks noGrp="1" noRot="1" noChangeAspect="1"/>
          </p:cNvSpPr>
          <p:nvPr>
            <p:ph type="sldImg"/>
          </p:nvPr>
        </p:nvSpPr>
        <p:spPr>
          <a:xfrm>
            <a:off x="1031875" y="712788"/>
            <a:ext cx="4794250" cy="2697162"/>
          </a:xfrm>
        </p:spPr>
      </p:sp>
      <p:sp>
        <p:nvSpPr>
          <p:cNvPr id="5" name="Notes Placeholder 4">
            <a:extLst>
              <a:ext uri="{FF2B5EF4-FFF2-40B4-BE49-F238E27FC236}">
                <a16:creationId xmlns:a16="http://schemas.microsoft.com/office/drawing/2014/main" xmlns="" id="{AC3318E9-C6AF-4B19-8A11-7F4D338FF0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7321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r>
              <a:rPr lang="en-US" dirty="0"/>
              <a:t>This is why you</a:t>
            </a:r>
            <a:r>
              <a:rPr lang="en-US" baseline="0" dirty="0"/>
              <a:t> need to be concerned. W</a:t>
            </a:r>
            <a:r>
              <a:rPr lang="en-US" dirty="0"/>
              <a:t>e expect this to grow rapidly as the SaaS vendors move to monetize this.</a:t>
            </a:r>
          </a:p>
        </p:txBody>
      </p:sp>
    </p:spTree>
    <p:extLst>
      <p:ext uri="{BB962C8B-B14F-4D97-AF65-F5344CB8AC3E}">
        <p14:creationId xmlns:p14="http://schemas.microsoft.com/office/powerpoint/2010/main" val="3147957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5468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2917032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r>
              <a:rPr lang="en-US" sz="1000" b="1" dirty="0"/>
              <a:t>2020 RPA Mergers and Acquisitions: Deal List</a:t>
            </a:r>
          </a:p>
          <a:p>
            <a:r>
              <a:rPr lang="en-US" sz="1000" dirty="0"/>
              <a:t>Here’s a list of M&amp;A deals and investments that ChannelE2E has tracked.</a:t>
            </a:r>
          </a:p>
          <a:p>
            <a:pPr marL="181240" indent="-181240">
              <a:buFont typeface="Arial" panose="020B0604020202020204" pitchFamily="34" charset="0"/>
              <a:buChar char="•"/>
            </a:pPr>
            <a:r>
              <a:rPr lang="en-US" sz="1000" b="1" dirty="0"/>
              <a:t>October 2020:</a:t>
            </a:r>
            <a:r>
              <a:rPr lang="en-US" sz="1000" dirty="0"/>
              <a:t> Automation software provider </a:t>
            </a:r>
            <a:r>
              <a:rPr lang="en-US" sz="1000" dirty="0" err="1">
                <a:hlinkClick r:id="rId3"/>
              </a:rPr>
              <a:t>Netcall</a:t>
            </a:r>
            <a:r>
              <a:rPr lang="en-US" sz="1000" dirty="0">
                <a:hlinkClick r:id="rId3"/>
              </a:rPr>
              <a:t> acquired RPA software company </a:t>
            </a:r>
            <a:r>
              <a:rPr lang="en-US" sz="1000" dirty="0" err="1">
                <a:hlinkClick r:id="rId3"/>
              </a:rPr>
              <a:t>Automagica</a:t>
            </a:r>
            <a:r>
              <a:rPr lang="en-US" sz="1000" dirty="0"/>
              <a:t>.</a:t>
            </a:r>
          </a:p>
          <a:p>
            <a:pPr marL="181240" indent="-181240">
              <a:buFont typeface="Arial" panose="020B0604020202020204" pitchFamily="34" charset="0"/>
              <a:buChar char="•"/>
            </a:pPr>
            <a:r>
              <a:rPr lang="en-US" sz="1000" b="1" dirty="0"/>
              <a:t>October 2020: </a:t>
            </a:r>
            <a:r>
              <a:rPr lang="en-US" sz="1000" dirty="0">
                <a:hlinkClick r:id="rId4"/>
              </a:rPr>
              <a:t>Nintex</a:t>
            </a:r>
            <a:r>
              <a:rPr lang="en-US" sz="1000" dirty="0"/>
              <a:t>, backed by private equity firm </a:t>
            </a:r>
            <a:r>
              <a:rPr lang="en-US" sz="1000" dirty="0" err="1"/>
              <a:t>Thoma</a:t>
            </a:r>
            <a:r>
              <a:rPr lang="en-US" sz="1000" dirty="0"/>
              <a:t> Bravo, </a:t>
            </a:r>
            <a:r>
              <a:rPr lang="en-US" sz="1000" dirty="0">
                <a:hlinkClick r:id="rId5"/>
              </a:rPr>
              <a:t>acquired K2 Software Inc</a:t>
            </a:r>
            <a:r>
              <a:rPr lang="en-US" sz="1000" dirty="0"/>
              <a:t>.</a:t>
            </a:r>
          </a:p>
          <a:p>
            <a:pPr marL="181240" indent="-181240">
              <a:buFont typeface="Arial" panose="020B0604020202020204" pitchFamily="34" charset="0"/>
              <a:buChar char="•"/>
            </a:pPr>
            <a:r>
              <a:rPr lang="en-US" sz="1000" b="1" dirty="0"/>
              <a:t>October 2020:</a:t>
            </a:r>
            <a:r>
              <a:rPr lang="en-US" sz="1000" dirty="0"/>
              <a:t> </a:t>
            </a:r>
            <a:r>
              <a:rPr lang="en-US" sz="1000" dirty="0">
                <a:hlinkClick r:id="rId6"/>
              </a:rPr>
              <a:t>Midis SI Group acquired MAGNOOS Information Systems</a:t>
            </a:r>
            <a:r>
              <a:rPr lang="en-US" sz="1000" dirty="0"/>
              <a:t>, an RPA consulting firm &amp; Automation Anywhere partner.</a:t>
            </a:r>
          </a:p>
          <a:p>
            <a:pPr marL="181240" indent="-181240">
              <a:buFont typeface="Arial" panose="020B0604020202020204" pitchFamily="34" charset="0"/>
              <a:buChar char="•"/>
            </a:pPr>
            <a:r>
              <a:rPr lang="en-US" sz="1000" b="1" dirty="0"/>
              <a:t> August 2020: </a:t>
            </a:r>
            <a:r>
              <a:rPr lang="en-US" sz="1000" dirty="0">
                <a:hlinkClick r:id="rId7"/>
              </a:rPr>
              <a:t>Hyland Software</a:t>
            </a:r>
            <a:r>
              <a:rPr lang="en-US" sz="1000" dirty="0"/>
              <a:t>, backed by private equity firm </a:t>
            </a:r>
            <a:r>
              <a:rPr lang="en-US" sz="1000" dirty="0" err="1"/>
              <a:t>Thoma</a:t>
            </a:r>
            <a:r>
              <a:rPr lang="en-US" sz="1000" dirty="0"/>
              <a:t> Bravo, </a:t>
            </a:r>
            <a:r>
              <a:rPr lang="en-US" sz="1000" dirty="0">
                <a:hlinkClick r:id="rId5"/>
              </a:rPr>
              <a:t>acquired Another Monday</a:t>
            </a:r>
            <a:r>
              <a:rPr lang="en-US" sz="1000" dirty="0"/>
              <a:t>.</a:t>
            </a:r>
          </a:p>
          <a:p>
            <a:pPr marL="181240" indent="-181240">
              <a:buFont typeface="Arial" panose="020B0604020202020204" pitchFamily="34" charset="0"/>
              <a:buChar char="•"/>
            </a:pPr>
            <a:r>
              <a:rPr lang="en-US" sz="1000" b="1" dirty="0"/>
              <a:t>July 2020:</a:t>
            </a:r>
            <a:r>
              <a:rPr lang="en-US" sz="1000" dirty="0"/>
              <a:t> </a:t>
            </a:r>
            <a:r>
              <a:rPr lang="en-US" sz="1000" dirty="0">
                <a:hlinkClick r:id="rId8"/>
              </a:rPr>
              <a:t>IBM acquired WDG</a:t>
            </a:r>
            <a:r>
              <a:rPr lang="en-US" sz="1000" dirty="0"/>
              <a:t>.</a:t>
            </a:r>
          </a:p>
          <a:p>
            <a:pPr marL="181240" indent="-181240">
              <a:buFont typeface="Arial" panose="020B0604020202020204" pitchFamily="34" charset="0"/>
              <a:buChar char="•"/>
            </a:pPr>
            <a:r>
              <a:rPr lang="en-US" sz="1000" b="1" dirty="0"/>
              <a:t>July 2020:</a:t>
            </a:r>
            <a:r>
              <a:rPr lang="en-US" sz="1000" dirty="0"/>
              <a:t> </a:t>
            </a:r>
            <a:r>
              <a:rPr lang="en-US" sz="1000" dirty="0" err="1">
                <a:hlinkClick r:id="rId9"/>
              </a:rPr>
              <a:t>UiPath</a:t>
            </a:r>
            <a:r>
              <a:rPr lang="en-US" sz="1000" dirty="0">
                <a:hlinkClick r:id="rId9"/>
              </a:rPr>
              <a:t> raised $225 million in Series E funding</a:t>
            </a:r>
            <a:r>
              <a:rPr lang="en-US" sz="1000" dirty="0"/>
              <a:t>.</a:t>
            </a:r>
          </a:p>
          <a:p>
            <a:pPr marL="181240" indent="-181240">
              <a:buFont typeface="Arial" panose="020B0604020202020204" pitchFamily="34" charset="0"/>
              <a:buChar char="•"/>
            </a:pPr>
            <a:r>
              <a:rPr lang="en-US" sz="1000" b="1" dirty="0"/>
              <a:t>July 2020:</a:t>
            </a:r>
            <a:r>
              <a:rPr lang="en-US" sz="1000" dirty="0"/>
              <a:t> Information Services Group (ISG) acquired RPA technology educator </a:t>
            </a:r>
            <a:r>
              <a:rPr lang="en-US" sz="1000" dirty="0" err="1">
                <a:hlinkClick r:id="rId10"/>
              </a:rPr>
              <a:t>Neuralify</a:t>
            </a:r>
            <a:r>
              <a:rPr lang="en-US" sz="1000" dirty="0"/>
              <a:t>. The goal: Help customers accelerate RPA developer education &amp; automation projects.</a:t>
            </a:r>
          </a:p>
          <a:p>
            <a:pPr marL="181240" indent="-181240">
              <a:buFont typeface="Arial" panose="020B0604020202020204" pitchFamily="34" charset="0"/>
              <a:buChar char="•"/>
            </a:pPr>
            <a:r>
              <a:rPr lang="en-US" sz="1000" b="1" dirty="0"/>
              <a:t>May 2020:</a:t>
            </a:r>
            <a:r>
              <a:rPr lang="en-US" sz="1000" dirty="0"/>
              <a:t> </a:t>
            </a:r>
            <a:r>
              <a:rPr lang="en-US" sz="1000" dirty="0">
                <a:hlinkClick r:id="rId11"/>
              </a:rPr>
              <a:t>Microsoft acquired </a:t>
            </a:r>
            <a:r>
              <a:rPr lang="en-US" sz="1000" dirty="0" err="1">
                <a:hlinkClick r:id="rId11"/>
              </a:rPr>
              <a:t>Softomotive</a:t>
            </a:r>
            <a:r>
              <a:rPr lang="en-US" sz="1000" dirty="0"/>
              <a:t> for Robotic Process Automation (RPA). Vows to ensure all partners can “create bots to automate manual business processes.”</a:t>
            </a:r>
          </a:p>
          <a:p>
            <a:pPr marL="181240" indent="-181240">
              <a:buFont typeface="Arial" panose="020B0604020202020204" pitchFamily="34" charset="0"/>
              <a:buChar char="•"/>
            </a:pPr>
            <a:r>
              <a:rPr lang="en-US" sz="1000" b="1" dirty="0"/>
              <a:t>February 2020:</a:t>
            </a:r>
            <a:r>
              <a:rPr lang="en-US" sz="1000" dirty="0"/>
              <a:t> Private equity firm </a:t>
            </a:r>
            <a:r>
              <a:rPr lang="en-US" sz="1000" dirty="0" err="1">
                <a:hlinkClick r:id="rId12"/>
              </a:rPr>
              <a:t>Abry</a:t>
            </a:r>
            <a:r>
              <a:rPr lang="en-US" sz="1000" dirty="0">
                <a:hlinkClick r:id="rId12"/>
              </a:rPr>
              <a:t> Partners invested in </a:t>
            </a:r>
            <a:r>
              <a:rPr lang="en-US" sz="1000" dirty="0" err="1">
                <a:hlinkClick r:id="rId12"/>
              </a:rPr>
              <a:t>Asignet</a:t>
            </a:r>
            <a:r>
              <a:rPr lang="en-US" sz="1000" dirty="0"/>
              <a:t>, an MSP that’s preparing a robotic process automation (RPA) software platform called Robot4IT.</a:t>
            </a:r>
          </a:p>
          <a:p>
            <a:endParaRPr lang="en-US" sz="1000" dirty="0"/>
          </a:p>
          <a:p>
            <a:r>
              <a:rPr lang="en-US" sz="1000" dirty="0"/>
              <a:t>What is Digital Process Automation (DPA)?</a:t>
            </a:r>
            <a:endParaRPr lang="en-US" sz="1000" b="1" dirty="0"/>
          </a:p>
          <a:p>
            <a:r>
              <a:rPr lang="en-US" sz="1000" dirty="0" err="1"/>
              <a:t>DPA</a:t>
            </a:r>
            <a:r>
              <a:rPr lang="en-US" sz="1000" dirty="0"/>
              <a:t> represents the evolution of Business Process Management (BPM) technologies. BPM takes the entire infrastructure of an organization’s business processes and streamlines processes to increase efficiency and reduce cost. </a:t>
            </a:r>
          </a:p>
          <a:p>
            <a:r>
              <a:rPr lang="en-US" sz="1000" b="1" dirty="0">
                <a:hlinkClick r:id="rId13"/>
              </a:rPr>
              <a:t>Digital Process Automation</a:t>
            </a:r>
            <a:r>
              <a:rPr lang="en-US" sz="1000" dirty="0"/>
              <a:t> evolved out of the need for organizations to automate business processes to achieve digital transformation. </a:t>
            </a:r>
            <a:r>
              <a:rPr lang="en-US" sz="1000" dirty="0" err="1"/>
              <a:t>DPA</a:t>
            </a:r>
            <a:r>
              <a:rPr lang="en-US" sz="1000" dirty="0"/>
              <a:t> aims to extend business processes to partners, customers, and supplies, giving them better experiences when they interact with the organization. It sounds a lot like BPM. So, what’s the difference between BPM and </a:t>
            </a:r>
            <a:r>
              <a:rPr lang="en-US" sz="1000" dirty="0" err="1"/>
              <a:t>DPA</a:t>
            </a:r>
            <a:r>
              <a:rPr lang="en-US" sz="1000" dirty="0"/>
              <a:t>? </a:t>
            </a:r>
            <a:r>
              <a:rPr lang="en-US" sz="1000" dirty="0" err="1"/>
              <a:t>DPA</a:t>
            </a:r>
            <a:r>
              <a:rPr lang="en-US" sz="1000" dirty="0"/>
              <a:t> assumes that business processes are already digitized and ready to be optimized. </a:t>
            </a:r>
          </a:p>
          <a:p>
            <a:r>
              <a:rPr lang="en-US" sz="1000" dirty="0"/>
              <a:t>Key principles of </a:t>
            </a:r>
            <a:r>
              <a:rPr lang="en-US" sz="1000" dirty="0" err="1"/>
              <a:t>DPA</a:t>
            </a:r>
            <a:r>
              <a:rPr lang="en-US" sz="1000" dirty="0"/>
              <a:t> include:</a:t>
            </a:r>
          </a:p>
          <a:p>
            <a:r>
              <a:rPr lang="en-US" sz="1000" dirty="0"/>
              <a:t>Maintaining transparency</a:t>
            </a:r>
          </a:p>
          <a:p>
            <a:r>
              <a:rPr lang="en-US" sz="1000" dirty="0"/>
              <a:t>Triggering notifications </a:t>
            </a:r>
          </a:p>
          <a:p>
            <a:r>
              <a:rPr lang="en-US" sz="1000" dirty="0"/>
              <a:t>Automating customer tasks</a:t>
            </a:r>
          </a:p>
          <a:p>
            <a:r>
              <a:rPr lang="en-US" sz="1000" dirty="0" err="1"/>
              <a:t>DPA</a:t>
            </a:r>
            <a:r>
              <a:rPr lang="en-US" sz="1000" dirty="0"/>
              <a:t> can be used in common tasks like customer onboarding, purchase orders, credit approvals. The types of work </a:t>
            </a:r>
            <a:r>
              <a:rPr lang="en-US" sz="1000" dirty="0" err="1"/>
              <a:t>DPA</a:t>
            </a:r>
            <a:r>
              <a:rPr lang="en-US" sz="1000" dirty="0"/>
              <a:t> can address are primarily broken down into three categories, programmatic, transactional, and exploratory. </a:t>
            </a:r>
          </a:p>
          <a:p>
            <a:endParaRPr lang="en-US" sz="1300" dirty="0"/>
          </a:p>
          <a:p>
            <a:endParaRPr lang="en-GB" dirty="0"/>
          </a:p>
        </p:txBody>
      </p:sp>
    </p:spTree>
    <p:extLst>
      <p:ext uri="{BB962C8B-B14F-4D97-AF65-F5344CB8AC3E}">
        <p14:creationId xmlns:p14="http://schemas.microsoft.com/office/powerpoint/2010/main" val="4098349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683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339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1315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392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604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r>
              <a:rPr lang="en-US" sz="1300" b="1" dirty="0"/>
              <a:t>Definitions</a:t>
            </a:r>
            <a:endParaRPr lang="en-US" sz="1300" dirty="0"/>
          </a:p>
        </p:txBody>
      </p:sp>
    </p:spTree>
    <p:extLst>
      <p:ext uri="{BB962C8B-B14F-4D97-AF65-F5344CB8AC3E}">
        <p14:creationId xmlns:p14="http://schemas.microsoft.com/office/powerpoint/2010/main" val="1954955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655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38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880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a:noFill/>
          <a:ln w="12700">
            <a:solidFill>
              <a:prstClr val="black"/>
            </a:solidFill>
          </a:ln>
        </p:spPr>
      </p:sp>
      <p:sp>
        <p:nvSpPr>
          <p:cNvPr id="3" name="Notes Placeholder 2"/>
          <p:cNvSpPr>
            <a:spLocks noGrp="1" noChangeAspect="1"/>
          </p:cNvSpPr>
          <p:nvPr>
            <p:ph type="body" idx="1"/>
          </p:nvPr>
        </p:nvSpPr>
        <p:spPr>
          <a:xfrm>
            <a:off x="258529" y="3291546"/>
            <a:ext cx="6798142" cy="5777158"/>
          </a:xfrm>
        </p:spPr>
        <p:txBody>
          <a:bodyPr vert="horz" lIns="0" tIns="0" rIns="0" bIns="0" rtlCol="0"/>
          <a:lstStyle/>
          <a:p>
            <a:endParaRPr lang="en-US" dirty="0"/>
          </a:p>
        </p:txBody>
      </p:sp>
      <p:sp>
        <p:nvSpPr>
          <p:cNvPr id="7" name="Rectangle 6">
            <a:extLst>
              <a:ext uri="{FF2B5EF4-FFF2-40B4-BE49-F238E27FC236}">
                <a16:creationId xmlns:a16="http://schemas.microsoft.com/office/drawing/2014/main" xmlns="" id="{816A6967-10B4-4A70-8939-1C1EDBAFB7D9}"/>
              </a:ext>
            </a:extLst>
          </p:cNvPr>
          <p:cNvSpPr>
            <a:spLocks noChangeArrowheads="1"/>
          </p:cNvSpPr>
          <p:nvPr/>
        </p:nvSpPr>
        <p:spPr bwMode="auto">
          <a:xfrm>
            <a:off x="257387" y="381586"/>
            <a:ext cx="6799284" cy="301177"/>
          </a:xfrm>
          <a:prstGeom prst="rect">
            <a:avLst/>
          </a:prstGeom>
          <a:noFill/>
          <a:ln w="12700" algn="ctr">
            <a:noFill/>
            <a:miter lim="800000"/>
            <a:headEnd/>
            <a:tailEnd/>
          </a:ln>
        </p:spPr>
        <p:txBody>
          <a:bodyPr wrap="square" lIns="0" tIns="50072" rIns="100143" bIns="50072">
            <a:spAutoFit/>
          </a:bodyPr>
          <a:lstStyle/>
          <a:p>
            <a:pPr defTabSz="964935">
              <a:spcBef>
                <a:spcPct val="0"/>
              </a:spcBef>
              <a:spcAft>
                <a:spcPct val="0"/>
              </a:spcAft>
              <a:defRPr/>
            </a:pPr>
            <a:r>
              <a:rPr lang="en-US" sz="1300" b="1" dirty="0">
                <a:solidFill>
                  <a:prstClr val="black"/>
                </a:solidFill>
                <a:latin typeface="Arial"/>
              </a:rPr>
              <a:t>Placeholder for text (substitute your own text; delete when not used)</a:t>
            </a:r>
          </a:p>
        </p:txBody>
      </p:sp>
    </p:spTree>
    <p:extLst>
      <p:ext uri="{BB962C8B-B14F-4D97-AF65-F5344CB8AC3E}">
        <p14:creationId xmlns:p14="http://schemas.microsoft.com/office/powerpoint/2010/main" val="412797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hyperlink" Target="https://www.gartner.com/technology/about/ombudsman/omb_guide2.jsp" TargetMode="Externa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8.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hyperlink" Target="https://www.gartner.com/technology/about/ombudsman/omb_guide2.jsp" TargetMode="Externa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9.xml"/><Relationship Id="rId5" Type="http://schemas.openxmlformats.org/officeDocument/2006/relationships/image" Target="../media/image13.svg"/><Relationship Id="rId4" Type="http://schemas.openxmlformats.org/officeDocument/2006/relationships/image" Target="../media/image1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3.xml"/><Relationship Id="rId4" Type="http://schemas.openxmlformats.org/officeDocument/2006/relationships/image" Target="../media/image2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5.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76.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5.xml"/><Relationship Id="rId4" Type="http://schemas.openxmlformats.org/officeDocument/2006/relationships/image" Target="../media/image17.png"/></Relationships>
</file>

<file path=ppt/slideLayouts/_rels/slideLayout277.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5.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3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35.png"/><Relationship Id="rId1" Type="http://schemas.openxmlformats.org/officeDocument/2006/relationships/slideMaster" Target="../slideMasters/slideMaster16.xml"/><Relationship Id="rId4" Type="http://schemas.openxmlformats.org/officeDocument/2006/relationships/hyperlink" Target="https://www.gartner.com/technology/about/ombudsman/omb_guide2.jsp" TargetMode="External"/></Relationships>
</file>

<file path=ppt/slideLayouts/_rels/slideLayout312.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6.xml"/><Relationship Id="rId4" Type="http://schemas.openxmlformats.org/officeDocument/2006/relationships/image" Target="../media/image36.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37.png"/><Relationship Id="rId1" Type="http://schemas.openxmlformats.org/officeDocument/2006/relationships/slideMaster" Target="../slideMasters/slideMaster16.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g"/><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gartner.com/technology/about/ombudsman/omb_guide2.jsp"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hyperlink" Target="http://www.gartner.com/technology/research/technical-professionals.jsp"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hyperlink" Target="https://www.gartner.com/technology/about/ombudsman/omb_guide2.jsp"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B226B5DF-DF35-419C-8251-4F81A740D77A}"/>
              </a:ext>
            </a:extLst>
          </p:cNvPr>
          <p:cNvSpPr>
            <a:spLocks noGrp="1"/>
          </p:cNvSpPr>
          <p:nvPr>
            <p:ph sz="half" idx="11" hasCustomPrompt="1"/>
          </p:nvPr>
        </p:nvSpPr>
        <p:spPr>
          <a:xfrm>
            <a:off x="917143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97692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2297375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47287047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94068790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36856953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096211945"/>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2"/>
        <p:cNvGrpSpPr/>
        <p:nvPr/>
      </p:nvGrpSpPr>
      <p:grpSpPr>
        <a:xfrm>
          <a:off x="0" y="0"/>
          <a:ext cx="0" cy="0"/>
          <a:chOff x="0" y="0"/>
          <a:chExt cx="0" cy="0"/>
        </a:xfrm>
      </p:grpSpPr>
      <p:sp>
        <p:nvSpPr>
          <p:cNvPr id="153" name="Google Shape;153;p36"/>
          <p:cNvSpPr txBox="1">
            <a:spLocks noGrp="1"/>
          </p:cNvSpPr>
          <p:nvPr>
            <p:ph type="title"/>
          </p:nvPr>
        </p:nvSpPr>
        <p:spPr>
          <a:xfrm>
            <a:off x="457200" y="366713"/>
            <a:ext cx="11276100" cy="4431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lvl="1" rtl="0">
              <a:spcBef>
                <a:spcPts val="120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4" name="Google Shape;154;p36"/>
          <p:cNvSpPr txBox="1">
            <a:spLocks noGrp="1"/>
          </p:cNvSpPr>
          <p:nvPr>
            <p:ph type="body" idx="1"/>
          </p:nvPr>
        </p:nvSpPr>
        <p:spPr>
          <a:xfrm>
            <a:off x="457200" y="1527175"/>
            <a:ext cx="11276100" cy="4461000"/>
          </a:xfrm>
          <a:prstGeom prst="rect">
            <a:avLst/>
          </a:prstGeom>
          <a:noFill/>
          <a:ln>
            <a:noFill/>
          </a:ln>
        </p:spPr>
        <p:txBody>
          <a:bodyPr spcFirstLastPara="1" wrap="square" lIns="0" tIns="0" rIns="0" bIns="0" anchor="t" anchorCtr="0"/>
          <a:lstStyle>
            <a:lvl1pPr marL="457200" marR="0" lvl="0" indent="-365760" algn="l" rtl="0">
              <a:lnSpc>
                <a:spcPct val="100000"/>
              </a:lnSpc>
              <a:spcBef>
                <a:spcPts val="0"/>
              </a:spcBef>
              <a:spcAft>
                <a:spcPts val="0"/>
              </a:spcAft>
              <a:buClr>
                <a:schemeClr val="dk2"/>
              </a:buClr>
              <a:buSzPts val="2160"/>
              <a:buFont typeface="Noto Sans Symbols"/>
              <a:buChar char="▪"/>
              <a:defRPr sz="2400" b="0" i="0" u="none" strike="noStrike" cap="none">
                <a:solidFill>
                  <a:schemeClr val="dk1"/>
                </a:solidFill>
                <a:latin typeface="Arial"/>
                <a:ea typeface="Arial"/>
                <a:cs typeface="Arial"/>
                <a:sym typeface="Arial"/>
              </a:defRPr>
            </a:lvl1pPr>
            <a:lvl2pPr marL="914400" marR="0" lvl="1"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65760" algn="l" rtl="0">
              <a:lnSpc>
                <a:spcPct val="100000"/>
              </a:lnSpc>
              <a:spcBef>
                <a:spcPts val="1200"/>
              </a:spcBef>
              <a:spcAft>
                <a:spcPts val="0"/>
              </a:spcAft>
              <a:buClr>
                <a:schemeClr val="dk1"/>
              </a:buClr>
              <a:buSzPts val="2160"/>
              <a:buFont typeface="Noto Sans Symbols"/>
              <a:buChar char="▪"/>
              <a:defRPr sz="2400" b="0" i="0" u="none" strike="noStrike" cap="none">
                <a:solidFill>
                  <a:schemeClr val="dk1"/>
                </a:solidFill>
                <a:latin typeface="Arial"/>
                <a:ea typeface="Arial"/>
                <a:cs typeface="Arial"/>
                <a:sym typeface="Arial"/>
              </a:defRPr>
            </a:lvl3pPr>
            <a:lvl4pPr marL="1828800" marR="0" lvl="3"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65760" algn="l" rtl="0">
              <a:lnSpc>
                <a:spcPct val="100000"/>
              </a:lnSpc>
              <a:spcBef>
                <a:spcPts val="1200"/>
              </a:spcBef>
              <a:spcAft>
                <a:spcPts val="0"/>
              </a:spcAft>
              <a:buClr>
                <a:schemeClr val="dk1"/>
              </a:buClr>
              <a:buSzPts val="2160"/>
              <a:buFont typeface="Noto Sans Symbols"/>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61116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7" name="Rectangle 6"/>
          <p:cNvSpPr>
            <a:spLocks noChangeAspect="1"/>
          </p:cNvSpPr>
          <p:nvPr userDrawn="1"/>
        </p:nvSpPr>
        <p:spPr bwMode="invGray">
          <a:xfrm>
            <a:off x="474077" y="920687"/>
            <a:ext cx="246952" cy="506577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8" name="Rectangle 7"/>
          <p:cNvSpPr>
            <a:spLocks noChangeAspect="1"/>
          </p:cNvSpPr>
          <p:nvPr userDrawn="1"/>
        </p:nvSpPr>
        <p:spPr bwMode="invGray">
          <a:xfrm>
            <a:off x="9422804" y="920687"/>
            <a:ext cx="246952" cy="506577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166813" y="5586984"/>
            <a:ext cx="7845552" cy="402336"/>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187163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9344067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9727586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Header only white bkgrnd">
  <p:cSld name="Header only white bkgrnd">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69660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F44528D9-D4DF-4ABD-97AD-FCFEE24F7C53}"/>
              </a:ext>
            </a:extLst>
          </p:cNvPr>
          <p:cNvSpPr>
            <a:spLocks noGrp="1"/>
          </p:cNvSpPr>
          <p:nvPr>
            <p:ph sz="half" idx="11" hasCustomPrompt="1"/>
          </p:nvPr>
        </p:nvSpPr>
        <p:spPr>
          <a:xfrm>
            <a:off x="9171432"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3236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22"/>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2"/>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5785121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dk2"/>
        </a:solidFill>
        <a:effectLst/>
      </p:bgPr>
    </p:bg>
    <p:spTree>
      <p:nvGrpSpPr>
        <p:cNvPr id="1" name="Shape 36"/>
        <p:cNvGrpSpPr/>
        <p:nvPr/>
      </p:nvGrpSpPr>
      <p:grpSpPr>
        <a:xfrm>
          <a:off x="0" y="0"/>
          <a:ext cx="0" cy="0"/>
          <a:chOff x="0" y="0"/>
          <a:chExt cx="0" cy="0"/>
        </a:xfrm>
      </p:grpSpPr>
      <p:sp>
        <p:nvSpPr>
          <p:cNvPr id="37" name="Google Shape;37;p17"/>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600"/>
              <a:buFont typeface="Arial Black"/>
              <a:buNone/>
              <a:defRPr sz="36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lt1"/>
              </a:buClr>
              <a:buSzPts val="1800"/>
              <a:buFont typeface="Arial"/>
              <a:buNone/>
              <a:defRPr sz="1800"/>
            </a:lvl1pPr>
            <a:lvl2pPr lvl="1" algn="ctr">
              <a:lnSpc>
                <a:spcPct val="90000"/>
              </a:lnSpc>
              <a:spcBef>
                <a:spcPts val="120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44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9" name="Google Shape;39;p17"/>
          <p:cNvSpPr/>
          <p:nvPr/>
        </p:nvSpPr>
        <p:spPr>
          <a:xfrm>
            <a:off x="1591056"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 name="Google Shape;40;p17"/>
          <p:cNvSpPr/>
          <p:nvPr/>
        </p:nvSpPr>
        <p:spPr>
          <a:xfrm>
            <a:off x="7059168"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17"/>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Arial"/>
                <a:ea typeface="Arial"/>
                <a:cs typeface="Arial"/>
                <a:sym typeface="Arial"/>
              </a:rPr>
              <a:t>© 2020 Gartner, Inc. and/or its affiliates. All rights reserved. Gartner is a registered trademark of Gartner, Inc. or its affiliates. This presentation, including all supporting materials, </a:t>
            </a:r>
            <a:br>
              <a:rPr lang="en-US" sz="700">
                <a:solidFill>
                  <a:schemeClr val="lt1"/>
                </a:solidFill>
                <a:latin typeface="Arial"/>
                <a:ea typeface="Arial"/>
                <a:cs typeface="Arial"/>
                <a:sym typeface="Arial"/>
              </a:rPr>
            </a:br>
            <a:r>
              <a:rPr lang="en-US" sz="700">
                <a:solidFill>
                  <a:schemeClr val="lt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a:p>
        </p:txBody>
      </p:sp>
      <p:pic>
        <p:nvPicPr>
          <p:cNvPr id="42" name="Google Shape;42;p17"/>
          <p:cNvPicPr preferRelativeResize="0"/>
          <p:nvPr/>
        </p:nvPicPr>
        <p:blipFill rotWithShape="1">
          <a:blip r:embed="rId2">
            <a:alphaModFix/>
          </a:blip>
          <a:srcRect/>
          <a:stretch/>
        </p:blipFill>
        <p:spPr>
          <a:xfrm>
            <a:off x="9686167" y="6056352"/>
            <a:ext cx="2057400" cy="468273"/>
          </a:xfrm>
          <a:prstGeom prst="rect">
            <a:avLst/>
          </a:prstGeom>
          <a:noFill/>
          <a:ln>
            <a:noFill/>
          </a:ln>
        </p:spPr>
      </p:pic>
    </p:spTree>
    <p:extLst>
      <p:ext uri="{BB962C8B-B14F-4D97-AF65-F5344CB8AC3E}">
        <p14:creationId xmlns:p14="http://schemas.microsoft.com/office/powerpoint/2010/main" val="2887076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solidFill>
          <a:schemeClr val="lt1"/>
        </a:solidFill>
        <a:effectLst/>
      </p:bgPr>
    </p:bg>
    <p:spTree>
      <p:nvGrpSpPr>
        <p:cNvPr id="1" name="Shape 43"/>
        <p:cNvGrpSpPr/>
        <p:nvPr/>
      </p:nvGrpSpPr>
      <p:grpSpPr>
        <a:xfrm>
          <a:off x="0" y="0"/>
          <a:ext cx="0" cy="0"/>
          <a:chOff x="0" y="0"/>
          <a:chExt cx="0" cy="0"/>
        </a:xfrm>
      </p:grpSpPr>
      <p:sp>
        <p:nvSpPr>
          <p:cNvPr id="44" name="Google Shape;44;p23"/>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600"/>
              <a:buFont typeface="Arial Black"/>
              <a:buNone/>
              <a:defRPr sz="36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dk1"/>
              </a:buClr>
              <a:buSzPts val="1800"/>
              <a:buFont typeface="Arial"/>
              <a:buNone/>
              <a:defRPr sz="1800"/>
            </a:lvl1pPr>
            <a:lvl2pPr lvl="1" algn="ctr">
              <a:lnSpc>
                <a:spcPct val="90000"/>
              </a:lnSpc>
              <a:spcBef>
                <a:spcPts val="1200"/>
              </a:spcBef>
              <a:spcAft>
                <a:spcPts val="0"/>
              </a:spcAft>
              <a:buClr>
                <a:schemeClr val="dk1"/>
              </a:buClr>
              <a:buSzPts val="1800"/>
              <a:buNone/>
              <a:defRPr sz="2000"/>
            </a:lvl2pPr>
            <a:lvl3pPr lvl="2" algn="ctr">
              <a:lnSpc>
                <a:spcPct val="90000"/>
              </a:lnSpc>
              <a:spcBef>
                <a:spcPts val="12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440"/>
              <a:buNone/>
              <a:defRPr sz="1600"/>
            </a:lvl4pPr>
            <a:lvl5pPr lvl="4" algn="ctr">
              <a:lnSpc>
                <a:spcPct val="9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23"/>
          <p:cNvSpPr/>
          <p:nvPr/>
        </p:nvSpPr>
        <p:spPr>
          <a:xfrm>
            <a:off x="1591056"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23"/>
          <p:cNvSpPr/>
          <p:nvPr/>
        </p:nvSpPr>
        <p:spPr>
          <a:xfrm>
            <a:off x="7059168"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 name="Google Shape;48;p23"/>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dk1"/>
                </a:solidFill>
                <a:latin typeface="Arial"/>
                <a:ea typeface="Arial"/>
                <a:cs typeface="Arial"/>
                <a:sym typeface="Arial"/>
              </a:rPr>
              <a:t>© 2020 Gartner, Inc. and/or its affiliates. All rights reserved. Gartner is a registered trademark of Gartner, Inc. or its affiliates. This presentation, including all supporting materials, </a:t>
            </a:r>
            <a:br>
              <a:rPr lang="en-US" sz="700">
                <a:solidFill>
                  <a:schemeClr val="dk1"/>
                </a:solidFill>
                <a:latin typeface="Arial"/>
                <a:ea typeface="Arial"/>
                <a:cs typeface="Arial"/>
                <a:sym typeface="Arial"/>
              </a:rPr>
            </a:br>
            <a:r>
              <a:rPr lang="en-US" sz="700">
                <a:solidFill>
                  <a:schemeClr val="dk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a:p>
        </p:txBody>
      </p:sp>
      <p:pic>
        <p:nvPicPr>
          <p:cNvPr id="49" name="Google Shape;49;p23"/>
          <p:cNvPicPr preferRelativeResize="0"/>
          <p:nvPr/>
        </p:nvPicPr>
        <p:blipFill rotWithShape="1">
          <a:blip r:embed="rId2">
            <a:alphaModFix/>
          </a:blip>
          <a:srcRect/>
          <a:stretch/>
        </p:blipFill>
        <p:spPr>
          <a:xfrm>
            <a:off x="9686167" y="6056352"/>
            <a:ext cx="2057400" cy="468272"/>
          </a:xfrm>
          <a:prstGeom prst="rect">
            <a:avLst/>
          </a:prstGeom>
          <a:noFill/>
          <a:ln>
            <a:noFill/>
          </a:ln>
        </p:spPr>
      </p:pic>
    </p:spTree>
    <p:extLst>
      <p:ext uri="{BB962C8B-B14F-4D97-AF65-F5344CB8AC3E}">
        <p14:creationId xmlns:p14="http://schemas.microsoft.com/office/powerpoint/2010/main" val="25493837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wo column graphics right">
  <p:cSld name="Two column graphics right">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4"/>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177109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wo column" type="twoObj">
  <p:cSld name="Two column">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5"/>
          <p:cNvSpPr txBox="1">
            <a:spLocks noGrp="1"/>
          </p:cNvSpPr>
          <p:nvPr>
            <p:ph type="body" idx="2"/>
          </p:nvPr>
        </p:nvSpPr>
        <p:spPr>
          <a:xfrm>
            <a:off x="6236208"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393423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57"/>
        <p:cNvGrpSpPr/>
        <p:nvPr/>
      </p:nvGrpSpPr>
      <p:grpSpPr>
        <a:xfrm>
          <a:off x="0" y="0"/>
          <a:ext cx="0" cy="0"/>
          <a:chOff x="0" y="0"/>
          <a:chExt cx="0" cy="0"/>
        </a:xfrm>
      </p:grpSpPr>
      <p:sp>
        <p:nvSpPr>
          <p:cNvPr id="58" name="Google Shape;58;p26"/>
          <p:cNvSpPr txBox="1">
            <a:spLocks noGrp="1"/>
          </p:cNvSpPr>
          <p:nvPr>
            <p:ph type="body" idx="1"/>
          </p:nvPr>
        </p:nvSpPr>
        <p:spPr>
          <a:xfrm>
            <a:off x="457200"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6"/>
          <p:cNvSpPr txBox="1">
            <a:spLocks noGrp="1"/>
          </p:cNvSpPr>
          <p:nvPr>
            <p:ph type="body" idx="2"/>
          </p:nvPr>
        </p:nvSpPr>
        <p:spPr>
          <a:xfrm>
            <a:off x="4425696"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6"/>
          <p:cNvSpPr txBox="1">
            <a:spLocks noGrp="1"/>
          </p:cNvSpPr>
          <p:nvPr>
            <p:ph type="body" idx="3"/>
          </p:nvPr>
        </p:nvSpPr>
        <p:spPr>
          <a:xfrm>
            <a:off x="8394192"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26"/>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156456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hree column shaded">
  <p:cSld name="Three column shaded">
    <p:spTree>
      <p:nvGrpSpPr>
        <p:cNvPr id="1" name="Shape 62"/>
        <p:cNvGrpSpPr/>
        <p:nvPr/>
      </p:nvGrpSpPr>
      <p:grpSpPr>
        <a:xfrm>
          <a:off x="0" y="0"/>
          <a:ext cx="0" cy="0"/>
          <a:chOff x="0" y="0"/>
          <a:chExt cx="0" cy="0"/>
        </a:xfrm>
      </p:grpSpPr>
      <p:sp>
        <p:nvSpPr>
          <p:cNvPr id="63" name="Google Shape;63;p27"/>
          <p:cNvSpPr txBox="1">
            <a:spLocks noGrp="1"/>
          </p:cNvSpPr>
          <p:nvPr>
            <p:ph type="body" idx="1"/>
          </p:nvPr>
        </p:nvSpPr>
        <p:spPr>
          <a:xfrm>
            <a:off x="457200"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7"/>
          <p:cNvSpPr txBox="1">
            <a:spLocks noGrp="1"/>
          </p:cNvSpPr>
          <p:nvPr>
            <p:ph type="body" idx="2"/>
          </p:nvPr>
        </p:nvSpPr>
        <p:spPr>
          <a:xfrm>
            <a:off x="4425696"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7"/>
          <p:cNvSpPr txBox="1">
            <a:spLocks noGrp="1"/>
          </p:cNvSpPr>
          <p:nvPr>
            <p:ph type="body" idx="3"/>
          </p:nvPr>
        </p:nvSpPr>
        <p:spPr>
          <a:xfrm>
            <a:off x="8394192"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7"/>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801986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Four column">
  <p:cSld name="Four column">
    <p:spTree>
      <p:nvGrpSpPr>
        <p:cNvPr id="1" name="Shape 67"/>
        <p:cNvGrpSpPr/>
        <p:nvPr/>
      </p:nvGrpSpPr>
      <p:grpSpPr>
        <a:xfrm>
          <a:off x="0" y="0"/>
          <a:ext cx="0" cy="0"/>
          <a:chOff x="0" y="0"/>
          <a:chExt cx="0" cy="0"/>
        </a:xfrm>
      </p:grpSpPr>
      <p:sp>
        <p:nvSpPr>
          <p:cNvPr id="68" name="Google Shape;68;p28"/>
          <p:cNvSpPr txBox="1">
            <a:spLocks noGrp="1"/>
          </p:cNvSpPr>
          <p:nvPr>
            <p:ph type="body" idx="1"/>
          </p:nvPr>
        </p:nvSpPr>
        <p:spPr>
          <a:xfrm>
            <a:off x="457200"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8"/>
          <p:cNvSpPr txBox="1">
            <a:spLocks noGrp="1"/>
          </p:cNvSpPr>
          <p:nvPr>
            <p:ph type="body" idx="2"/>
          </p:nvPr>
        </p:nvSpPr>
        <p:spPr>
          <a:xfrm>
            <a:off x="3364992"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8"/>
          <p:cNvSpPr txBox="1">
            <a:spLocks noGrp="1"/>
          </p:cNvSpPr>
          <p:nvPr>
            <p:ph type="body" idx="3"/>
          </p:nvPr>
        </p:nvSpPr>
        <p:spPr>
          <a:xfrm>
            <a:off x="6263640"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body" idx="4"/>
          </p:nvPr>
        </p:nvSpPr>
        <p:spPr>
          <a:xfrm>
            <a:off x="9171432"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8"/>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4296017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Four column shaded">
  <p:cSld name="Four column shaded">
    <p:spTree>
      <p:nvGrpSpPr>
        <p:cNvPr id="1" name="Shape 73"/>
        <p:cNvGrpSpPr/>
        <p:nvPr/>
      </p:nvGrpSpPr>
      <p:grpSpPr>
        <a:xfrm>
          <a:off x="0" y="0"/>
          <a:ext cx="0" cy="0"/>
          <a:chOff x="0" y="0"/>
          <a:chExt cx="0" cy="0"/>
        </a:xfrm>
      </p:grpSpPr>
      <p:sp>
        <p:nvSpPr>
          <p:cNvPr id="74" name="Google Shape;74;p29"/>
          <p:cNvSpPr txBox="1">
            <a:spLocks noGrp="1"/>
          </p:cNvSpPr>
          <p:nvPr>
            <p:ph type="body" idx="1"/>
          </p:nvPr>
        </p:nvSpPr>
        <p:spPr>
          <a:xfrm>
            <a:off x="457200"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body" idx="2"/>
          </p:nvPr>
        </p:nvSpPr>
        <p:spPr>
          <a:xfrm>
            <a:off x="3364992"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9"/>
          <p:cNvSpPr txBox="1">
            <a:spLocks noGrp="1"/>
          </p:cNvSpPr>
          <p:nvPr>
            <p:ph type="body" idx="3"/>
          </p:nvPr>
        </p:nvSpPr>
        <p:spPr>
          <a:xfrm>
            <a:off x="6263640"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body" idx="4"/>
          </p:nvPr>
        </p:nvSpPr>
        <p:spPr>
          <a:xfrm>
            <a:off x="9171432"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9"/>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133775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79"/>
        <p:cNvGrpSpPr/>
        <p:nvPr/>
      </p:nvGrpSpPr>
      <p:grpSpPr>
        <a:xfrm>
          <a:off x="0" y="0"/>
          <a:ext cx="0" cy="0"/>
          <a:chOff x="0" y="0"/>
          <a:chExt cx="0" cy="0"/>
        </a:xfrm>
      </p:grpSpPr>
      <p:sp>
        <p:nvSpPr>
          <p:cNvPr id="80" name="Google Shape;80;p30"/>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0"/>
          <p:cNvSpPr/>
          <p:nvPr/>
        </p:nvSpPr>
        <p:spPr>
          <a:xfrm>
            <a:off x="0" y="1353312"/>
            <a:ext cx="1755648" cy="329184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30"/>
          <p:cNvSpPr/>
          <p:nvPr/>
        </p:nvSpPr>
        <p:spPr>
          <a:xfrm>
            <a:off x="7141464" y="1353312"/>
            <a:ext cx="5047488" cy="329184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93588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ivider W1_Sky">
  <p:cSld name="Divider W1_Sky">
    <p:spTree>
      <p:nvGrpSpPr>
        <p:cNvPr id="1" name="Shape 83"/>
        <p:cNvGrpSpPr/>
        <p:nvPr/>
      </p:nvGrpSpPr>
      <p:grpSpPr>
        <a:xfrm>
          <a:off x="0" y="0"/>
          <a:ext cx="0" cy="0"/>
          <a:chOff x="0" y="0"/>
          <a:chExt cx="0" cy="0"/>
        </a:xfrm>
      </p:grpSpPr>
      <p:sp>
        <p:nvSpPr>
          <p:cNvPr id="84" name="Google Shape;84;p31"/>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31"/>
          <p:cNvSpPr/>
          <p:nvPr/>
        </p:nvSpPr>
        <p:spPr>
          <a:xfrm>
            <a:off x="0" y="1353312"/>
            <a:ext cx="1755648"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31"/>
          <p:cNvSpPr/>
          <p:nvPr/>
        </p:nvSpPr>
        <p:spPr>
          <a:xfrm>
            <a:off x="7141464" y="1353312"/>
            <a:ext cx="5047488"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2416707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with photo">
  <p:cSld name="Quote with photo">
    <p:spTree>
      <p:nvGrpSpPr>
        <p:cNvPr id="1" name="Shape 87"/>
        <p:cNvGrpSpPr/>
        <p:nvPr/>
      </p:nvGrpSpPr>
      <p:grpSpPr>
        <a:xfrm>
          <a:off x="0" y="0"/>
          <a:ext cx="0" cy="0"/>
          <a:chOff x="0" y="0"/>
          <a:chExt cx="0" cy="0"/>
        </a:xfrm>
      </p:grpSpPr>
      <p:sp>
        <p:nvSpPr>
          <p:cNvPr id="88" name="Google Shape;88;p32"/>
          <p:cNvSpPr txBox="1">
            <a:spLocks noGrp="1"/>
          </p:cNvSpPr>
          <p:nvPr>
            <p:ph type="title"/>
          </p:nvPr>
        </p:nvSpPr>
        <p:spPr>
          <a:xfrm>
            <a:off x="457199" y="1009268"/>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2"/>
          <p:cNvSpPr txBox="1">
            <a:spLocks noGrp="1"/>
          </p:cNvSpPr>
          <p:nvPr>
            <p:ph type="body" idx="1"/>
          </p:nvPr>
        </p:nvSpPr>
        <p:spPr>
          <a:xfrm>
            <a:off x="457199" y="5485384"/>
            <a:ext cx="606014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solidFill>
                  <a:schemeClr val="dk1"/>
                </a:solidFill>
              </a:defRPr>
            </a:lvl1pPr>
            <a:lvl2pPr marL="914400" lvl="1" indent="-228600" algn="l">
              <a:lnSpc>
                <a:spcPct val="90000"/>
              </a:lnSpc>
              <a:spcBef>
                <a:spcPts val="1200"/>
              </a:spcBef>
              <a:spcAft>
                <a:spcPts val="0"/>
              </a:spcAft>
              <a:buClr>
                <a:srgbClr val="888888"/>
              </a:buClr>
              <a:buSzPts val="18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44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0" name="Google Shape;90;p32"/>
          <p:cNvSpPr>
            <a:spLocks noGrp="1"/>
          </p:cNvSpPr>
          <p:nvPr>
            <p:ph type="pic" idx="2"/>
          </p:nvPr>
        </p:nvSpPr>
        <p:spPr>
          <a:xfrm>
            <a:off x="7040880" y="1346199"/>
            <a:ext cx="4690872" cy="4297680"/>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R="0" lvl="4"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569290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1"/>
        <p:cNvGrpSpPr/>
        <p:nvPr/>
      </p:nvGrpSpPr>
      <p:grpSpPr>
        <a:xfrm>
          <a:off x="0" y="0"/>
          <a:ext cx="0" cy="0"/>
          <a:chOff x="0" y="0"/>
          <a:chExt cx="0" cy="0"/>
        </a:xfrm>
      </p:grpSpPr>
      <p:sp>
        <p:nvSpPr>
          <p:cNvPr id="92" name="Google Shape;92;p33"/>
          <p:cNvSpPr txBox="1">
            <a:spLocks noGrp="1"/>
          </p:cNvSpPr>
          <p:nvPr>
            <p:ph type="title"/>
          </p:nvPr>
        </p:nvSpPr>
        <p:spPr>
          <a:xfrm>
            <a:off x="457199" y="1009268"/>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3"/>
          <p:cNvSpPr txBox="1">
            <a:spLocks noGrp="1"/>
          </p:cNvSpPr>
          <p:nvPr>
            <p:ph type="body" idx="1"/>
          </p:nvPr>
        </p:nvSpPr>
        <p:spPr>
          <a:xfrm>
            <a:off x="457199" y="5485384"/>
            <a:ext cx="836676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solidFill>
                  <a:schemeClr val="dk1"/>
                </a:solidFill>
              </a:defRPr>
            </a:lvl1pPr>
            <a:lvl2pPr marL="914400" lvl="1" indent="-228600" algn="l">
              <a:lnSpc>
                <a:spcPct val="90000"/>
              </a:lnSpc>
              <a:spcBef>
                <a:spcPts val="1200"/>
              </a:spcBef>
              <a:spcAft>
                <a:spcPts val="0"/>
              </a:spcAft>
              <a:buClr>
                <a:srgbClr val="888888"/>
              </a:buClr>
              <a:buSzPts val="18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44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472788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2_Title Slide 2">
  <p:cSld name="2_Title Slide 2">
    <p:bg>
      <p:bgPr>
        <a:solidFill>
          <a:schemeClr val="lt1"/>
        </a:solidFill>
        <a:effectLst/>
      </p:bgPr>
    </p:bg>
    <p:spTree>
      <p:nvGrpSpPr>
        <p:cNvPr id="1" name="Shape 94"/>
        <p:cNvGrpSpPr/>
        <p:nvPr/>
      </p:nvGrpSpPr>
      <p:grpSpPr>
        <a:xfrm>
          <a:off x="0" y="0"/>
          <a:ext cx="0" cy="0"/>
          <a:chOff x="0" y="0"/>
          <a:chExt cx="0" cy="0"/>
        </a:xfrm>
      </p:grpSpPr>
      <p:sp>
        <p:nvSpPr>
          <p:cNvPr id="95" name="Google Shape;95;p34"/>
          <p:cNvSpPr txBox="1">
            <a:spLocks noGrp="1"/>
          </p:cNvSpPr>
          <p:nvPr>
            <p:ph type="body" idx="1"/>
          </p:nvPr>
        </p:nvSpPr>
        <p:spPr>
          <a:xfrm>
            <a:off x="921524" y="1573338"/>
            <a:ext cx="7284507" cy="27699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Clr>
                <a:schemeClr val="accent1"/>
              </a:buClr>
              <a:buSzPts val="1800"/>
              <a:buNone/>
              <a:defRPr sz="1800" b="1">
                <a:solidFill>
                  <a:schemeClr val="accent1"/>
                </a:solidFill>
              </a:defRPr>
            </a:lvl1pPr>
            <a:lvl2pPr marL="914400" lvl="1" indent="-228600" algn="l">
              <a:lnSpc>
                <a:spcPct val="90000"/>
              </a:lnSpc>
              <a:spcBef>
                <a:spcPts val="1200"/>
              </a:spcBef>
              <a:spcAft>
                <a:spcPts val="0"/>
              </a:spcAft>
              <a:buClr>
                <a:schemeClr val="dk1"/>
              </a:buClr>
              <a:buSzPts val="2160"/>
              <a:buNone/>
              <a:defRPr/>
            </a:lvl2pPr>
            <a:lvl3pPr marL="1371600" lvl="2" indent="-228600" algn="l">
              <a:lnSpc>
                <a:spcPct val="90000"/>
              </a:lnSpc>
              <a:spcBef>
                <a:spcPts val="1200"/>
              </a:spcBef>
              <a:spcAft>
                <a:spcPts val="0"/>
              </a:spcAft>
              <a:buClr>
                <a:schemeClr val="dk1"/>
              </a:buClr>
              <a:buSzPts val="2400"/>
              <a:buNone/>
              <a:defRPr/>
            </a:lvl3pPr>
            <a:lvl4pPr marL="1828800" lvl="3" indent="-228600" algn="l">
              <a:lnSpc>
                <a:spcPct val="90000"/>
              </a:lnSpc>
              <a:spcBef>
                <a:spcPts val="1200"/>
              </a:spcBef>
              <a:spcAft>
                <a:spcPts val="0"/>
              </a:spcAft>
              <a:buClr>
                <a:schemeClr val="dk1"/>
              </a:buClr>
              <a:buSzPts val="2160"/>
              <a:buNone/>
              <a:defRPr/>
            </a:lvl4pPr>
            <a:lvl5pPr marL="2286000" lvl="4" indent="-228600" algn="l">
              <a:lnSpc>
                <a:spcPct val="90000"/>
              </a:lnSpc>
              <a:spcBef>
                <a:spcPts val="1200"/>
              </a:spcBef>
              <a:spcAft>
                <a:spcPts val="0"/>
              </a:spcAft>
              <a:buClr>
                <a:schemeClr val="dk1"/>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4"/>
          <p:cNvSpPr txBox="1">
            <a:spLocks noGrp="1"/>
          </p:cNvSpPr>
          <p:nvPr>
            <p:ph type="ctrTitle"/>
          </p:nvPr>
        </p:nvSpPr>
        <p:spPr>
          <a:xfrm>
            <a:off x="921524" y="1977138"/>
            <a:ext cx="7284507" cy="176298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1"/>
              </a:buClr>
              <a:buSzPts val="3600"/>
              <a:buFont typeface="Arial Black"/>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7" name="Google Shape;97;p34"/>
          <p:cNvPicPr preferRelativeResize="0"/>
          <p:nvPr/>
        </p:nvPicPr>
        <p:blipFill rotWithShape="1">
          <a:blip r:embed="rId2">
            <a:alphaModFix/>
          </a:blip>
          <a:srcRect/>
          <a:stretch/>
        </p:blipFill>
        <p:spPr>
          <a:xfrm>
            <a:off x="9689540" y="5975402"/>
            <a:ext cx="2050653" cy="469087"/>
          </a:xfrm>
          <a:prstGeom prst="rect">
            <a:avLst/>
          </a:prstGeom>
          <a:noFill/>
          <a:ln>
            <a:noFill/>
          </a:ln>
        </p:spPr>
      </p:pic>
      <p:sp>
        <p:nvSpPr>
          <p:cNvPr id="98" name="Google Shape;98;p34"/>
          <p:cNvSpPr/>
          <p:nvPr/>
        </p:nvSpPr>
        <p:spPr>
          <a:xfrm>
            <a:off x="460256" y="5270349"/>
            <a:ext cx="7862786" cy="738664"/>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800" b="0">
                <a:solidFill>
                  <a:schemeClr val="dk1"/>
                </a:solidFill>
                <a:latin typeface="Arial"/>
                <a:ea typeface="Arial"/>
                <a:cs typeface="Arial"/>
                <a:sym typeface="Arial"/>
              </a:rPr>
              <a:t>Unless otherwise marked for external use, the items in this Gartner Toolkit are for internal noncommercial use by the licensed Gartner client. The materials contained in this Toolkit may not be repackaged or resold. Gartner makes no representations or warranties as to the suitability of this Toolkit for any particular purpose, and disclaims all liabilities for any damages, whether direct, consequential, incidental or special, arising out of the use of or inability to use this material or the information provided herein.</a:t>
            </a:r>
            <a:endParaRPr/>
          </a:p>
          <a:p>
            <a:pPr marL="0" marR="0" lvl="0" indent="0" algn="l" rtl="0">
              <a:spcBef>
                <a:spcPts val="0"/>
              </a:spcBef>
              <a:spcAft>
                <a:spcPts val="0"/>
              </a:spcAft>
              <a:buNone/>
            </a:pPr>
            <a:r>
              <a:rPr lang="en-US" sz="800" b="0">
                <a:solidFill>
                  <a:schemeClr val="dk1"/>
                </a:solidFill>
                <a:latin typeface="Arial"/>
                <a:ea typeface="Arial"/>
                <a:cs typeface="Arial"/>
                <a:sym typeface="Arial"/>
              </a:rPr>
              <a:t>The instructions, intent and objective of this template are contained in the source document. Please refer back to that document for details.</a:t>
            </a:r>
            <a:endParaRPr/>
          </a:p>
          <a:p>
            <a:pPr marL="0" marR="0" lvl="0" indent="0" algn="l" rtl="0">
              <a:spcBef>
                <a:spcPts val="0"/>
              </a:spcBef>
              <a:spcAft>
                <a:spcPts val="0"/>
              </a:spcAft>
              <a:buNone/>
            </a:pPr>
            <a:r>
              <a:rPr lang="en-US" sz="800" b="1">
                <a:solidFill>
                  <a:srgbClr val="979D9D"/>
                </a:solidFill>
                <a:latin typeface="Arial"/>
                <a:ea typeface="Arial"/>
                <a:cs typeface="Arial"/>
                <a:sym typeface="Arial"/>
              </a:rPr>
              <a:t>Notes accompany this presentation.</a:t>
            </a:r>
            <a:br>
              <a:rPr lang="en-US" sz="800" b="1">
                <a:solidFill>
                  <a:srgbClr val="979D9D"/>
                </a:solidFill>
                <a:latin typeface="Arial"/>
                <a:ea typeface="Arial"/>
                <a:cs typeface="Arial"/>
                <a:sym typeface="Arial"/>
              </a:rPr>
            </a:br>
            <a:r>
              <a:rPr lang="en-US" sz="800" b="1">
                <a:solidFill>
                  <a:srgbClr val="979D9D"/>
                </a:solidFill>
                <a:latin typeface="Arial"/>
                <a:ea typeface="Arial"/>
                <a:cs typeface="Arial"/>
                <a:sym typeface="Arial"/>
              </a:rPr>
              <a:t>Please select Notes Page view to examine the Notes text. </a:t>
            </a:r>
            <a:endParaRPr/>
          </a:p>
        </p:txBody>
      </p:sp>
      <p:sp>
        <p:nvSpPr>
          <p:cNvPr id="99" name="Google Shape;99;p34"/>
          <p:cNvSpPr txBox="1"/>
          <p:nvPr/>
        </p:nvSpPr>
        <p:spPr>
          <a:xfrm>
            <a:off x="460256" y="6201460"/>
            <a:ext cx="7098135"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 b="0" i="0" u="none" strike="noStrike">
                <a:solidFill>
                  <a:schemeClr val="dk1"/>
                </a:solidFill>
                <a:latin typeface="Arial"/>
                <a:ea typeface="Arial"/>
                <a:cs typeface="Arial"/>
                <a:sym typeface="Arial"/>
              </a:rPr>
              <a:t>© 2019 Gartner, Inc. and/or its affiliates. All rights reserved. Gartner is a registered trademark of Gartner, Inc. or its affiliates. This presentation, including all supporting materials, </a:t>
            </a:r>
            <a:br>
              <a:rPr lang="en-US" sz="700" b="0" i="0" u="none" strike="noStrike">
                <a:solidFill>
                  <a:schemeClr val="dk1"/>
                </a:solidFill>
                <a:latin typeface="Arial"/>
                <a:ea typeface="Arial"/>
                <a:cs typeface="Arial"/>
                <a:sym typeface="Arial"/>
              </a:rPr>
            </a:br>
            <a:r>
              <a:rPr lang="en-US" sz="700" b="0" i="0" u="none" strike="noStrike">
                <a:solidFill>
                  <a:schemeClr val="dk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sz="700">
              <a:solidFill>
                <a:schemeClr val="dk1"/>
              </a:solidFill>
              <a:latin typeface="Arial"/>
              <a:ea typeface="Arial"/>
              <a:cs typeface="Arial"/>
              <a:sym typeface="Arial"/>
            </a:endParaRPr>
          </a:p>
        </p:txBody>
      </p:sp>
      <p:sp>
        <p:nvSpPr>
          <p:cNvPr id="100" name="Google Shape;100;p34"/>
          <p:cNvSpPr/>
          <p:nvPr/>
        </p:nvSpPr>
        <p:spPr>
          <a:xfrm>
            <a:off x="8514515" y="1282497"/>
            <a:ext cx="134963" cy="27692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01" name="Google Shape;101;p34"/>
          <p:cNvSpPr/>
          <p:nvPr/>
        </p:nvSpPr>
        <p:spPr>
          <a:xfrm>
            <a:off x="460256" y="1282497"/>
            <a:ext cx="134963" cy="27692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Tree>
    <p:extLst>
      <p:ext uri="{BB962C8B-B14F-4D97-AF65-F5344CB8AC3E}">
        <p14:creationId xmlns:p14="http://schemas.microsoft.com/office/powerpoint/2010/main" val="19263861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Quote">
  <p:cSld name="1_Quote">
    <p:spTree>
      <p:nvGrpSpPr>
        <p:cNvPr id="1" name="Shape 102"/>
        <p:cNvGrpSpPr/>
        <p:nvPr/>
      </p:nvGrpSpPr>
      <p:grpSpPr>
        <a:xfrm>
          <a:off x="0" y="0"/>
          <a:ext cx="0" cy="0"/>
          <a:chOff x="0" y="0"/>
          <a:chExt cx="0" cy="0"/>
        </a:xfrm>
      </p:grpSpPr>
      <p:sp>
        <p:nvSpPr>
          <p:cNvPr id="103" name="Google Shape;103;p35"/>
          <p:cNvSpPr txBox="1">
            <a:spLocks noGrp="1"/>
          </p:cNvSpPr>
          <p:nvPr>
            <p:ph type="title"/>
          </p:nvPr>
        </p:nvSpPr>
        <p:spPr>
          <a:xfrm>
            <a:off x="1167116" y="920688"/>
            <a:ext cx="7842706" cy="464029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5"/>
          <p:cNvSpPr/>
          <p:nvPr/>
        </p:nvSpPr>
        <p:spPr>
          <a:xfrm>
            <a:off x="474077" y="920687"/>
            <a:ext cx="246952" cy="50657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 name="Google Shape;105;p35"/>
          <p:cNvSpPr/>
          <p:nvPr/>
        </p:nvSpPr>
        <p:spPr>
          <a:xfrm>
            <a:off x="9422804" y="920687"/>
            <a:ext cx="246952" cy="50657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 name="Google Shape;106;p35"/>
          <p:cNvSpPr txBox="1">
            <a:spLocks noGrp="1"/>
          </p:cNvSpPr>
          <p:nvPr>
            <p:ph type="body" idx="1"/>
          </p:nvPr>
        </p:nvSpPr>
        <p:spPr>
          <a:xfrm>
            <a:off x="1167117" y="5583239"/>
            <a:ext cx="7842704" cy="4032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solidFill>
                  <a:schemeClr val="dk1"/>
                </a:solidFill>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11943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7"/>
        <p:cNvGrpSpPr/>
        <p:nvPr/>
      </p:nvGrpSpPr>
      <p:grpSpPr>
        <a:xfrm>
          <a:off x="0" y="0"/>
          <a:ext cx="0" cy="0"/>
          <a:chOff x="0" y="0"/>
          <a:chExt cx="0" cy="0"/>
        </a:xfrm>
      </p:grpSpPr>
      <p:sp>
        <p:nvSpPr>
          <p:cNvPr id="108" name="Google Shape;108;p36"/>
          <p:cNvSpPr txBox="1">
            <a:spLocks noGrp="1"/>
          </p:cNvSpPr>
          <p:nvPr>
            <p:ph type="body" idx="1"/>
          </p:nvPr>
        </p:nvSpPr>
        <p:spPr>
          <a:xfrm>
            <a:off x="460375" y="1325564"/>
            <a:ext cx="11272838" cy="4660899"/>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31469" algn="l">
              <a:lnSpc>
                <a:spcPct val="100000"/>
              </a:lnSpc>
              <a:spcBef>
                <a:spcPts val="1200"/>
              </a:spcBef>
              <a:spcAft>
                <a:spcPts val="0"/>
              </a:spcAft>
              <a:buClr>
                <a:schemeClr val="dk1"/>
              </a:buClr>
              <a:buSzPts val="162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31469" algn="l">
              <a:lnSpc>
                <a:spcPct val="100000"/>
              </a:lnSpc>
              <a:spcBef>
                <a:spcPts val="1200"/>
              </a:spcBef>
              <a:spcAft>
                <a:spcPts val="0"/>
              </a:spcAft>
              <a:buClr>
                <a:schemeClr val="dk1"/>
              </a:buClr>
              <a:buSzPts val="162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6"/>
          <p:cNvSpPr txBox="1">
            <a:spLocks noGrp="1"/>
          </p:cNvSpPr>
          <p:nvPr>
            <p:ph type="title"/>
          </p:nvPr>
        </p:nvSpPr>
        <p:spPr>
          <a:xfrm>
            <a:off x="460375" y="228600"/>
            <a:ext cx="11272838" cy="535531"/>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Font typeface="Arial Black"/>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439370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49409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7" name="Content Placeholder 6"/>
          <p:cNvSpPr>
            <a:spLocks noGrp="1"/>
          </p:cNvSpPr>
          <p:nvPr>
            <p:ph sz="quarter" idx="10"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5471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782929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89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98000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12747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3603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30822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26605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9452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7265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56306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70233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342725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3" name="Text Placeholder 2">
            <a:extLst>
              <a:ext uri="{FF2B5EF4-FFF2-40B4-BE49-F238E27FC236}">
                <a16:creationId xmlns:a16="http://schemas.microsoft.com/office/drawing/2014/main" xmlns=""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
        <p:nvSpPr>
          <p:cNvPr id="10" name="Picture Placeholder 9">
            <a:extLst>
              <a:ext uri="{FF2B5EF4-FFF2-40B4-BE49-F238E27FC236}">
                <a16:creationId xmlns:a16="http://schemas.microsoft.com/office/drawing/2014/main" xmlns=""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82729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08770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12725569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082030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4783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33410008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3644269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8819287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694418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4197977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018437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7" name="Text Placeholder 2">
            <a:extLst>
              <a:ext uri="{FF2B5EF4-FFF2-40B4-BE49-F238E27FC236}">
                <a16:creationId xmlns:a16="http://schemas.microsoft.com/office/drawing/2014/main" xmlns=""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115739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2527429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547562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3468049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5227019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97863930"/>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6372470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1433692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07059249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50771994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70570473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7" name="Content Placeholder 6"/>
          <p:cNvSpPr>
            <a:spLocks noGrp="1"/>
          </p:cNvSpPr>
          <p:nvPr>
            <p:ph sz="quarter" idx="10"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6724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0349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5247745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316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41705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44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50113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1224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9550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4603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3604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82186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9973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24110995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17238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32001421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3180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21866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26421545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373580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xmlns="" id="{84EDECE2-F9F2-4351-A826-ACD78703CADF}"/>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2431243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74596192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00470747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2730479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53739132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02463345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6795096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69221195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6144910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10724678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8042801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13784372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8102204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51066160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9540" y="5975402"/>
            <a:ext cx="2050653" cy="469087"/>
          </a:xfrm>
          <a:prstGeom prst="rect">
            <a:avLst/>
          </a:prstGeom>
        </p:spPr>
      </p:pic>
      <p:sp>
        <p:nvSpPr>
          <p:cNvPr id="8" name="Rectangle 288"/>
          <p:cNvSpPr>
            <a:spLocks noChangeArrowheads="1"/>
          </p:cNvSpPr>
          <p:nvPr userDrawn="1"/>
        </p:nvSpPr>
        <p:spPr bwMode="gray">
          <a:xfrm>
            <a:off x="460256" y="5270349"/>
            <a:ext cx="7862786" cy="738664"/>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800" b="0" dirty="0"/>
              <a:t>Unless otherwise marked for external use, the items in this Gartner Tool are for internal noncommercial use by the licensed Gartner client. The materials contained in this Tool may not be repackaged or resold. Gartner makes no representations or warranties as to the suitability of this Tool for any particular purpose, and disclaims all liabilities for any damages, whether direct, consequential, incidental or special, arising out of the use of or inability to use this material or the information provided herein.</a:t>
            </a:r>
          </a:p>
          <a:p>
            <a:pPr algn="l">
              <a:defRPr/>
            </a:pPr>
            <a:r>
              <a:rPr lang="en-US" sz="800" b="0" dirty="0"/>
              <a:t>The instructions, intent and objective of this template are contained in the source document. Please refer back to that document for details.</a:t>
            </a:r>
          </a:p>
          <a:p>
            <a:pPr algn="l">
              <a:defRPr/>
            </a:pPr>
            <a:r>
              <a:rPr lang="en-US" sz="800" b="1" dirty="0">
                <a:solidFill>
                  <a:srgbClr val="979D9D"/>
                </a:solidFill>
              </a:rPr>
              <a:t>Notes accompany this presentation.</a:t>
            </a:r>
            <a:br>
              <a:rPr lang="en-US" sz="800" b="1" dirty="0">
                <a:solidFill>
                  <a:srgbClr val="979D9D"/>
                </a:solidFill>
              </a:rPr>
            </a:br>
            <a:r>
              <a:rPr lang="en-US" sz="800" b="1" dirty="0">
                <a:solidFill>
                  <a:srgbClr val="979D9D"/>
                </a:solidFill>
              </a:rPr>
              <a:t>Please select Notes Page view to examine the Notes text. </a:t>
            </a:r>
          </a:p>
        </p:txBody>
      </p:sp>
      <p:sp>
        <p:nvSpPr>
          <p:cNvPr id="9" name="TextBox 8">
            <a:extLst>
              <a:ext uri="{FF2B5EF4-FFF2-40B4-BE49-F238E27FC236}">
                <a16:creationId xmlns:a16="http://schemas.microsoft.com/office/drawing/2014/main" xmlns="" id="{EE3784D3-07C4-4C57-B8E2-B29B75594C53}"/>
              </a:ext>
            </a:extLst>
          </p:cNvPr>
          <p:cNvSpPr txBox="1"/>
          <p:nvPr userDrawn="1"/>
        </p:nvSpPr>
        <p:spPr bwMode="gray">
          <a:xfrm>
            <a:off x="460256" y="6201460"/>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tx1"/>
                </a:solidFill>
                <a:effectLst/>
                <a:latin typeface="Arial" charset="0"/>
                <a:ea typeface="Arial Unicode MS" pitchFamily="34" charset="-128"/>
                <a:cs typeface="Arial Unicode MS" pitchFamily="34" charset="-128"/>
              </a:rPr>
            </a:br>
            <a:r>
              <a:rPr lang="en-US" sz="700" b="0" i="0" u="none" strike="noStrike" kern="1200" dirty="0">
                <a:solidFill>
                  <a:schemeClr val="tx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1364314161"/>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686051" y="1986470"/>
            <a:ext cx="5409161" cy="276999"/>
          </a:xfrm>
        </p:spPr>
        <p:txBody>
          <a:bodyPr wrap="square" anchor="ctr" anchorCtr="0">
            <a:noAutofit/>
          </a:bodyPr>
          <a:lstStyle>
            <a:lvl1pPr marL="0" indent="0">
              <a:lnSpc>
                <a:spcPct val="100000"/>
              </a:lnSpc>
              <a:spcAft>
                <a:spcPts val="0"/>
              </a:spcAft>
              <a:buNone/>
              <a:defRPr sz="1800" b="1"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Gartner for </a:t>
            </a:r>
            <a:r>
              <a:rPr lang="en-US" dirty="0" err="1"/>
              <a:t>xxxTool</a:t>
            </a:r>
            <a:endParaRPr lang="en-US" dirty="0"/>
          </a:p>
        </p:txBody>
      </p:sp>
      <p:sp>
        <p:nvSpPr>
          <p:cNvPr id="2" name="Title 1"/>
          <p:cNvSpPr>
            <a:spLocks noGrp="1"/>
          </p:cNvSpPr>
          <p:nvPr>
            <p:ph type="ctrTitle" hasCustomPrompt="1"/>
          </p:nvPr>
        </p:nvSpPr>
        <p:spPr>
          <a:xfrm>
            <a:off x="1686051" y="2359693"/>
            <a:ext cx="5409161" cy="1762988"/>
          </a:xfrm>
        </p:spPr>
        <p:txBody>
          <a:bodyPr wrap="square" anchor="ctr" anchorCtr="0">
            <a:noAutofit/>
          </a:bodyPr>
          <a:lstStyle>
            <a:lvl1pPr algn="l">
              <a:defRPr sz="3200"/>
            </a:lvl1pPr>
          </a:lstStyle>
          <a:p>
            <a:r>
              <a:rPr lang="en-US" dirty="0"/>
              <a:t>Click to Insert Title</a:t>
            </a:r>
            <a:br>
              <a:rPr lang="en-US" dirty="0"/>
            </a:br>
            <a:r>
              <a:rPr lang="en-US" dirty="0"/>
              <a:t>Click to Insert Title</a:t>
            </a:r>
            <a:br>
              <a:rPr lang="en-US" dirty="0"/>
            </a:br>
            <a:r>
              <a:rPr lang="en-US" dirty="0"/>
              <a:t>Click to Insert Title</a:t>
            </a:r>
            <a:br>
              <a:rPr lang="en-US" dirty="0"/>
            </a:br>
            <a:r>
              <a:rPr lang="en-US" dirty="0"/>
              <a:t>Click to Insert Title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9540" y="5975402"/>
            <a:ext cx="2050653" cy="469087"/>
          </a:xfrm>
          <a:prstGeom prst="rect">
            <a:avLst/>
          </a:prstGeom>
        </p:spPr>
      </p:pic>
      <p:sp>
        <p:nvSpPr>
          <p:cNvPr id="8" name="Rectangle 288"/>
          <p:cNvSpPr>
            <a:spLocks noChangeArrowheads="1"/>
          </p:cNvSpPr>
          <p:nvPr userDrawn="1"/>
        </p:nvSpPr>
        <p:spPr bwMode="gray">
          <a:xfrm>
            <a:off x="460256" y="5270349"/>
            <a:ext cx="7862786" cy="738664"/>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800" b="0" dirty="0"/>
              <a:t>Unless otherwise marked for external use, the items in this Gartner Tool are for internal noncommercial use by the licensed Gartner client. The materials contained in this Tool may not be repackaged or resold. Gartner makes no representations or warranties as to the suitability of this Tool for any particular purpose, and disclaims all liabilities for any damages, whether direct, consequential, incidental or special, arising out of the use of or inability to use this material or the information provided herein.</a:t>
            </a:r>
          </a:p>
          <a:p>
            <a:pPr algn="l">
              <a:defRPr/>
            </a:pPr>
            <a:r>
              <a:rPr lang="en-US" sz="800" b="0" dirty="0"/>
              <a:t>The instructions, intent and objective of this template are contained in the source document. Please refer back to that document for details.</a:t>
            </a:r>
          </a:p>
          <a:p>
            <a:pPr algn="l">
              <a:defRPr/>
            </a:pPr>
            <a:r>
              <a:rPr lang="en-US" sz="800" b="1" dirty="0">
                <a:solidFill>
                  <a:srgbClr val="979D9D"/>
                </a:solidFill>
              </a:rPr>
              <a:t>Notes accompany this presentation.</a:t>
            </a:r>
            <a:br>
              <a:rPr lang="en-US" sz="800" b="1" dirty="0">
                <a:solidFill>
                  <a:srgbClr val="979D9D"/>
                </a:solidFill>
              </a:rPr>
            </a:br>
            <a:r>
              <a:rPr lang="en-US" sz="800" b="1" dirty="0">
                <a:solidFill>
                  <a:srgbClr val="979D9D"/>
                </a:solidFill>
              </a:rPr>
              <a:t>Please select Notes Page view to examine the Notes text. </a:t>
            </a:r>
          </a:p>
        </p:txBody>
      </p:sp>
      <p:sp>
        <p:nvSpPr>
          <p:cNvPr id="9" name="TextBox 8">
            <a:extLst>
              <a:ext uri="{FF2B5EF4-FFF2-40B4-BE49-F238E27FC236}">
                <a16:creationId xmlns:a16="http://schemas.microsoft.com/office/drawing/2014/main" xmlns="" id="{EE3784D3-07C4-4C57-B8E2-B29B75594C53}"/>
              </a:ext>
            </a:extLst>
          </p:cNvPr>
          <p:cNvSpPr txBox="1"/>
          <p:nvPr userDrawn="1"/>
        </p:nvSpPr>
        <p:spPr bwMode="gray">
          <a:xfrm>
            <a:off x="460256" y="6201460"/>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tx1"/>
                </a:solidFill>
                <a:effectLst/>
                <a:latin typeface="Arial" charset="0"/>
                <a:ea typeface="Arial Unicode MS" pitchFamily="34" charset="-128"/>
                <a:cs typeface="Arial Unicode MS" pitchFamily="34" charset="-128"/>
              </a:rPr>
            </a:br>
            <a:r>
              <a:rPr lang="en-US" sz="700" b="0" i="0" u="none" strike="noStrike" kern="1200" dirty="0">
                <a:solidFill>
                  <a:schemeClr val="tx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grpSp>
        <p:nvGrpSpPr>
          <p:cNvPr id="6" name="Group 5">
            <a:extLst>
              <a:ext uri="{FF2B5EF4-FFF2-40B4-BE49-F238E27FC236}">
                <a16:creationId xmlns:a16="http://schemas.microsoft.com/office/drawing/2014/main" xmlns="" id="{64FFADF0-F6DB-460E-AF2D-133BFF65F6F6}"/>
              </a:ext>
            </a:extLst>
          </p:cNvPr>
          <p:cNvGrpSpPr/>
          <p:nvPr userDrawn="1"/>
        </p:nvGrpSpPr>
        <p:grpSpPr>
          <a:xfrm>
            <a:off x="1240970" y="1504950"/>
            <a:ext cx="6317421" cy="3000997"/>
            <a:chOff x="984069" y="1343025"/>
            <a:chExt cx="6949561" cy="3301286"/>
          </a:xfrm>
        </p:grpSpPr>
        <p:sp>
          <p:nvSpPr>
            <p:cNvPr id="11" name="Focus Frame 2"/>
            <p:cNvSpPr>
              <a:spLocks noChangeAspect="1"/>
            </p:cNvSpPr>
            <p:nvPr userDrawn="1"/>
          </p:nvSpPr>
          <p:spPr bwMode="auto">
            <a:xfrm>
              <a:off x="7773197"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984069"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4" name="Rectangle 3">
              <a:extLst>
                <a:ext uri="{FF2B5EF4-FFF2-40B4-BE49-F238E27FC236}">
                  <a16:creationId xmlns:a16="http://schemas.microsoft.com/office/drawing/2014/main" xmlns="" id="{B0FFE8E1-B5D9-497C-9B21-ADF1F6F63437}"/>
                </a:ext>
              </a:extLst>
            </p:cNvPr>
            <p:cNvSpPr/>
            <p:nvPr userDrawn="1"/>
          </p:nvSpPr>
          <p:spPr>
            <a:xfrm>
              <a:off x="7444013" y="1347084"/>
              <a:ext cx="329184" cy="32918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xmlns="" id="{E4CF69B0-64F5-45E7-9684-769365BE95BC}"/>
                </a:ext>
              </a:extLst>
            </p:cNvPr>
            <p:cNvSpPr/>
            <p:nvPr userDrawn="1"/>
          </p:nvSpPr>
          <p:spPr>
            <a:xfrm>
              <a:off x="1144502" y="4315127"/>
              <a:ext cx="329184" cy="32918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spTree>
    <p:extLst>
      <p:ext uri="{BB962C8B-B14F-4D97-AF65-F5344CB8AC3E}">
        <p14:creationId xmlns:p14="http://schemas.microsoft.com/office/powerpoint/2010/main" val="666794046"/>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921524" y="1573338"/>
            <a:ext cx="7284507" cy="276999"/>
          </a:xfrm>
        </p:spPr>
        <p:txBody>
          <a:bodyPr wrap="square" anchor="ctr" anchorCtr="0">
            <a:noAutofit/>
          </a:bodyPr>
          <a:lstStyle>
            <a:lvl1pPr marL="0" indent="0">
              <a:lnSpc>
                <a:spcPct val="100000"/>
              </a:lnSpc>
              <a:spcAft>
                <a:spcPts val="0"/>
              </a:spcAft>
              <a:buNone/>
              <a:defRPr sz="1800" b="1"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Gartner for xxx Toolkit</a:t>
            </a:r>
          </a:p>
        </p:txBody>
      </p:sp>
      <p:sp>
        <p:nvSpPr>
          <p:cNvPr id="2" name="Title 1"/>
          <p:cNvSpPr>
            <a:spLocks noGrp="1"/>
          </p:cNvSpPr>
          <p:nvPr>
            <p:ph type="ctrTitle" hasCustomPrompt="1"/>
          </p:nvPr>
        </p:nvSpPr>
        <p:spPr>
          <a:xfrm>
            <a:off x="921524" y="1977138"/>
            <a:ext cx="7284507" cy="1762988"/>
          </a:xfrm>
        </p:spPr>
        <p:txBody>
          <a:bodyPr wrap="square" anchor="ctr" anchorCtr="0">
            <a:noAutofit/>
          </a:bodyPr>
          <a:lstStyle>
            <a:lvl1pPr algn="l">
              <a:lnSpc>
                <a:spcPct val="100000"/>
              </a:lnSpc>
              <a:spcAft>
                <a:spcPts val="0"/>
              </a:spcAft>
              <a:defRPr sz="3600">
                <a:solidFill>
                  <a:schemeClr val="accent1"/>
                </a:solidFill>
              </a:defRPr>
            </a:lvl1pPr>
          </a:lstStyle>
          <a:p>
            <a:r>
              <a:rPr lang="en-US" dirty="0"/>
              <a:t>Click to Insert Title</a:t>
            </a:r>
            <a:br>
              <a:rPr lang="en-US" dirty="0"/>
            </a:br>
            <a:r>
              <a:rPr lang="en-US" dirty="0"/>
              <a:t>Three Line Maximum</a:t>
            </a:r>
            <a:br>
              <a:rPr lang="en-US" dirty="0"/>
            </a:br>
            <a:r>
              <a:rPr lang="en-US" dirty="0"/>
              <a:t>Reduce Font Size to Fit</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9540" y="5975402"/>
            <a:ext cx="2050653" cy="469087"/>
          </a:xfrm>
          <a:prstGeom prst="rect">
            <a:avLst/>
          </a:prstGeom>
        </p:spPr>
      </p:pic>
      <p:sp>
        <p:nvSpPr>
          <p:cNvPr id="8" name="Rectangle 288"/>
          <p:cNvSpPr>
            <a:spLocks noChangeArrowheads="1"/>
          </p:cNvSpPr>
          <p:nvPr userDrawn="1"/>
        </p:nvSpPr>
        <p:spPr bwMode="gray">
          <a:xfrm>
            <a:off x="460256" y="5270349"/>
            <a:ext cx="7862786" cy="738664"/>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800" b="0" dirty="0"/>
              <a:t>Unless otherwise marked for external use, the items in this Gartner Toolkit are for internal noncommercial use by the licensed Gartner client. The materials contained in this Toolkit may not be repackaged or resold. Gartner makes no representations or warranties as to the suitability of this Toolkit for any particular purpose, and disclaims all liabilities for any damages, whether direct, consequential, incidental or special, arising out of the use of or inability to use this material or the information provided herein.</a:t>
            </a:r>
          </a:p>
          <a:p>
            <a:pPr algn="l">
              <a:defRPr/>
            </a:pPr>
            <a:r>
              <a:rPr lang="en-US" sz="800" b="0" dirty="0"/>
              <a:t>The instructions, intent and objective of this template are contained in the source document. Please refer back to that document for details.</a:t>
            </a:r>
          </a:p>
          <a:p>
            <a:pPr algn="l">
              <a:defRPr/>
            </a:pPr>
            <a:r>
              <a:rPr lang="en-US" sz="800" b="1" dirty="0">
                <a:solidFill>
                  <a:srgbClr val="979D9D"/>
                </a:solidFill>
              </a:rPr>
              <a:t>Notes accompany this presentation.</a:t>
            </a:r>
            <a:br>
              <a:rPr lang="en-US" sz="800" b="1" dirty="0">
                <a:solidFill>
                  <a:srgbClr val="979D9D"/>
                </a:solidFill>
              </a:rPr>
            </a:br>
            <a:r>
              <a:rPr lang="en-US" sz="800" b="1" dirty="0">
                <a:solidFill>
                  <a:srgbClr val="979D9D"/>
                </a:solidFill>
              </a:rPr>
              <a:t>Please select Notes Page view to examine the Notes text. </a:t>
            </a:r>
          </a:p>
        </p:txBody>
      </p:sp>
      <p:sp>
        <p:nvSpPr>
          <p:cNvPr id="9" name="TextBox 8">
            <a:extLst>
              <a:ext uri="{FF2B5EF4-FFF2-40B4-BE49-F238E27FC236}">
                <a16:creationId xmlns:a16="http://schemas.microsoft.com/office/drawing/2014/main" xmlns="" id="{EE3784D3-07C4-4C57-B8E2-B29B75594C53}"/>
              </a:ext>
            </a:extLst>
          </p:cNvPr>
          <p:cNvSpPr txBox="1"/>
          <p:nvPr userDrawn="1"/>
        </p:nvSpPr>
        <p:spPr bwMode="gray">
          <a:xfrm>
            <a:off x="460256" y="6201460"/>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tx1"/>
                </a:solidFill>
                <a:effectLst/>
                <a:latin typeface="Arial" charset="0"/>
                <a:ea typeface="Arial Unicode MS" pitchFamily="34" charset="-128"/>
                <a:cs typeface="Arial Unicode MS" pitchFamily="34" charset="-128"/>
              </a:rPr>
            </a:br>
            <a:r>
              <a:rPr lang="en-US" sz="700" b="0" i="0" u="none" strike="noStrike" kern="1200" dirty="0">
                <a:solidFill>
                  <a:schemeClr val="tx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
        <p:nvSpPr>
          <p:cNvPr id="12" name="Focus Frame 2">
            <a:extLst>
              <a:ext uri="{FF2B5EF4-FFF2-40B4-BE49-F238E27FC236}">
                <a16:creationId xmlns:a16="http://schemas.microsoft.com/office/drawing/2014/main" xmlns="" id="{C20FF621-CF26-47B0-9B67-D57D49B423E4}"/>
              </a:ext>
            </a:extLst>
          </p:cNvPr>
          <p:cNvSpPr>
            <a:spLocks noChangeAspect="1"/>
          </p:cNvSpPr>
          <p:nvPr userDrawn="1"/>
        </p:nvSpPr>
        <p:spPr bwMode="auto">
          <a:xfrm>
            <a:off x="8514515" y="1282497"/>
            <a:ext cx="134963" cy="2769237"/>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4" name="Focus Frame 2">
            <a:extLst>
              <a:ext uri="{FF2B5EF4-FFF2-40B4-BE49-F238E27FC236}">
                <a16:creationId xmlns:a16="http://schemas.microsoft.com/office/drawing/2014/main" xmlns="" id="{293EFFD1-3A7B-45FE-BFC4-0724BC6F8443}"/>
              </a:ext>
            </a:extLst>
          </p:cNvPr>
          <p:cNvSpPr>
            <a:spLocks noChangeAspect="1"/>
          </p:cNvSpPr>
          <p:nvPr userDrawn="1"/>
        </p:nvSpPr>
        <p:spPr bwMode="auto">
          <a:xfrm>
            <a:off x="460256" y="1282497"/>
            <a:ext cx="134963" cy="2769237"/>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Tree>
    <p:extLst>
      <p:ext uri="{BB962C8B-B14F-4D97-AF65-F5344CB8AC3E}">
        <p14:creationId xmlns:p14="http://schemas.microsoft.com/office/powerpoint/2010/main" val="573736182"/>
      </p:ext>
    </p:extLst>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85761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28620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39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353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994101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99083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049077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457200"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p:cNvSpPr>
            <a:spLocks noGrp="1"/>
          </p:cNvSpPr>
          <p:nvPr>
            <p:ph type="body" sz="quarter" idx="18"/>
          </p:nvPr>
        </p:nvSpPr>
        <p:spPr>
          <a:xfrm>
            <a:off x="337534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p:cNvSpPr>
            <a:spLocks noGrp="1"/>
          </p:cNvSpPr>
          <p:nvPr>
            <p:ph type="body" sz="quarter" idx="19"/>
          </p:nvPr>
        </p:nvSpPr>
        <p:spPr>
          <a:xfrm>
            <a:off x="625475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20"/>
          </p:nvPr>
        </p:nvSpPr>
        <p:spPr>
          <a:xfrm>
            <a:off x="9169718"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4334407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6" name="Text Placeholder 11"/>
          <p:cNvSpPr>
            <a:spLocks noGrp="1"/>
          </p:cNvSpPr>
          <p:nvPr>
            <p:ph type="body" sz="quarter" idx="18"/>
          </p:nvPr>
        </p:nvSpPr>
        <p:spPr>
          <a:xfrm>
            <a:off x="457200"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19"/>
          </p:nvPr>
        </p:nvSpPr>
        <p:spPr>
          <a:xfrm>
            <a:off x="3363487"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p:cNvSpPr>
            <a:spLocks noGrp="1"/>
          </p:cNvSpPr>
          <p:nvPr>
            <p:ph type="body" sz="quarter" idx="20"/>
          </p:nvPr>
        </p:nvSpPr>
        <p:spPr>
          <a:xfrm>
            <a:off x="626660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p:cNvSpPr>
            <a:spLocks noGrp="1"/>
          </p:cNvSpPr>
          <p:nvPr>
            <p:ph type="body" sz="quarter" idx="21"/>
          </p:nvPr>
        </p:nvSpPr>
        <p:spPr>
          <a:xfrm>
            <a:off x="916654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511303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rgbClr val="002856"/>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5622703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Tree>
    <p:extLst>
      <p:ext uri="{BB962C8B-B14F-4D97-AF65-F5344CB8AC3E}">
        <p14:creationId xmlns:p14="http://schemas.microsoft.com/office/powerpoint/2010/main" val="39502252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47680725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855557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5835816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Tree>
    <p:extLst>
      <p:ext uri="{BB962C8B-B14F-4D97-AF65-F5344CB8AC3E}">
        <p14:creationId xmlns:p14="http://schemas.microsoft.com/office/powerpoint/2010/main" val="30059196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048398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1780394" y="6152561"/>
            <a:ext cx="6829706" cy="360000"/>
          </a:xfrm>
          <a:prstGeom prst="rect">
            <a:avLst/>
          </a:prstGeom>
        </p:spPr>
        <p:txBody>
          <a:bodyPr/>
          <a:lstStyle/>
          <a:p>
            <a:endParaRPr lang="en-US" dirty="0"/>
          </a:p>
        </p:txBody>
      </p:sp>
      <p:sp>
        <p:nvSpPr>
          <p:cNvPr id="5" name="Foliennummernplatzhalter 4"/>
          <p:cNvSpPr>
            <a:spLocks noGrp="1"/>
          </p:cNvSpPr>
          <p:nvPr>
            <p:ph type="sldNum" sz="quarter" idx="12"/>
          </p:nvPr>
        </p:nvSpPr>
        <p:spPr>
          <a:xfrm>
            <a:off x="516320" y="6152561"/>
            <a:ext cx="914426" cy="360000"/>
          </a:xfrm>
          <a:prstGeom prst="rect">
            <a:avLst/>
          </a:prstGeom>
        </p:spPr>
        <p:txBody>
          <a:bodyPr/>
          <a:lstStyle/>
          <a:p>
            <a:fld id="{75A4F164-3A46-4CEE-A25C-CA523D5E42F3}" type="slidenum">
              <a:rPr lang="en-US" smtClean="0"/>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100868738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Font typeface="+mj-lt"/>
              <a:buAutoNum type="arabicPeriod"/>
              <a:defRPr/>
            </a:lvl1pPr>
            <a:lvl2pPr marL="777240">
              <a:defRPr/>
            </a:lvl2pPr>
            <a:lvl3pPr marL="1051560">
              <a:defRPr/>
            </a:lvl3pPr>
            <a:lvl4pPr marL="1371600">
              <a:defRPr/>
            </a:lvl4pPr>
            <a:lvl5pPr marL="16459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667011"/>
      </p:ext>
    </p:extLst>
  </p:cSld>
  <p:clrMapOvr>
    <a:masterClrMapping/>
  </p:clrMapOvr>
  <p:transition/>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EXT &amp; BILD">
    <p:spTree>
      <p:nvGrpSpPr>
        <p:cNvPr id="1" name=""/>
        <p:cNvGrpSpPr/>
        <p:nvPr/>
      </p:nvGrpSpPr>
      <p:grpSpPr>
        <a:xfrm>
          <a:off x="0" y="0"/>
          <a:ext cx="0" cy="0"/>
          <a:chOff x="0" y="0"/>
          <a:chExt cx="0" cy="0"/>
        </a:xfrm>
      </p:grpSpPr>
      <p:sp>
        <p:nvSpPr>
          <p:cNvPr id="3" name="Inhalt"/>
          <p:cNvSpPr>
            <a:spLocks noGrp="1"/>
          </p:cNvSpPr>
          <p:nvPr>
            <p:ph sz="half" idx="1" hasCustomPrompt="1"/>
          </p:nvPr>
        </p:nvSpPr>
        <p:spPr bwMode="gray">
          <a:xfrm>
            <a:off x="540070" y="1512000"/>
            <a:ext cx="7265746" cy="4298400"/>
          </a:xfrm>
        </p:spPr>
        <p:txBody>
          <a:bodyPr/>
          <a:lstStyle>
            <a:lvl1pPr>
              <a:lnSpc>
                <a:spcPct val="110000"/>
              </a:lnSpc>
              <a:spcAft>
                <a:spcPts val="1500"/>
              </a:spcAft>
              <a:defRPr sz="2200"/>
            </a:lvl1pPr>
            <a:lvl2pPr>
              <a:lnSpc>
                <a:spcPct val="110000"/>
              </a:lnSpc>
              <a:spcAft>
                <a:spcPts val="1500"/>
              </a:spcAft>
              <a:defRPr sz="2000"/>
            </a:lvl2pPr>
            <a:lvl3pPr>
              <a:lnSpc>
                <a:spcPct val="110000"/>
              </a:lnSpc>
              <a:spcAft>
                <a:spcPts val="1500"/>
              </a:spcAft>
              <a:defRPr sz="1800"/>
            </a:lvl3pPr>
            <a:lvl4pPr>
              <a:lnSpc>
                <a:spcPct val="110000"/>
              </a:lnSpc>
              <a:spcAft>
                <a:spcPts val="1500"/>
              </a:spcAft>
              <a:defRPr sz="1600"/>
            </a:lvl4pPr>
            <a:lvl5pPr>
              <a:lnSpc>
                <a:spcPct val="110000"/>
              </a:lnSpc>
              <a:spcAft>
                <a:spcPts val="15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Bild"/>
          <p:cNvSpPr>
            <a:spLocks noGrp="1"/>
          </p:cNvSpPr>
          <p:nvPr>
            <p:ph type="pic" sz="quarter" idx="14"/>
          </p:nvPr>
        </p:nvSpPr>
        <p:spPr bwMode="gray">
          <a:xfrm>
            <a:off x="8234272" y="0"/>
            <a:ext cx="3957728" cy="6858000"/>
          </a:xfrm>
          <a:solidFill>
            <a:schemeClr val="bg1">
              <a:lumMod val="85000"/>
            </a:schemeClr>
          </a:solidFill>
        </p:spPr>
        <p:txBody>
          <a:bodyPr lIns="144000" tIns="144000" rIns="144000" bIns="144000"/>
          <a:lstStyle>
            <a:lvl1pPr marL="0" indent="0">
              <a:buNone/>
              <a:defRPr>
                <a:solidFill>
                  <a:schemeClr val="tx1"/>
                </a:solidFill>
              </a:defRPr>
            </a:lvl1pPr>
          </a:lstStyle>
          <a:p>
            <a:endParaRPr lang="en-US"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a:t>
            </a:fld>
            <a:endParaRPr lang="de-DE" noProof="0"/>
          </a:p>
        </p:txBody>
      </p:sp>
      <p:sp>
        <p:nvSpPr>
          <p:cNvPr id="10" name="Footer">
            <a:extLst>
              <a:ext uri="{FF2B5EF4-FFF2-40B4-BE49-F238E27FC236}">
                <a16:creationId xmlns:a16="http://schemas.microsoft.com/office/drawing/2014/main" xmlns="" id="{C6671279-F10E-47E6-8DD1-D5704647CD27}"/>
              </a:ext>
            </a:extLst>
          </p:cNvPr>
          <p:cNvSpPr>
            <a:spLocks noGrp="1"/>
          </p:cNvSpPr>
          <p:nvPr>
            <p:ph type="ftr" sz="quarter" idx="11"/>
          </p:nvPr>
        </p:nvSpPr>
        <p:spPr bwMode="gray">
          <a:xfrm>
            <a:off x="8326937" y="6152561"/>
            <a:ext cx="3324180" cy="360000"/>
          </a:xfrm>
        </p:spPr>
        <p:txBody>
          <a:bodyPr/>
          <a:lstStyle>
            <a:lvl1pPr algn="r">
              <a:defRPr>
                <a:solidFill>
                  <a:schemeClr val="bg1"/>
                </a:solidFill>
              </a:defRPr>
            </a:lvl1pPr>
          </a:lstStyle>
          <a:p>
            <a:endParaRPr lang="en-US" dirty="0"/>
          </a:p>
        </p:txBody>
      </p:sp>
      <p:sp>
        <p:nvSpPr>
          <p:cNvPr id="8" name="Titel 1">
            <a:extLst>
              <a:ext uri="{FF2B5EF4-FFF2-40B4-BE49-F238E27FC236}">
                <a16:creationId xmlns:a16="http://schemas.microsoft.com/office/drawing/2014/main" xmlns="" id="{412D37DE-2782-4C30-A019-620D64D53C6B}"/>
              </a:ext>
            </a:extLst>
          </p:cNvPr>
          <p:cNvSpPr>
            <a:spLocks noGrp="1"/>
          </p:cNvSpPr>
          <p:nvPr>
            <p:ph type="title"/>
          </p:nvPr>
        </p:nvSpPr>
        <p:spPr>
          <a:xfrm>
            <a:off x="516321" y="410830"/>
            <a:ext cx="7289636" cy="1073122"/>
          </a:xfrm>
        </p:spPr>
        <p:txBody>
          <a:bodyPr/>
          <a:lstStyle/>
          <a:p>
            <a:r>
              <a:rPr lang="de-DE" dirty="0"/>
              <a:t>Titelmasterformat durch Klicken bearbeiten</a:t>
            </a:r>
            <a:endParaRPr lang="en-US" dirty="0"/>
          </a:p>
        </p:txBody>
      </p:sp>
      <p:sp>
        <p:nvSpPr>
          <p:cNvPr id="9" name="Textplatzhalter 12">
            <a:extLst>
              <a:ext uri="{FF2B5EF4-FFF2-40B4-BE49-F238E27FC236}">
                <a16:creationId xmlns:a16="http://schemas.microsoft.com/office/drawing/2014/main" xmlns="" id="{B45C8B09-C15E-49F8-8877-EF9B8F586182}"/>
              </a:ext>
            </a:extLst>
          </p:cNvPr>
          <p:cNvSpPr>
            <a:spLocks noGrp="1"/>
          </p:cNvSpPr>
          <p:nvPr>
            <p:ph type="body" sz="quarter" idx="13" hasCustomPrompt="1"/>
          </p:nvPr>
        </p:nvSpPr>
        <p:spPr>
          <a:xfrm>
            <a:off x="516320" y="942478"/>
            <a:ext cx="7289497" cy="541474"/>
          </a:xfrm>
        </p:spPr>
        <p:txBody>
          <a:bodyPr lIns="10800" anchor="t" anchorCtr="0"/>
          <a:lstStyle>
            <a:lvl1pPr marL="0" indent="0">
              <a:buNone/>
              <a:defRPr>
                <a:solidFill>
                  <a:srgbClr val="7F7F7F"/>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26688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2" y="1483952"/>
            <a:ext cx="11134798"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8" name="Titel 1"/>
          <p:cNvSpPr>
            <a:spLocks noGrp="1"/>
          </p:cNvSpPr>
          <p:nvPr>
            <p:ph type="title"/>
          </p:nvPr>
        </p:nvSpPr>
        <p:spPr>
          <a:xfrm>
            <a:off x="516322" y="410830"/>
            <a:ext cx="11134798" cy="535531"/>
          </a:xfrm>
        </p:spPr>
        <p:txBody>
          <a:bodyPr/>
          <a:lstStyle/>
          <a:p>
            <a:r>
              <a:rPr lang="de-DE" dirty="0"/>
              <a:t>Titelmasterformat durch Klicken bearbeiten</a:t>
            </a:r>
            <a:endParaRPr lang="en-US" dirty="0"/>
          </a:p>
        </p:txBody>
      </p:sp>
      <p:sp>
        <p:nvSpPr>
          <p:cNvPr id="5" name="Fußzeilenplatzhalter 4"/>
          <p:cNvSpPr>
            <a:spLocks noGrp="1"/>
          </p:cNvSpPr>
          <p:nvPr>
            <p:ph type="ftr" sz="quarter" idx="11"/>
          </p:nvPr>
        </p:nvSpPr>
        <p:spPr>
          <a:xfrm>
            <a:off x="1780393" y="6152561"/>
            <a:ext cx="6829707" cy="360000"/>
          </a:xfrm>
          <a:prstGeom prst="rect">
            <a:avLst/>
          </a:prstGeom>
        </p:spPr>
        <p:txBody>
          <a:bodyPr/>
          <a:lstStyle/>
          <a:p>
            <a:endParaRPr lang="en-US" dirty="0"/>
          </a:p>
        </p:txBody>
      </p:sp>
      <p:sp>
        <p:nvSpPr>
          <p:cNvPr id="6" name="Foliennummernplatzhalter 5"/>
          <p:cNvSpPr>
            <a:spLocks noGrp="1"/>
          </p:cNvSpPr>
          <p:nvPr>
            <p:ph type="sldNum" sz="quarter" idx="12"/>
          </p:nvPr>
        </p:nvSpPr>
        <p:spPr>
          <a:xfrm>
            <a:off x="516320" y="6152561"/>
            <a:ext cx="914427" cy="360000"/>
          </a:xfrm>
          <a:prstGeom prst="rect">
            <a:avLst/>
          </a:prstGeom>
        </p:spPr>
        <p:txBody>
          <a:bodyPr/>
          <a:lstStyle/>
          <a:p>
            <a:fld id="{75A4F164-3A46-4CEE-A25C-CA523D5E42F3}" type="slidenum">
              <a:rPr lang="en-US" smtClean="0"/>
              <a:t>‹#›</a:t>
            </a:fld>
            <a:endParaRPr lang="en-US" dirty="0"/>
          </a:p>
        </p:txBody>
      </p:sp>
      <p:sp>
        <p:nvSpPr>
          <p:cNvPr id="13" name="Textplatzhalter 12"/>
          <p:cNvSpPr>
            <a:spLocks noGrp="1"/>
          </p:cNvSpPr>
          <p:nvPr>
            <p:ph type="body" sz="quarter" idx="13" hasCustomPrompt="1"/>
          </p:nvPr>
        </p:nvSpPr>
        <p:spPr>
          <a:xfrm>
            <a:off x="516321" y="942478"/>
            <a:ext cx="11134586" cy="541474"/>
          </a:xfrm>
        </p:spPr>
        <p:txBody>
          <a:bodyPr lIns="10800" anchor="t" anchorCtr="0"/>
          <a:lstStyle>
            <a:lvl1pPr marL="0" indent="0">
              <a:buNone/>
              <a:defRPr>
                <a:solidFill>
                  <a:srgbClr val="7F7F7F"/>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282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a:xfrm>
            <a:off x="540070" y="432000"/>
            <a:ext cx="11111046" cy="1080000"/>
          </a:xfrm>
          <a:prstGeom prst="rect">
            <a:avLst/>
          </a:prstGeom>
        </p:spPr>
        <p:txBody>
          <a:bodyPr/>
          <a:lstStyle/>
          <a:p>
            <a:r>
              <a:rPr lang="en-US" dirty="0"/>
              <a:t>Click to edit Master title style</a:t>
            </a:r>
          </a:p>
        </p:txBody>
      </p:sp>
      <p:sp>
        <p:nvSpPr>
          <p:cNvPr id="3" name="Date"/>
          <p:cNvSpPr>
            <a:spLocks noGrp="1"/>
          </p:cNvSpPr>
          <p:nvPr>
            <p:ph type="dt" sz="half" idx="10"/>
          </p:nvPr>
        </p:nvSpPr>
        <p:spPr/>
        <p:txBody>
          <a:bodyPr/>
          <a:lstStyle/>
          <a:p>
            <a:fld id="{27FC3DAB-407D-4279-8EB6-232635B61438}" type="datetimeFigureOut">
              <a:rPr lang="en-US" smtClean="0"/>
              <a:t>7/5/2021</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217804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matchingName="2_Title Slide 2">
  <p:cSld name="3_Title Slide 2">
    <p:bg>
      <p:bgPr>
        <a:solidFill>
          <a:schemeClr val="lt1"/>
        </a:solidFill>
        <a:effectLst/>
      </p:bgPr>
    </p:bg>
    <p:spTree>
      <p:nvGrpSpPr>
        <p:cNvPr id="1" name="Shape 12"/>
        <p:cNvGrpSpPr/>
        <p:nvPr/>
      </p:nvGrpSpPr>
      <p:grpSpPr>
        <a:xfrm>
          <a:off x="0" y="0"/>
          <a:ext cx="0" cy="0"/>
          <a:chOff x="0" y="0"/>
          <a:chExt cx="0" cy="0"/>
        </a:xfrm>
      </p:grpSpPr>
      <p:sp>
        <p:nvSpPr>
          <p:cNvPr id="13" name="Google Shape;13;p46"/>
          <p:cNvSpPr txBox="1">
            <a:spLocks noGrp="1"/>
          </p:cNvSpPr>
          <p:nvPr>
            <p:ph type="body" idx="1"/>
          </p:nvPr>
        </p:nvSpPr>
        <p:spPr>
          <a:xfrm>
            <a:off x="921524" y="1573338"/>
            <a:ext cx="7284507" cy="27699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620"/>
              <a:buNone/>
              <a:defRPr sz="1800" b="1">
                <a:solidFill>
                  <a:schemeClr val="accent1"/>
                </a:solidFill>
              </a:defRPr>
            </a:lvl1pPr>
            <a:lvl2pPr marL="914400" lvl="1" indent="-228600" algn="l">
              <a:lnSpc>
                <a:spcPct val="100000"/>
              </a:lnSpc>
              <a:spcBef>
                <a:spcPts val="0"/>
              </a:spcBef>
              <a:spcAft>
                <a:spcPts val="0"/>
              </a:spcAft>
              <a:buClr>
                <a:schemeClr val="dk1"/>
              </a:buClr>
              <a:buSzPts val="2160"/>
              <a:buNone/>
              <a:defRPr/>
            </a:lvl2pPr>
            <a:lvl3pPr marL="1371600" lvl="2" indent="-228600" algn="l">
              <a:lnSpc>
                <a:spcPct val="100000"/>
              </a:lnSpc>
              <a:spcBef>
                <a:spcPts val="1200"/>
              </a:spcBef>
              <a:spcAft>
                <a:spcPts val="0"/>
              </a:spcAft>
              <a:buClr>
                <a:schemeClr val="dk1"/>
              </a:buClr>
              <a:buSzPts val="2160"/>
              <a:buNone/>
              <a:defRPr/>
            </a:lvl3pPr>
            <a:lvl4pPr marL="1828800" lvl="3" indent="-228600" algn="l">
              <a:lnSpc>
                <a:spcPct val="100000"/>
              </a:lnSpc>
              <a:spcBef>
                <a:spcPts val="1200"/>
              </a:spcBef>
              <a:spcAft>
                <a:spcPts val="0"/>
              </a:spcAft>
              <a:buClr>
                <a:schemeClr val="dk1"/>
              </a:buClr>
              <a:buSzPts val="2160"/>
              <a:buNone/>
              <a:defRPr/>
            </a:lvl4pPr>
            <a:lvl5pPr marL="2286000" lvl="4" indent="-228600" algn="l">
              <a:lnSpc>
                <a:spcPct val="100000"/>
              </a:lnSpc>
              <a:spcBef>
                <a:spcPts val="1200"/>
              </a:spcBef>
              <a:spcAft>
                <a:spcPts val="0"/>
              </a:spcAft>
              <a:buClr>
                <a:schemeClr val="dk1"/>
              </a:buClr>
              <a:buSzPts val="216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46"/>
          <p:cNvSpPr txBox="1">
            <a:spLocks noGrp="1"/>
          </p:cNvSpPr>
          <p:nvPr>
            <p:ph type="ctrTitle"/>
          </p:nvPr>
        </p:nvSpPr>
        <p:spPr>
          <a:xfrm>
            <a:off x="921524" y="1977138"/>
            <a:ext cx="7284507" cy="176298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1"/>
              </a:buClr>
              <a:buSzPts val="3600"/>
              <a:buFont typeface="Arial Black"/>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783375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6"/>
        <p:cNvGrpSpPr/>
        <p:nvPr/>
      </p:nvGrpSpPr>
      <p:grpSpPr>
        <a:xfrm>
          <a:off x="0" y="0"/>
          <a:ext cx="0" cy="0"/>
          <a:chOff x="0" y="0"/>
          <a:chExt cx="0" cy="0"/>
        </a:xfrm>
      </p:grpSpPr>
      <p:sp>
        <p:nvSpPr>
          <p:cNvPr id="27" name="Google Shape;27;p5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2"/>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0"/>
              </a:spcBef>
              <a:spcAft>
                <a:spcPts val="0"/>
              </a:spcAft>
              <a:buSzPts val="1620"/>
              <a:buChar char="▪"/>
              <a:defRPr/>
            </a:lvl1pPr>
            <a:lvl2pPr marL="914400" lvl="1" indent="-331469" algn="l">
              <a:lnSpc>
                <a:spcPct val="100000"/>
              </a:lnSpc>
              <a:spcBef>
                <a:spcPts val="1200"/>
              </a:spcBef>
              <a:spcAft>
                <a:spcPts val="0"/>
              </a:spcAft>
              <a:buClr>
                <a:schemeClr val="dk1"/>
              </a:buClr>
              <a:buSzPts val="1620"/>
              <a:buChar char="–"/>
              <a:defRPr/>
            </a:lvl2pPr>
            <a:lvl3pPr marL="1371600" lvl="2" indent="-331469" algn="l">
              <a:lnSpc>
                <a:spcPct val="100000"/>
              </a:lnSpc>
              <a:spcBef>
                <a:spcPts val="1200"/>
              </a:spcBef>
              <a:spcAft>
                <a:spcPts val="0"/>
              </a:spcAft>
              <a:buClr>
                <a:schemeClr val="dk1"/>
              </a:buClr>
              <a:buSzPts val="1620"/>
              <a:buChar char="▪"/>
              <a:defRPr/>
            </a:lvl3pPr>
            <a:lvl4pPr marL="1828800" lvl="3" indent="-331469" algn="l">
              <a:lnSpc>
                <a:spcPct val="100000"/>
              </a:lnSpc>
              <a:spcBef>
                <a:spcPts val="1200"/>
              </a:spcBef>
              <a:spcAft>
                <a:spcPts val="0"/>
              </a:spcAft>
              <a:buClr>
                <a:schemeClr val="dk1"/>
              </a:buClr>
              <a:buSzPts val="1620"/>
              <a:buChar char="–"/>
              <a:defRPr/>
            </a:lvl4pPr>
            <a:lvl5pPr marL="2286000" lvl="4" indent="-331470" algn="l">
              <a:lnSpc>
                <a:spcPct val="100000"/>
              </a:lnSpc>
              <a:spcBef>
                <a:spcPts val="1200"/>
              </a:spcBef>
              <a:spcAft>
                <a:spcPts val="0"/>
              </a:spcAft>
              <a:buClr>
                <a:schemeClr val="dk1"/>
              </a:buClr>
              <a:buSzPts val="162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11113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272880425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757454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56828E-D6C6-4B70-8480-09E3E0627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7565142-2CBE-4B2C-8034-7BD85EF2B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339C856-DD38-4430-8ADA-DE17D7582EE6}"/>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0B170CD9-5926-420B-A645-C1C9DE039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3EBF0AA-ACF5-4333-891A-EDBFB3657C01}"/>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122811495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65205-7C56-4548-8D0D-700B31429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83CD90C-4746-4C36-8AED-B457C7EF96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8AA38A1-D080-4287-A99A-F37830B9F9B8}"/>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3A2CA014-1C90-4902-864C-6135E30F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B36D45F-17CB-431A-B3B3-0336264C5AF7}"/>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150453737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20FBEC-7BB5-49E0-8E76-6D434DB46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D8CF526-3B48-4233-87CE-923F5A8AB0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D4E7217-04C3-4907-8D8A-BEB37DCC8773}"/>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512438FF-D196-4A34-AE12-CAC550452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9FA828-A14B-4C0B-BDE8-95E910A44B02}"/>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4211508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3AC758-A0B7-4128-9860-4ECA158723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91E8E65-2210-4203-85DC-D5F90E528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6D10862-33E9-48D4-AD68-EE02D5A77C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815FA4A-0A12-4744-9374-9DF4F9C48024}"/>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6" name="Footer Placeholder 5">
            <a:extLst>
              <a:ext uri="{FF2B5EF4-FFF2-40B4-BE49-F238E27FC236}">
                <a16:creationId xmlns:a16="http://schemas.microsoft.com/office/drawing/2014/main" xmlns="" id="{325E41C7-4C71-48C4-BBFA-11D98C5C4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680D187-6F58-4B99-B5A5-D23329BA3480}"/>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72612888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DB4CC-036F-4846-B0A7-B3C44FA2E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E951D0A-B09D-4203-9C96-BF721A8A8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FD637DB-CC5B-4CA5-B74A-8D189DCA7B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94615C9-F910-4D68-84F5-9547EDB63E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0216371-BDC3-44EC-B86B-9C0ED5215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DB3E1E4-016E-4B10-9191-06DE07781576}"/>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8" name="Footer Placeholder 7">
            <a:extLst>
              <a:ext uri="{FF2B5EF4-FFF2-40B4-BE49-F238E27FC236}">
                <a16:creationId xmlns:a16="http://schemas.microsoft.com/office/drawing/2014/main" xmlns="" id="{731CCAAF-86EF-4334-8730-9D0A0D4201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38BB0E8-CD12-41F1-BB60-5169D133E734}"/>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254476840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5C4CE5-2390-4FA4-94AE-2B525E8F8E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D53EB9E-0ADE-4524-889B-81944042317D}"/>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4" name="Footer Placeholder 3">
            <a:extLst>
              <a:ext uri="{FF2B5EF4-FFF2-40B4-BE49-F238E27FC236}">
                <a16:creationId xmlns:a16="http://schemas.microsoft.com/office/drawing/2014/main" xmlns="" id="{B8C3CA66-EF72-4808-B659-84418F3050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2ED64A8-B490-4404-B3C1-EBA7C0D1F492}"/>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5122362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70E3381-C0A9-4A38-85DF-840630133717}"/>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3" name="Footer Placeholder 2">
            <a:extLst>
              <a:ext uri="{FF2B5EF4-FFF2-40B4-BE49-F238E27FC236}">
                <a16:creationId xmlns:a16="http://schemas.microsoft.com/office/drawing/2014/main" xmlns="" id="{65E58D95-FC37-4DB2-9855-AE0C4944A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EE4A00D-F334-4C3C-8D6E-644C55866F48}"/>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5783083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0CB3D-4076-46C0-ACCA-FCB7E9373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7E5DC4C-C407-4B62-95E5-F01432D68C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488B6BE-098A-4E0B-A5A4-EC4CC516F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16B5802-801B-4785-A216-451C6023FA26}"/>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6" name="Footer Placeholder 5">
            <a:extLst>
              <a:ext uri="{FF2B5EF4-FFF2-40B4-BE49-F238E27FC236}">
                <a16:creationId xmlns:a16="http://schemas.microsoft.com/office/drawing/2014/main" xmlns="" id="{61B8F82C-E10D-4D78-BFF4-8779EE79D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BFB41BE-AB4D-463E-AD09-BB8CE17BC3F8}"/>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598705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B226B5DF-DF35-419C-8251-4F81A740D77A}"/>
              </a:ext>
            </a:extLst>
          </p:cNvPr>
          <p:cNvSpPr>
            <a:spLocks noGrp="1"/>
          </p:cNvSpPr>
          <p:nvPr>
            <p:ph sz="half" idx="11" hasCustomPrompt="1"/>
          </p:nvPr>
        </p:nvSpPr>
        <p:spPr>
          <a:xfrm>
            <a:off x="917143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729572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2E742-C1C0-4452-8A52-E186715C5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DB6AAFA-6213-4286-BDAA-A2DE9A053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4926379-3F64-45E2-8E56-CAA1E1D7C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E5275A2-11DD-43C3-808C-720A63C8BB27}"/>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6" name="Footer Placeholder 5">
            <a:extLst>
              <a:ext uri="{FF2B5EF4-FFF2-40B4-BE49-F238E27FC236}">
                <a16:creationId xmlns:a16="http://schemas.microsoft.com/office/drawing/2014/main" xmlns="" id="{CDF9ACC2-5580-4BFD-A34C-6EF1D4D8B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E661F42-88C7-4840-B25E-012EBAD25FB0}"/>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51667212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290E2-DA47-4BA4-AECE-60C56976B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957E9B5-BE2B-46CF-84B1-F0C103B5BB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B67E854-F0C1-4667-9F64-C2FC3419D8CD}"/>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0F10AB00-E7AF-4CEB-AD01-D9A9B28CA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0F9807E-A20F-4D42-B7ED-7AC2F252FCF7}"/>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0260681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94CB7CF-D67B-4FA6-88C2-11056BECDB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96EE8A1-1DA9-4874-89C0-A866B4B717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4C8BA8C-6EEC-4A2B-A649-20BBFDF7BE2B}"/>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62C48BBE-BDBC-44D0-B51D-79D6CC49C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E52E7F0-F591-473F-A0EA-BCA350CD5B79}"/>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26358595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460375" y="1325564"/>
            <a:ext cx="11272838" cy="4551361"/>
          </a:xfrm>
        </p:spPr>
        <p:txBody>
          <a:bodyPr/>
          <a:lstStyle>
            <a:lvl1pPr marL="411163" indent="-411163">
              <a:buClr>
                <a:schemeClr val="accent6"/>
              </a:buClr>
              <a:buFont typeface="Wingdings" panose="05000000000000000000" pitchFamily="2" charset="2"/>
              <a:buChar char="ü"/>
              <a:defRPr/>
            </a:lvl1pPr>
            <a:lvl2pPr marL="777240" indent="-274320">
              <a:buClr>
                <a:schemeClr val="accent6"/>
              </a:buClr>
              <a:defRPr/>
            </a:lvl2pPr>
            <a:lvl3pPr marL="1051560" indent="-273037">
              <a:buClr>
                <a:schemeClr val="accent6"/>
              </a:buClr>
              <a:buFont typeface="Wingdings" panose="05000000000000000000" pitchFamily="2" charset="2"/>
              <a:buChar char="§"/>
              <a:defRPr/>
            </a:lvl3pPr>
            <a:lvl4pPr marL="1371600" indent="-274320">
              <a:buClr>
                <a:schemeClr val="accent6"/>
              </a:buClr>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1798120527"/>
      </p:ext>
    </p:extLst>
  </p:cSld>
  <p:clrMapOvr>
    <a:masterClrMapping/>
  </p:clrMapOvr>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IT-SYM-Title Slide">
    <p:bg>
      <p:bgRef idx="1001">
        <a:schemeClr val="bg2"/>
      </p:bgRef>
    </p:bg>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1001089" y="4470615"/>
            <a:ext cx="10174267"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1001090" y="2928615"/>
            <a:ext cx="10174268" cy="997196"/>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Click to Edit Title; Maximum of Three Lines; Reduce Font to Fit Focus Frame </a:t>
            </a:r>
          </a:p>
        </p:txBody>
      </p:sp>
      <p:sp>
        <p:nvSpPr>
          <p:cNvPr id="25" name="Text - Summit Date"/>
          <p:cNvSpPr>
            <a:spLocks noGrp="1"/>
          </p:cNvSpPr>
          <p:nvPr>
            <p:ph type="body" sz="quarter" idx="11" hasCustomPrompt="1"/>
          </p:nvPr>
        </p:nvSpPr>
        <p:spPr bwMode="gray">
          <a:xfrm>
            <a:off x="1001089" y="1495490"/>
            <a:ext cx="9172871" cy="193899"/>
          </a:xfrm>
        </p:spPr>
        <p:txBody>
          <a:bodyPr wrap="square" rIns="0" anchor="t" anchorCtr="0">
            <a:noAutofit/>
          </a:bodyPr>
          <a:lstStyle>
            <a:lvl1pPr marL="0" indent="0">
              <a:lnSpc>
                <a:spcPct val="90000"/>
              </a:lnSpc>
              <a:spcBef>
                <a:spcPts val="0"/>
              </a:spcBef>
              <a:spcAft>
                <a:spcPts val="0"/>
              </a:spcAft>
              <a:buFontTx/>
              <a:buNone/>
              <a:defRPr sz="1400" b="1">
                <a:solidFill>
                  <a:srgbClr val="979D9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15" name="Copyright Text">
            <a:extLst>
              <a:ext uri="{FF2B5EF4-FFF2-40B4-BE49-F238E27FC236}">
                <a16:creationId xmlns:a16="http://schemas.microsoft.com/office/drawing/2014/main" xmlns="" id="{ED58DAE8-7534-4F8E-9E17-B2C9823A64F4}"/>
              </a:ext>
            </a:extLst>
          </p:cNvPr>
          <p:cNvSpPr txBox="1"/>
          <p:nvPr userDrawn="1"/>
        </p:nvSpPr>
        <p:spPr bwMode="gray">
          <a:xfrm>
            <a:off x="1001089" y="5928104"/>
            <a:ext cx="10174267" cy="538609"/>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979D9D"/>
                </a:solidFill>
              </a:rPr>
              <a:t>© 2019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979D9D"/>
                </a:solidFill>
                <a:hlinkClick r:id="rId2">
                  <a:extLst>
                    <a:ext uri="{A12FA001-AC4F-418D-AE19-62706E023703}">
                      <ahyp:hlinkClr xmlns:ahyp="http://schemas.microsoft.com/office/drawing/2018/hyperlinkcolor" xmlns="" val="tx"/>
                    </a:ext>
                  </a:extLst>
                </a:hlinkClick>
              </a:rPr>
              <a:t>Gartner’s Usage Policy</a:t>
            </a:r>
            <a:r>
              <a:rPr lang="en-US" dirty="0">
                <a:solidFill>
                  <a:srgbClr val="979D9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979D9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979D9D"/>
                </a:solidFill>
              </a:rPr>
              <a:t>.”</a:t>
            </a:r>
          </a:p>
        </p:txBody>
      </p:sp>
      <p:sp>
        <p:nvSpPr>
          <p:cNvPr id="10" name="Rectangle 9">
            <a:extLst>
              <a:ext uri="{FF2B5EF4-FFF2-40B4-BE49-F238E27FC236}">
                <a16:creationId xmlns:a16="http://schemas.microsoft.com/office/drawing/2014/main" xmlns="" id="{A2DAA051-1F5D-4C9F-BCE3-0B83C9AFA2EA}"/>
              </a:ext>
            </a:extLst>
          </p:cNvPr>
          <p:cNvSpPr>
            <a:spLocks/>
          </p:cNvSpPr>
          <p:nvPr userDrawn="1"/>
        </p:nvSpPr>
        <p:spPr bwMode="auto">
          <a:xfrm>
            <a:off x="-1" y="2129152"/>
            <a:ext cx="507359" cy="319195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7" name="Rectangle 16">
            <a:extLst>
              <a:ext uri="{FF2B5EF4-FFF2-40B4-BE49-F238E27FC236}">
                <a16:creationId xmlns:a16="http://schemas.microsoft.com/office/drawing/2014/main" xmlns="" id="{8D0BCFF2-D3FE-4EC0-8B6A-9C1F7ADF1329}"/>
              </a:ext>
            </a:extLst>
          </p:cNvPr>
          <p:cNvSpPr>
            <a:spLocks/>
          </p:cNvSpPr>
          <p:nvPr userDrawn="1"/>
        </p:nvSpPr>
        <p:spPr bwMode="auto">
          <a:xfrm>
            <a:off x="11684641" y="2129152"/>
            <a:ext cx="507359" cy="319195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1" name="Picture 10" descr="A close up of a logo&#10;&#10;Description automatically generated">
            <a:extLst>
              <a:ext uri="{FF2B5EF4-FFF2-40B4-BE49-F238E27FC236}">
                <a16:creationId xmlns:a16="http://schemas.microsoft.com/office/drawing/2014/main" xmlns="" id="{7B357612-5409-4A84-A985-1F21A62C51E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01090" y="348181"/>
            <a:ext cx="2721428" cy="951437"/>
          </a:xfrm>
          <a:prstGeom prst="rect">
            <a:avLst/>
          </a:prstGeom>
        </p:spPr>
      </p:pic>
    </p:spTree>
    <p:extLst>
      <p:ext uri="{BB962C8B-B14F-4D97-AF65-F5344CB8AC3E}">
        <p14:creationId xmlns:p14="http://schemas.microsoft.com/office/powerpoint/2010/main" val="240670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guide id="2" pos="70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84596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971724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72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45628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9083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F44528D9-D4DF-4ABD-97AD-FCFEE24F7C53}"/>
              </a:ext>
            </a:extLst>
          </p:cNvPr>
          <p:cNvSpPr>
            <a:spLocks noGrp="1"/>
          </p:cNvSpPr>
          <p:nvPr>
            <p:ph sz="half" idx="11" hasCustomPrompt="1"/>
          </p:nvPr>
        </p:nvSpPr>
        <p:spPr>
          <a:xfrm>
            <a:off x="9171432"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709391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52649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1"/>
          </p:nvPr>
        </p:nvSpPr>
        <p:spPr>
          <a:xfrm>
            <a:off x="6234113"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3405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2193290"/>
            <a:ext cx="5499100" cy="3794760"/>
          </a:xfrm>
        </p:spPr>
        <p:txBody>
          <a:bodyPr>
            <a:noAutofit/>
          </a:bodyPr>
          <a:lstStyle>
            <a:lvl1pPr marL="0" indent="0">
              <a:buNone/>
              <a:defRPr sz="2400" b="1"/>
            </a:lvl1pPr>
            <a:lvl2pPr marL="228600" indent="-228600">
              <a:buClr>
                <a:schemeClr val="tx2"/>
              </a:buClr>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p:nvPr>
        </p:nvSpPr>
        <p:spPr bwMode="gray">
          <a:xfrm>
            <a:off x="457200" y="976313"/>
            <a:ext cx="11276013" cy="1047750"/>
          </a:xfrm>
          <a:solidFill>
            <a:schemeClr val="accent5"/>
          </a:solidFill>
        </p:spPr>
        <p:txBody>
          <a:bodyPr lIns="0" rIns="91440" anchor="ctr" anchorCtr="0"/>
          <a:lstStyle>
            <a:lvl1pPr marL="146304" indent="0">
              <a:buNone/>
              <a:defRPr sz="2400">
                <a:solidFill>
                  <a:srgbClr val="FFFFFF"/>
                </a:solidFill>
              </a:defRPr>
            </a:lvl1pPr>
          </a:lstStyle>
          <a:p>
            <a:pPr lvl="0"/>
            <a:r>
              <a:rPr lang="en-US"/>
              <a:t>Edit Master text styles</a:t>
            </a:r>
          </a:p>
        </p:txBody>
      </p:sp>
      <p:sp>
        <p:nvSpPr>
          <p:cNvPr id="7" name="Text Placeholder 11"/>
          <p:cNvSpPr>
            <a:spLocks noGrp="1"/>
          </p:cNvSpPr>
          <p:nvPr>
            <p:ph type="body" sz="quarter" idx="16"/>
          </p:nvPr>
        </p:nvSpPr>
        <p:spPr>
          <a:xfrm>
            <a:off x="6234113" y="2193290"/>
            <a:ext cx="5499100" cy="3794760"/>
          </a:xfrm>
        </p:spPr>
        <p:txBody>
          <a:bodyPr>
            <a:noAutofit/>
          </a:bodyPr>
          <a:lstStyle>
            <a:lvl1pPr marL="0" indent="0">
              <a:buNone/>
              <a:defRPr sz="2400" b="1"/>
            </a:lvl1pPr>
            <a:lvl2pPr marL="228600" indent="-228600">
              <a:buClr>
                <a:schemeClr val="tx2"/>
              </a:buClr>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07450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82296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94114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1527175"/>
            <a:ext cx="11276012" cy="4460875"/>
          </a:xfrm>
        </p:spPr>
        <p:txBody>
          <a:bodyPr>
            <a:noAutofit/>
          </a:bodyPr>
          <a:lstStyle>
            <a:lvl1pPr marL="0" indent="0">
              <a:buNone/>
              <a:defRPr sz="2800" b="1"/>
            </a:lvl1pPr>
            <a:lvl2pPr marL="548640" indent="-228600">
              <a:buClr>
                <a:schemeClr val="tx2"/>
              </a:buClr>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493695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4460873"/>
          </a:xfrm>
        </p:spPr>
        <p:txBody>
          <a:bodyPr/>
          <a:lstStyle>
            <a:lvl1pPr marL="365760" indent="-365760">
              <a:buClr>
                <a:schemeClr val="tx2"/>
              </a:buClr>
              <a:buFont typeface="Wingdings 3" panose="05040102010807070707" pitchFamily="18" charset="2"/>
              <a:buChar char="u"/>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t>For information, please contact your Gartner representative.</a:t>
            </a:r>
          </a:p>
        </p:txBody>
      </p:sp>
    </p:spTree>
    <p:extLst>
      <p:ext uri="{BB962C8B-B14F-4D97-AF65-F5344CB8AC3E}">
        <p14:creationId xmlns:p14="http://schemas.microsoft.com/office/powerpoint/2010/main" val="233233773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t>The above research is from the Gartner for Technical Professionals Research Library. For information, please contact your Gartner representative or visit </a:t>
            </a:r>
            <a:r>
              <a:rPr lang="en-US" dirty="0">
                <a:hlinkClick r:id="rId3"/>
              </a:rPr>
              <a:t>http://www.gartner.com/technology/research/technical-professionals.jsp</a:t>
            </a:r>
            <a:endParaRPr lang="en-US" dirty="0"/>
          </a:p>
        </p:txBody>
      </p:sp>
      <p:sp>
        <p:nvSpPr>
          <p:cNvPr id="9" name="Text Placeholder 3"/>
          <p:cNvSpPr>
            <a:spLocks noGrp="1"/>
          </p:cNvSpPr>
          <p:nvPr>
            <p:ph type="body" sz="quarter" idx="10"/>
          </p:nvPr>
        </p:nvSpPr>
        <p:spPr>
          <a:xfrm>
            <a:off x="457200" y="1527175"/>
            <a:ext cx="11276013" cy="4460873"/>
          </a:xfrm>
        </p:spPr>
        <p:txBody>
          <a:bodyPr/>
          <a:lstStyle>
            <a:lvl1pPr marL="365760" indent="-365760">
              <a:buClr>
                <a:schemeClr val="tx2"/>
              </a:buClr>
              <a:buFont typeface="Wingdings 3" panose="05040102010807070707" pitchFamily="18" charset="2"/>
              <a:buChar char="u"/>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465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p:nvPr>
        </p:nvSpPr>
        <p:spPr>
          <a:xfrm>
            <a:off x="457200" y="4778375"/>
            <a:ext cx="11276013" cy="1209675"/>
          </a:xfrm>
          <a:solidFill>
            <a:schemeClr val="accent5"/>
          </a:solidFill>
        </p:spPr>
        <p:txBody>
          <a:bodyPr lIns="137160" tIns="91440" rIns="91440" bIns="91440" anchor="ctr" anchorCtr="0"/>
          <a:lstStyle>
            <a:lvl1pPr marL="0" indent="0">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6356017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294816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765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20667830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1">
                <a:solidFill>
                  <a:schemeClr val="tx2"/>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08273297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ivider_Ta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7E01BAAF-E842-4667-8FD0-734CF296AA84}"/>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4795801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74077"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ltGray">
          <a:xfrm>
            <a:off x="9422804"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1166813" y="5586984"/>
            <a:ext cx="7845552" cy="402336"/>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57220873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_Tan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7" name="Rectangle 6"/>
          <p:cNvSpPr>
            <a:spLocks noChangeAspect="1"/>
          </p:cNvSpPr>
          <p:nvPr userDrawn="1"/>
        </p:nvSpPr>
        <p:spPr bwMode="ltGray">
          <a:xfrm>
            <a:off x="474077"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8" name="Rectangle 7"/>
          <p:cNvSpPr>
            <a:spLocks noChangeAspect="1"/>
          </p:cNvSpPr>
          <p:nvPr userDrawn="1"/>
        </p:nvSpPr>
        <p:spPr bwMode="ltGray">
          <a:xfrm>
            <a:off x="9422804"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ext Placeholder 5">
            <a:extLst>
              <a:ext uri="{FF2B5EF4-FFF2-40B4-BE49-F238E27FC236}">
                <a16:creationId xmlns:a16="http://schemas.microsoft.com/office/drawing/2014/main" xmlns="" id="{2F83C8B5-846F-44EC-A043-69873B0E04C9}"/>
              </a:ext>
            </a:extLst>
          </p:cNvPr>
          <p:cNvSpPr>
            <a:spLocks noGrp="1"/>
          </p:cNvSpPr>
          <p:nvPr>
            <p:ph type="body" sz="quarter" idx="12" hasCustomPrompt="1"/>
          </p:nvPr>
        </p:nvSpPr>
        <p:spPr>
          <a:xfrm>
            <a:off x="1166813" y="5586984"/>
            <a:ext cx="7845552" cy="402336"/>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62445837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_Tang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Rectangle 9"/>
          <p:cNvSpPr>
            <a:spLocks noChangeAspect="1"/>
          </p:cNvSpPr>
          <p:nvPr userDrawn="1"/>
        </p:nvSpPr>
        <p:spPr bwMode="ltGray">
          <a:xfrm>
            <a:off x="6426219"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1" name="Rectangle 10"/>
          <p:cNvSpPr>
            <a:spLocks noChangeAspect="1"/>
          </p:cNvSpPr>
          <p:nvPr userDrawn="1"/>
        </p:nvSpPr>
        <p:spPr bwMode="ltGray">
          <a:xfrm>
            <a:off x="473765"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Text Placeholder 5">
            <a:extLst>
              <a:ext uri="{FF2B5EF4-FFF2-40B4-BE49-F238E27FC236}">
                <a16:creationId xmlns:a16="http://schemas.microsoft.com/office/drawing/2014/main" xmlns="" id="{8032828F-7193-4C76-ACE8-71D7C9D8D57E}"/>
              </a:ext>
            </a:extLst>
          </p:cNvPr>
          <p:cNvSpPr>
            <a:spLocks noGrp="1"/>
          </p:cNvSpPr>
          <p:nvPr>
            <p:ph type="body" sz="quarter" idx="12" hasCustomPrompt="1"/>
          </p:nvPr>
        </p:nvSpPr>
        <p:spPr>
          <a:xfrm>
            <a:off x="1092085" y="5468112"/>
            <a:ext cx="4962768"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5917430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a:t>Click icon to add picture</a:t>
            </a:r>
            <a:endParaRPr lang="en-US" dirty="0"/>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6426219"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ltGray">
          <a:xfrm>
            <a:off x="473765"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ext Placeholder 5">
            <a:extLst>
              <a:ext uri="{FF2B5EF4-FFF2-40B4-BE49-F238E27FC236}">
                <a16:creationId xmlns:a16="http://schemas.microsoft.com/office/drawing/2014/main" xmlns="" id="{EA1A51FD-B797-458E-BAFE-4082E19F71A5}"/>
              </a:ext>
            </a:extLst>
          </p:cNvPr>
          <p:cNvSpPr>
            <a:spLocks noGrp="1"/>
          </p:cNvSpPr>
          <p:nvPr>
            <p:ph type="body" sz="quarter" idx="12" hasCustomPrompt="1"/>
          </p:nvPr>
        </p:nvSpPr>
        <p:spPr>
          <a:xfrm>
            <a:off x="1092085" y="5468112"/>
            <a:ext cx="4962768"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17647230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000000"/>
              </a:solidFill>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000000"/>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eaLnBrk="0" hangingPunct="0">
              <a:defRPr/>
            </a:pPr>
            <a:r>
              <a:rPr lang="en-US" sz="700" dirty="0">
                <a:solidFill>
                  <a:srgbClr val="D3D3D3"/>
                </a:solidFill>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Tree>
    <p:extLst>
      <p:ext uri="{BB962C8B-B14F-4D97-AF65-F5344CB8AC3E}">
        <p14:creationId xmlns:p14="http://schemas.microsoft.com/office/powerpoint/2010/main" val="1582362439"/>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51807" y="6140298"/>
            <a:ext cx="7098135" cy="323165"/>
          </a:xfrm>
          <a:prstGeom prst="rect">
            <a:avLst/>
          </a:prstGeom>
          <a:noFill/>
        </p:spPr>
        <p:txBody>
          <a:bodyPr wrap="square" lIns="0" tIns="0" rIns="0" bIns="0" anchor="t" anchorCtr="0">
            <a:spAutoFit/>
          </a:bodyPr>
          <a:lstStyle/>
          <a:p>
            <a:pPr eaLnBrk="0" hangingPunct="0">
              <a:defRPr/>
            </a:pPr>
            <a:r>
              <a:rPr lang="en-US" sz="700" dirty="0">
                <a:solidFill>
                  <a:srgbClr val="979D9D"/>
                </a:solidFill>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Tree>
    <p:extLst>
      <p:ext uri="{BB962C8B-B14F-4D97-AF65-F5344CB8AC3E}">
        <p14:creationId xmlns:p14="http://schemas.microsoft.com/office/powerpoint/2010/main" val="34043802"/>
      </p:ext>
    </p:extLst>
  </p:cSld>
  <p:clrMapOvr>
    <a:overrideClrMapping bg1="lt1" tx1="dk1" bg2="lt2" tx2="dk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11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dirty="0"/>
              <a:t>Click icon to add picture</a:t>
            </a:r>
          </a:p>
        </p:txBody>
      </p:sp>
      <p:sp>
        <p:nvSpPr>
          <p:cNvPr id="12" name="Title 1">
            <a:extLst>
              <a:ext uri="{FF2B5EF4-FFF2-40B4-BE49-F238E27FC236}">
                <a16:creationId xmlns:a16="http://schemas.microsoft.com/office/drawing/2014/main" xmlns="" id="{E0A68FFD-9422-AD48-96B9-A164E1A79E21}"/>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3" name="Text Placeholder 2">
            <a:extLst>
              <a:ext uri="{FF2B5EF4-FFF2-40B4-BE49-F238E27FC236}">
                <a16:creationId xmlns:a16="http://schemas.microsoft.com/office/drawing/2014/main" xmlns="" id="{01906285-85F2-BB4E-BA6A-9804659FC9B8}"/>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21855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116257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0858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00825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5290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40870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180848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457200"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p:cNvSpPr>
            <a:spLocks noGrp="1"/>
          </p:cNvSpPr>
          <p:nvPr>
            <p:ph type="body" sz="quarter" idx="18"/>
          </p:nvPr>
        </p:nvSpPr>
        <p:spPr>
          <a:xfrm>
            <a:off x="337534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p:cNvSpPr>
            <a:spLocks noGrp="1"/>
          </p:cNvSpPr>
          <p:nvPr>
            <p:ph type="body" sz="quarter" idx="19"/>
          </p:nvPr>
        </p:nvSpPr>
        <p:spPr>
          <a:xfrm>
            <a:off x="625475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20"/>
          </p:nvPr>
        </p:nvSpPr>
        <p:spPr>
          <a:xfrm>
            <a:off x="9169718"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2128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6" name="Text Placeholder 11"/>
          <p:cNvSpPr>
            <a:spLocks noGrp="1"/>
          </p:cNvSpPr>
          <p:nvPr>
            <p:ph type="body" sz="quarter" idx="18"/>
          </p:nvPr>
        </p:nvSpPr>
        <p:spPr>
          <a:xfrm>
            <a:off x="457200"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19"/>
          </p:nvPr>
        </p:nvSpPr>
        <p:spPr>
          <a:xfrm>
            <a:off x="3363487"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p:cNvSpPr>
            <a:spLocks noGrp="1"/>
          </p:cNvSpPr>
          <p:nvPr>
            <p:ph type="body" sz="quarter" idx="20"/>
          </p:nvPr>
        </p:nvSpPr>
        <p:spPr>
          <a:xfrm>
            <a:off x="626660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p:cNvSpPr>
            <a:spLocks noGrp="1"/>
          </p:cNvSpPr>
          <p:nvPr>
            <p:ph type="body" sz="quarter" idx="21"/>
          </p:nvPr>
        </p:nvSpPr>
        <p:spPr>
          <a:xfrm>
            <a:off x="916654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76471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Tree>
    <p:extLst>
      <p:ext uri="{BB962C8B-B14F-4D97-AF65-F5344CB8AC3E}">
        <p14:creationId xmlns:p14="http://schemas.microsoft.com/office/powerpoint/2010/main" val="221787068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Tree>
    <p:extLst>
      <p:ext uri="{BB962C8B-B14F-4D97-AF65-F5344CB8AC3E}">
        <p14:creationId xmlns:p14="http://schemas.microsoft.com/office/powerpoint/2010/main" val="1059124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5C1B8D32-229C-DC4A-BA04-F2B64E28B5EC}"/>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4" name="Text Placeholder 2">
            <a:extLst>
              <a:ext uri="{FF2B5EF4-FFF2-40B4-BE49-F238E27FC236}">
                <a16:creationId xmlns:a16="http://schemas.microsoft.com/office/drawing/2014/main" xmlns="" id="{050C34B8-7526-044F-B179-517E7649638E}"/>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687632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259378324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17701329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a:t>Drag picture to placeholder or click icon to add</a:t>
            </a:r>
            <a:endParaRPr lang="en-US" dirty="0"/>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Tree>
    <p:extLst>
      <p:ext uri="{BB962C8B-B14F-4D97-AF65-F5344CB8AC3E}">
        <p14:creationId xmlns:p14="http://schemas.microsoft.com/office/powerpoint/2010/main" val="270017292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a:t>Drag picture to placeholder or click icon to add</a:t>
            </a:r>
            <a:endParaRPr lang="en-US" dirty="0"/>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Tree>
    <p:extLst>
      <p:ext uri="{BB962C8B-B14F-4D97-AF65-F5344CB8AC3E}">
        <p14:creationId xmlns:p14="http://schemas.microsoft.com/office/powerpoint/2010/main" val="137336512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Header/4-column white bkgrnd">
    <p:bg>
      <p:bgRef idx="1001">
        <a:schemeClr val="bg1"/>
      </p:bgRef>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xmlns="" id="{A7CCFD98-CEC7-AA42-A537-2B66D8FE063A}"/>
              </a:ext>
            </a:extLst>
          </p:cNvPr>
          <p:cNvSpPr>
            <a:spLocks noGrp="1"/>
          </p:cNvSpPr>
          <p:nvPr>
            <p:ph type="body" sz="quarter" idx="11"/>
          </p:nvPr>
        </p:nvSpPr>
        <p:spPr bwMode="gray">
          <a:xfrm>
            <a:off x="460495" y="1527176"/>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xmlns="" id="{1C0AAF80-F15C-5C46-AAD7-0C86730CE374}"/>
              </a:ext>
            </a:extLst>
          </p:cNvPr>
          <p:cNvSpPr>
            <a:spLocks noGrp="1"/>
          </p:cNvSpPr>
          <p:nvPr>
            <p:ph type="body" sz="quarter" idx="12"/>
          </p:nvPr>
        </p:nvSpPr>
        <p:spPr bwMode="gray">
          <a:xfrm>
            <a:off x="3396865" y="1528764"/>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xmlns="" id="{17BBBF56-68BE-2D4E-946C-939FB4711F67}"/>
              </a:ext>
            </a:extLst>
          </p:cNvPr>
          <p:cNvSpPr>
            <a:spLocks noGrp="1"/>
          </p:cNvSpPr>
          <p:nvPr>
            <p:ph type="body" sz="quarter" idx="13"/>
          </p:nvPr>
        </p:nvSpPr>
        <p:spPr bwMode="gray">
          <a:xfrm>
            <a:off x="6237324" y="1528764"/>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xmlns="" id="{10A1D701-A952-6F43-AACB-30F30A873576}"/>
              </a:ext>
            </a:extLst>
          </p:cNvPr>
          <p:cNvSpPr>
            <a:spLocks noGrp="1"/>
          </p:cNvSpPr>
          <p:nvPr>
            <p:ph type="body" sz="quarter" idx="14"/>
          </p:nvPr>
        </p:nvSpPr>
        <p:spPr bwMode="gray">
          <a:xfrm>
            <a:off x="9172107" y="1528764"/>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6304528"/>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Pr>
        <a:solidFill>
          <a:schemeClr val="bg1"/>
        </a:solidFill>
        <a:effectLst/>
      </p:bgPr>
    </p:bg>
    <p:spTree>
      <p:nvGrpSpPr>
        <p:cNvPr id="1" name=""/>
        <p:cNvGrpSpPr/>
        <p:nvPr/>
      </p:nvGrpSpPr>
      <p:grpSpPr>
        <a:xfrm>
          <a:off x="0" y="0"/>
          <a:ext cx="0" cy="0"/>
          <a:chOff x="0" y="0"/>
          <a:chExt cx="0" cy="0"/>
        </a:xfrm>
      </p:grpSpPr>
      <p:sp>
        <p:nvSpPr>
          <p:cNvPr id="8" name="Text - Footnote Copyright"/>
          <p:cNvSpPr txBox="1"/>
          <p:nvPr userDrawn="1"/>
        </p:nvSpPr>
        <p:spPr bwMode="gray">
          <a:xfrm>
            <a:off x="304800" y="6154288"/>
            <a:ext cx="10932108" cy="387798"/>
          </a:xfrm>
          <a:prstGeom prst="rect">
            <a:avLst/>
          </a:prstGeom>
          <a:noFill/>
        </p:spPr>
        <p:txBody>
          <a:bodyPr wrap="square" lIns="0" tIns="0" rIns="0" bIns="0" anchor="b" anchorCtr="0">
            <a:spAutoFit/>
          </a:bodyPr>
          <a:lstStyle/>
          <a:p>
            <a:pPr eaLnBrk="0" fontAlgn="base" hangingPunct="0">
              <a:lnSpc>
                <a:spcPct val="90000"/>
              </a:lnSpc>
              <a:defRPr/>
            </a:pPr>
            <a:r>
              <a:rPr lang="en-US" sz="700" dirty="0">
                <a:solidFill>
                  <a:srgbClr val="969696"/>
                </a:solidFill>
              </a:rPr>
              <a:t>© 2018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dirty="0">
                <a:solidFill>
                  <a:srgbClr val="969696"/>
                </a:solidFill>
                <a:hlinkClick r:id="rId2"/>
              </a:rPr>
              <a:t>Gartner's Usage Policy</a:t>
            </a:r>
            <a:r>
              <a:rPr lang="en-US" sz="700" dirty="0">
                <a:solidFill>
                  <a:srgbClr val="969696"/>
                </a:solidFill>
              </a:rPr>
              <a:t>. Gartner prides itself on its reputation for independence and objectivity. Its research is produced independently by its research organization without input or influence from any third party. For further information, see "</a:t>
            </a:r>
            <a:r>
              <a:rPr lang="en-US" sz="700" u="sng" dirty="0">
                <a:solidFill>
                  <a:srgbClr val="969696"/>
                </a:solidFill>
                <a:hlinkClick r:id="rId3"/>
              </a:rPr>
              <a:t>Guiding Principles on Independence and Objectivity."</a:t>
            </a:r>
            <a:endParaRPr lang="en-US" sz="700" dirty="0">
              <a:solidFill>
                <a:srgbClr val="969696"/>
              </a:solidFill>
            </a:endParaRPr>
          </a:p>
        </p:txBody>
      </p:sp>
      <p:pic>
        <p:nvPicPr>
          <p:cNvPr id="30" name="Logo - Gartner CIO Leadership"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39213" y="307975"/>
            <a:ext cx="2794000" cy="759969"/>
          </a:xfrm>
          <a:prstGeom prst="rect">
            <a:avLst/>
          </a:prstGeom>
        </p:spPr>
      </p:pic>
      <p:sp>
        <p:nvSpPr>
          <p:cNvPr id="28" name="CIO - Rectangle" hidden="1"/>
          <p:cNvSpPr/>
          <p:nvPr userDrawn="1"/>
        </p:nvSpPr>
        <p:spPr bwMode="gray">
          <a:xfrm>
            <a:off x="304800" y="1490494"/>
            <a:ext cx="11576050" cy="4389606"/>
          </a:xfrm>
          <a:prstGeom prst="rect">
            <a:avLst/>
          </a:prstGeom>
          <a:solidFill>
            <a:srgbClr val="002F5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5" name="CIO - Line" hidden="1"/>
          <p:cNvCxnSpPr/>
          <p:nvPr userDrawn="1"/>
        </p:nvCxnSpPr>
        <p:spPr bwMode="auto">
          <a:xfrm>
            <a:off x="338138" y="311147"/>
            <a:ext cx="0" cy="596111"/>
          </a:xfrm>
          <a:prstGeom prst="line">
            <a:avLst/>
          </a:prstGeom>
          <a:solidFill>
            <a:srgbClr val="00529B"/>
          </a:solidFill>
          <a:ln w="63500" cap="flat" cmpd="sng" algn="ctr">
            <a:solidFill>
              <a:srgbClr val="002F5F"/>
            </a:solidFill>
            <a:prstDash val="solid"/>
            <a:round/>
            <a:headEnd type="none" w="med" len="med"/>
            <a:tailEnd type="none" w="lg" len="lg"/>
          </a:ln>
          <a:effectLst/>
        </p:spPr>
      </p:cxnSp>
      <p:sp>
        <p:nvSpPr>
          <p:cNvPr id="26" name="Program &amp; Portfolio - Rectangle" hidden="1"/>
          <p:cNvSpPr/>
          <p:nvPr userDrawn="1"/>
        </p:nvSpPr>
        <p:spPr bwMode="gray">
          <a:xfrm>
            <a:off x="304800" y="1490494"/>
            <a:ext cx="11576050" cy="4389606"/>
          </a:xfrm>
          <a:prstGeom prst="rect">
            <a:avLst/>
          </a:prstGeom>
          <a:solidFill>
            <a:srgbClr val="AF006E"/>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4" name="Program &amp; Portfolio - Line" hidden="1"/>
          <p:cNvCxnSpPr/>
          <p:nvPr userDrawn="1"/>
        </p:nvCxnSpPr>
        <p:spPr bwMode="auto">
          <a:xfrm>
            <a:off x="338138" y="311147"/>
            <a:ext cx="0" cy="596111"/>
          </a:xfrm>
          <a:prstGeom prst="line">
            <a:avLst/>
          </a:prstGeom>
          <a:solidFill>
            <a:srgbClr val="00529B"/>
          </a:solidFill>
          <a:ln w="63500" cap="flat" cmpd="sng" algn="ctr">
            <a:solidFill>
              <a:srgbClr val="AF006E"/>
            </a:solidFill>
            <a:prstDash val="solid"/>
            <a:round/>
            <a:headEnd type="none" w="med" len="med"/>
            <a:tailEnd type="none" w="lg" len="lg"/>
          </a:ln>
          <a:effectLst/>
        </p:spPr>
      </p:cxnSp>
      <p:sp>
        <p:nvSpPr>
          <p:cNvPr id="24" name="Sourcing &amp; Vendor - Rectangle" hidden="1"/>
          <p:cNvSpPr/>
          <p:nvPr userDrawn="1"/>
        </p:nvSpPr>
        <p:spPr bwMode="gray">
          <a:xfrm>
            <a:off x="304800" y="1490494"/>
            <a:ext cx="11576050" cy="4389606"/>
          </a:xfrm>
          <a:prstGeom prst="rect">
            <a:avLst/>
          </a:prstGeom>
          <a:solidFill>
            <a:srgbClr val="00A8B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3" name="Sourcing &amp; Vendor - Line" hidden="1"/>
          <p:cNvCxnSpPr/>
          <p:nvPr userDrawn="1"/>
        </p:nvCxnSpPr>
        <p:spPr bwMode="auto">
          <a:xfrm>
            <a:off x="338138" y="311147"/>
            <a:ext cx="0" cy="596111"/>
          </a:xfrm>
          <a:prstGeom prst="line">
            <a:avLst/>
          </a:prstGeom>
          <a:solidFill>
            <a:srgbClr val="00529B"/>
          </a:solidFill>
          <a:ln w="63500" cap="flat" cmpd="sng" algn="ctr">
            <a:solidFill>
              <a:srgbClr val="00A8B4"/>
            </a:solidFill>
            <a:prstDash val="solid"/>
            <a:round/>
            <a:headEnd type="none" w="med" len="med"/>
            <a:tailEnd type="none" w="lg" len="lg"/>
          </a:ln>
          <a:effectLst/>
        </p:spPr>
      </p:cxnSp>
      <p:sp>
        <p:nvSpPr>
          <p:cNvPr id="18" name="Security &amp; Risk - Rectangle" hidden="1"/>
          <p:cNvSpPr/>
          <p:nvPr userDrawn="1"/>
        </p:nvSpPr>
        <p:spPr bwMode="gray">
          <a:xfrm>
            <a:off x="304800" y="1490494"/>
            <a:ext cx="11576050" cy="4389606"/>
          </a:xfrm>
          <a:prstGeom prst="rect">
            <a:avLst/>
          </a:prstGeom>
          <a:solidFill>
            <a:srgbClr val="E5550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2" name="Security &amp; Risk - Line" hidden="1"/>
          <p:cNvCxnSpPr/>
          <p:nvPr userDrawn="1"/>
        </p:nvCxnSpPr>
        <p:spPr bwMode="auto">
          <a:xfrm>
            <a:off x="338138" y="311147"/>
            <a:ext cx="0" cy="596111"/>
          </a:xfrm>
          <a:prstGeom prst="line">
            <a:avLst/>
          </a:prstGeom>
          <a:solidFill>
            <a:srgbClr val="00529B"/>
          </a:solidFill>
          <a:ln w="63500" cap="flat" cmpd="sng" algn="ctr">
            <a:solidFill>
              <a:srgbClr val="E5550D"/>
            </a:solidFill>
            <a:prstDash val="solid"/>
            <a:round/>
            <a:headEnd type="none" w="med" len="med"/>
            <a:tailEnd type="none" w="lg" len="lg"/>
          </a:ln>
          <a:effectLst/>
        </p:spPr>
      </p:cxnSp>
      <p:sp>
        <p:nvSpPr>
          <p:cNvPr id="15" name="Infrastructure &amp; Ops - Rectangle" hidden="1"/>
          <p:cNvSpPr/>
          <p:nvPr userDrawn="1"/>
        </p:nvSpPr>
        <p:spPr bwMode="gray">
          <a:xfrm>
            <a:off x="304800" y="1490494"/>
            <a:ext cx="11576050" cy="4389606"/>
          </a:xfrm>
          <a:prstGeom prst="rect">
            <a:avLst/>
          </a:prstGeom>
          <a:solidFill>
            <a:srgbClr val="46A33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1" name="Infrastructure &amp; Ops - Line" hidden="1"/>
          <p:cNvCxnSpPr/>
          <p:nvPr userDrawn="1"/>
        </p:nvCxnSpPr>
        <p:spPr bwMode="auto">
          <a:xfrm>
            <a:off x="338138" y="311147"/>
            <a:ext cx="0" cy="596111"/>
          </a:xfrm>
          <a:prstGeom prst="line">
            <a:avLst/>
          </a:prstGeom>
          <a:solidFill>
            <a:srgbClr val="00529B"/>
          </a:solidFill>
          <a:ln w="63500" cap="flat" cmpd="sng" algn="ctr">
            <a:solidFill>
              <a:srgbClr val="46A33F"/>
            </a:solidFill>
            <a:prstDash val="solid"/>
            <a:round/>
            <a:headEnd type="none" w="med" len="med"/>
            <a:tailEnd type="none" w="lg" len="lg"/>
          </a:ln>
          <a:effectLst/>
        </p:spPr>
      </p:cxnSp>
      <p:sp>
        <p:nvSpPr>
          <p:cNvPr id="13" name="Ent Architecture - Rectangle" hidden="1"/>
          <p:cNvSpPr/>
          <p:nvPr userDrawn="1"/>
        </p:nvSpPr>
        <p:spPr bwMode="gray">
          <a:xfrm>
            <a:off x="304800" y="1490494"/>
            <a:ext cx="11576050" cy="4389606"/>
          </a:xfrm>
          <a:prstGeom prst="rect">
            <a:avLst/>
          </a:prstGeom>
          <a:solidFill>
            <a:srgbClr val="470E8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0" name="Ent Architecture - Line" hidden="1"/>
          <p:cNvCxnSpPr/>
          <p:nvPr userDrawn="1"/>
        </p:nvCxnSpPr>
        <p:spPr bwMode="auto">
          <a:xfrm>
            <a:off x="338138" y="311147"/>
            <a:ext cx="0" cy="596111"/>
          </a:xfrm>
          <a:prstGeom prst="line">
            <a:avLst/>
          </a:prstGeom>
          <a:solidFill>
            <a:srgbClr val="00529B"/>
          </a:solidFill>
          <a:ln w="63500" cap="flat" cmpd="sng" algn="ctr">
            <a:solidFill>
              <a:srgbClr val="470E80"/>
            </a:solidFill>
            <a:prstDash val="solid"/>
            <a:round/>
            <a:headEnd type="none" w="med" len="med"/>
            <a:tailEnd type="none" w="lg" len="lg"/>
          </a:ln>
          <a:effectLst/>
        </p:spPr>
      </p:cxnSp>
      <p:sp>
        <p:nvSpPr>
          <p:cNvPr id="10" name="Applications -Rectangle" hidden="1"/>
          <p:cNvSpPr/>
          <p:nvPr userDrawn="1"/>
        </p:nvSpPr>
        <p:spPr bwMode="gray">
          <a:xfrm>
            <a:off x="304800" y="1490494"/>
            <a:ext cx="11576050" cy="4389606"/>
          </a:xfrm>
          <a:prstGeom prst="rect">
            <a:avLst/>
          </a:prstGeom>
          <a:solidFill>
            <a:srgbClr val="BC1C3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49" name="Applications - Line" hidden="1"/>
          <p:cNvCxnSpPr/>
          <p:nvPr userDrawn="1"/>
        </p:nvCxnSpPr>
        <p:spPr bwMode="auto">
          <a:xfrm>
            <a:off x="335754" y="311147"/>
            <a:ext cx="0" cy="596111"/>
          </a:xfrm>
          <a:prstGeom prst="line">
            <a:avLst/>
          </a:prstGeom>
          <a:solidFill>
            <a:srgbClr val="00529B"/>
          </a:solidFill>
          <a:ln w="63500" cap="flat" cmpd="sng" algn="ctr">
            <a:solidFill>
              <a:srgbClr val="BC1C33"/>
            </a:solidFill>
            <a:prstDash val="solid"/>
            <a:round/>
            <a:headEnd type="none" w="med" len="med"/>
            <a:tailEnd type="none" w="lg" len="lg"/>
          </a:ln>
          <a:effectLst/>
        </p:spPr>
      </p:cxnSp>
      <p:sp>
        <p:nvSpPr>
          <p:cNvPr id="3" name="Data &amp; Analytics - Rectangle" hidden="1"/>
          <p:cNvSpPr/>
          <p:nvPr userDrawn="1"/>
        </p:nvSpPr>
        <p:spPr bwMode="gray">
          <a:xfrm>
            <a:off x="304800" y="1490494"/>
            <a:ext cx="11576050" cy="4389606"/>
          </a:xfrm>
          <a:prstGeom prst="rect">
            <a:avLst/>
          </a:prstGeom>
          <a:solidFill>
            <a:srgbClr val="EE9A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6" name="Data &amp; Analytics - Line" hidden="1"/>
          <p:cNvCxnSpPr/>
          <p:nvPr userDrawn="1"/>
        </p:nvCxnSpPr>
        <p:spPr bwMode="auto">
          <a:xfrm>
            <a:off x="335754" y="311147"/>
            <a:ext cx="0" cy="596111"/>
          </a:xfrm>
          <a:prstGeom prst="line">
            <a:avLst/>
          </a:prstGeom>
          <a:solidFill>
            <a:srgbClr val="00529B"/>
          </a:solidFill>
          <a:ln w="63500" cap="flat" cmpd="sng" algn="ctr">
            <a:solidFill>
              <a:srgbClr val="EE9A00"/>
            </a:solidFill>
            <a:prstDash val="solid"/>
            <a:round/>
            <a:headEnd type="none" w="med" len="med"/>
            <a:tailEnd type="none" w="lg" len="lg"/>
          </a:ln>
          <a:effectLst/>
        </p:spPr>
      </p:cxnSp>
      <p:sp>
        <p:nvSpPr>
          <p:cNvPr id="27" name="Gartner - Rectangle"/>
          <p:cNvSpPr/>
          <p:nvPr userDrawn="1"/>
        </p:nvSpPr>
        <p:spPr bwMode="gray">
          <a:xfrm>
            <a:off x="304800" y="1490494"/>
            <a:ext cx="11576050" cy="4389606"/>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29" name="Gartner - Line"/>
          <p:cNvCxnSpPr/>
          <p:nvPr userDrawn="1"/>
        </p:nvCxnSpPr>
        <p:spPr bwMode="auto">
          <a:xfrm>
            <a:off x="335754" y="311147"/>
            <a:ext cx="0" cy="596111"/>
          </a:xfrm>
          <a:prstGeom prst="line">
            <a:avLst/>
          </a:prstGeom>
          <a:solidFill>
            <a:srgbClr val="00529B"/>
          </a:solidFill>
          <a:ln w="63500" cap="flat" cmpd="sng" algn="ctr">
            <a:solidFill>
              <a:schemeClr val="accent1"/>
            </a:solidFill>
            <a:prstDash val="solid"/>
            <a:round/>
            <a:headEnd type="none" w="med" len="med"/>
            <a:tailEnd type="none" w="lg" len="lg"/>
          </a:ln>
          <a:effectLst/>
        </p:spPr>
      </p:cxnSp>
      <p:pic>
        <p:nvPicPr>
          <p:cNvPr id="9" name="Logo - Gartner Summits"/>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633127" y="308675"/>
            <a:ext cx="2100086" cy="893236"/>
          </a:xfrm>
          <a:prstGeom prst="rect">
            <a:avLst/>
          </a:prstGeom>
        </p:spPr>
      </p:pic>
      <p:sp>
        <p:nvSpPr>
          <p:cNvPr id="20" name="Text - Presenter Name"/>
          <p:cNvSpPr>
            <a:spLocks noGrp="1" noChangeArrowheads="1"/>
          </p:cNvSpPr>
          <p:nvPr>
            <p:ph type="subTitle" idx="1" hasCustomPrompt="1"/>
          </p:nvPr>
        </p:nvSpPr>
        <p:spPr bwMode="gray">
          <a:xfrm>
            <a:off x="460374" y="4297680"/>
            <a:ext cx="10941634" cy="387798"/>
          </a:xfrm>
          <a:prstGeom prst="rect">
            <a:avLst/>
          </a:prstGeom>
          <a:ln/>
        </p:spPr>
        <p:txBody>
          <a:bodyPr wrap="square" rIns="0" bIns="0" anchor="t" anchorCtr="0">
            <a:spAutoFit/>
          </a:bodyPr>
          <a:lstStyle>
            <a:lvl1pPr marL="0" indent="0" algn="l">
              <a:lnSpc>
                <a:spcPct val="90000"/>
              </a:lnSpc>
              <a:spcBef>
                <a:spcPts val="0"/>
              </a:spcBef>
              <a:spcAft>
                <a:spcPts val="600"/>
              </a:spcAft>
              <a:buFont typeface="Times" pitchFamily="18" charset="0"/>
              <a:buNone/>
              <a:defRPr sz="2800">
                <a:solidFill>
                  <a:schemeClr val="bg1"/>
                </a:solidFill>
              </a:defRPr>
            </a:lvl1pPr>
          </a:lstStyle>
          <a:p>
            <a:r>
              <a:rPr lang="en-US" dirty="0"/>
              <a:t>Speaker Name</a:t>
            </a:r>
          </a:p>
        </p:txBody>
      </p:sp>
      <p:sp>
        <p:nvSpPr>
          <p:cNvPr id="19" name="Text - Presentation Title"/>
          <p:cNvSpPr>
            <a:spLocks noGrp="1" noChangeArrowheads="1"/>
          </p:cNvSpPr>
          <p:nvPr>
            <p:ph type="ctrTitle" hasCustomPrompt="1"/>
          </p:nvPr>
        </p:nvSpPr>
        <p:spPr bwMode="gray">
          <a:xfrm>
            <a:off x="460375" y="3474720"/>
            <a:ext cx="10941633" cy="498598"/>
          </a:xfrm>
          <a:ln>
            <a:noFill/>
          </a:ln>
        </p:spPr>
        <p:txBody>
          <a:bodyPr wrap="square" tIns="0" bIns="0" anchor="b" anchorCtr="0">
            <a:spAutoFit/>
          </a:bodyPr>
          <a:lstStyle>
            <a:lvl1pPr>
              <a:lnSpc>
                <a:spcPct val="90000"/>
              </a:lnSpc>
              <a:spcBef>
                <a:spcPts val="1000"/>
              </a:spcBef>
              <a:spcAft>
                <a:spcPts val="300"/>
              </a:spcAft>
              <a:defRPr sz="3600" b="1" baseline="0">
                <a:solidFill>
                  <a:schemeClr val="bg1"/>
                </a:solidFill>
                <a:latin typeface="Arial"/>
                <a:cs typeface="Arial"/>
              </a:defRPr>
            </a:lvl1pPr>
          </a:lstStyle>
          <a:p>
            <a:r>
              <a:rPr lang="en-US" dirty="0"/>
              <a:t>Title Here</a:t>
            </a:r>
          </a:p>
        </p:txBody>
      </p:sp>
      <p:sp>
        <p:nvSpPr>
          <p:cNvPr id="31" name="Text - Summit Name"/>
          <p:cNvSpPr>
            <a:spLocks noGrp="1"/>
          </p:cNvSpPr>
          <p:nvPr>
            <p:ph type="body" sz="quarter" idx="10"/>
          </p:nvPr>
        </p:nvSpPr>
        <p:spPr bwMode="gray">
          <a:xfrm>
            <a:off x="500754" y="348321"/>
            <a:ext cx="9054212" cy="276999"/>
          </a:xfrm>
        </p:spPr>
        <p:txBody>
          <a:bodyPr wrap="none" rIns="0" anchor="t" anchorCtr="0">
            <a:noAutofit/>
          </a:bodyPr>
          <a:lstStyle>
            <a:lvl1pPr marL="0" indent="0">
              <a:lnSpc>
                <a:spcPct val="90000"/>
              </a:lnSpc>
              <a:spcBef>
                <a:spcPts val="0"/>
              </a:spcBef>
              <a:spcAft>
                <a:spcPts val="0"/>
              </a:spcAft>
              <a:buFontTx/>
              <a:buNone/>
              <a:defRPr sz="2000" b="1">
                <a:solidFill>
                  <a:schemeClr val="tx1"/>
                </a:solidFill>
                <a:latin typeface="Arial" panose="020B0604020202020204" pitchFamily="34" charset="0"/>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a:t>Click to edit Master text styles</a:t>
            </a:r>
          </a:p>
        </p:txBody>
      </p:sp>
      <p:sp>
        <p:nvSpPr>
          <p:cNvPr id="2" name="Text - Summit 2018"/>
          <p:cNvSpPr txBox="1"/>
          <p:nvPr userDrawn="1"/>
        </p:nvSpPr>
        <p:spPr>
          <a:xfrm>
            <a:off x="493611" y="619345"/>
            <a:ext cx="1580561" cy="276999"/>
          </a:xfrm>
          <a:prstGeom prst="rect">
            <a:avLst/>
          </a:prstGeom>
          <a:noFill/>
        </p:spPr>
        <p:txBody>
          <a:bodyPr wrap="none" lIns="0" tIns="0" rIns="0" bIns="0" rtlCol="0" anchor="ctr" anchorCtr="0">
            <a:spAutoFit/>
          </a:bodyPr>
          <a:lstStyle/>
          <a:p>
            <a:pPr eaLnBrk="0" fontAlgn="base" hangingPunct="0">
              <a:lnSpc>
                <a:spcPct val="90000"/>
              </a:lnSpc>
              <a:spcBef>
                <a:spcPct val="30000"/>
              </a:spcBef>
              <a:spcAft>
                <a:spcPct val="10000"/>
              </a:spcAft>
              <a:defRPr/>
            </a:pPr>
            <a:r>
              <a:rPr lang="en-US" sz="2000" b="1" dirty="0">
                <a:solidFill>
                  <a:srgbClr val="B2B2B2"/>
                </a:solidFill>
              </a:rPr>
              <a:t>Summit </a:t>
            </a:r>
            <a:r>
              <a:rPr lang="en-US" sz="2000" b="1" dirty="0">
                <a:solidFill>
                  <a:srgbClr val="FFFFFF">
                    <a:lumMod val="65000"/>
                  </a:srgbClr>
                </a:solidFill>
              </a:rPr>
              <a:t>2018</a:t>
            </a:r>
          </a:p>
        </p:txBody>
      </p:sp>
      <p:sp>
        <p:nvSpPr>
          <p:cNvPr id="25" name="Text - Summit Date"/>
          <p:cNvSpPr>
            <a:spLocks noGrp="1"/>
          </p:cNvSpPr>
          <p:nvPr>
            <p:ph type="body" sz="quarter" idx="11" hasCustomPrompt="1"/>
          </p:nvPr>
        </p:nvSpPr>
        <p:spPr bwMode="gray">
          <a:xfrm>
            <a:off x="500754" y="972204"/>
            <a:ext cx="8928996" cy="166199"/>
          </a:xfrm>
        </p:spPr>
        <p:txBody>
          <a:bodyPr wrap="square" rIns="0" anchor="t" anchorCtr="0">
            <a:spAutoFit/>
          </a:bodyPr>
          <a:lstStyle>
            <a:lvl1pPr marL="0" indent="0">
              <a:lnSpc>
                <a:spcPct val="90000"/>
              </a:lnSpc>
              <a:spcBef>
                <a:spcPts val="0"/>
              </a:spcBef>
              <a:spcAft>
                <a:spcPts val="0"/>
              </a:spcAft>
              <a:buFontTx/>
              <a:buNone/>
              <a:defRPr sz="1200" b="1">
                <a:solidFill>
                  <a:schemeClr val="tx1"/>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dirty="0"/>
              <a:t>First Level Date</a:t>
            </a:r>
          </a:p>
        </p:txBody>
      </p:sp>
    </p:spTree>
    <p:extLst>
      <p:ext uri="{BB962C8B-B14F-4D97-AF65-F5344CB8AC3E}">
        <p14:creationId xmlns:p14="http://schemas.microsoft.com/office/powerpoint/2010/main" val="999146390"/>
      </p:ext>
    </p:extLst>
  </p:cSld>
  <p:clrMapOvr>
    <a:masterClrMapping/>
  </p:clrMapOvr>
  <p:transition/>
  <p:extLst>
    <p:ext uri="{DCECCB84-F9BA-43D5-87BE-67443E8EF086}">
      <p15:sldGuideLst xmlns:p15="http://schemas.microsoft.com/office/powerpoint/2012/main"/>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EventCode_Title Slide">
    <p:bg>
      <p:bgPr>
        <a:solidFill>
          <a:schemeClr val="bg1"/>
        </a:solidFill>
        <a:effectLst/>
      </p:bgPr>
    </p:bg>
    <p:spTree>
      <p:nvGrpSpPr>
        <p:cNvPr id="1" name=""/>
        <p:cNvGrpSpPr/>
        <p:nvPr/>
      </p:nvGrpSpPr>
      <p:grpSpPr>
        <a:xfrm>
          <a:off x="0" y="0"/>
          <a:ext cx="0" cy="0"/>
          <a:chOff x="0" y="0"/>
          <a:chExt cx="0" cy="0"/>
        </a:xfrm>
      </p:grpSpPr>
      <p:sp>
        <p:nvSpPr>
          <p:cNvPr id="8" name="Text - Footnote Copyright"/>
          <p:cNvSpPr txBox="1"/>
          <p:nvPr userDrawn="1"/>
        </p:nvSpPr>
        <p:spPr bwMode="gray">
          <a:xfrm>
            <a:off x="304800" y="6154288"/>
            <a:ext cx="10932108" cy="387798"/>
          </a:xfrm>
          <a:prstGeom prst="rect">
            <a:avLst/>
          </a:prstGeom>
          <a:noFill/>
        </p:spPr>
        <p:txBody>
          <a:bodyPr wrap="square" lIns="0" tIns="0" rIns="0" bIns="0" anchor="b" anchorCtr="0">
            <a:spAutoFit/>
          </a:bodyPr>
          <a:lstStyle/>
          <a:p>
            <a:pPr eaLnBrk="0" fontAlgn="base" hangingPunct="0">
              <a:lnSpc>
                <a:spcPct val="90000"/>
              </a:lnSpc>
              <a:defRPr/>
            </a:pPr>
            <a:r>
              <a:rPr lang="en-US" sz="700" dirty="0">
                <a:solidFill>
                  <a:srgbClr val="969696"/>
                </a:solidFill>
              </a:rPr>
              <a:t>© 2018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dirty="0">
                <a:solidFill>
                  <a:srgbClr val="969696"/>
                </a:solidFill>
                <a:hlinkClick r:id="rId2"/>
              </a:rPr>
              <a:t>Gartner"s Usage Policy</a:t>
            </a:r>
            <a:r>
              <a:rPr lang="en-US" sz="700" dirty="0">
                <a:solidFill>
                  <a:srgbClr val="969696"/>
                </a:solidFill>
              </a:rPr>
              <a:t>. Gartner prides itself on its reputation for independence and objectivity. Its research is produced independently by its research organization without input or influence from any third party. For further information, see "</a:t>
            </a:r>
            <a:r>
              <a:rPr lang="en-US" sz="700" u="sng" dirty="0">
                <a:solidFill>
                  <a:srgbClr val="969696"/>
                </a:solidFill>
                <a:hlinkClick r:id="rId3"/>
              </a:rPr>
              <a:t>Guiding Principles on Independence and Objectivity."</a:t>
            </a:r>
            <a:endParaRPr lang="en-US" sz="700" dirty="0">
              <a:solidFill>
                <a:srgbClr val="969696"/>
              </a:solidFill>
            </a:endParaRPr>
          </a:p>
        </p:txBody>
      </p:sp>
      <p:sp>
        <p:nvSpPr>
          <p:cNvPr id="3" name="Rectangle - Blue"/>
          <p:cNvSpPr/>
          <p:nvPr userDrawn="1"/>
        </p:nvSpPr>
        <p:spPr bwMode="gray">
          <a:xfrm>
            <a:off x="304800" y="1490494"/>
            <a:ext cx="11576050" cy="4389606"/>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20" name="Text - Presenter Name"/>
          <p:cNvSpPr>
            <a:spLocks noGrp="1" noChangeArrowheads="1"/>
          </p:cNvSpPr>
          <p:nvPr>
            <p:ph type="subTitle" idx="1" hasCustomPrompt="1"/>
          </p:nvPr>
        </p:nvSpPr>
        <p:spPr bwMode="gray">
          <a:xfrm>
            <a:off x="460374" y="4297680"/>
            <a:ext cx="10941634" cy="387798"/>
          </a:xfrm>
          <a:prstGeom prst="rect">
            <a:avLst/>
          </a:prstGeom>
          <a:ln/>
        </p:spPr>
        <p:txBody>
          <a:bodyPr wrap="square" rIns="0" bIns="0" anchor="t" anchorCtr="0">
            <a:spAutoFit/>
          </a:bodyPr>
          <a:lstStyle>
            <a:lvl1pPr marL="0" indent="0" algn="l">
              <a:lnSpc>
                <a:spcPct val="90000"/>
              </a:lnSpc>
              <a:spcBef>
                <a:spcPts val="0"/>
              </a:spcBef>
              <a:spcAft>
                <a:spcPts val="600"/>
              </a:spcAft>
              <a:buFont typeface="Times" pitchFamily="18" charset="0"/>
              <a:buNone/>
              <a:defRPr sz="2800">
                <a:solidFill>
                  <a:schemeClr val="bg1"/>
                </a:solidFill>
              </a:defRPr>
            </a:lvl1pPr>
          </a:lstStyle>
          <a:p>
            <a:r>
              <a:rPr lang="en-US" dirty="0"/>
              <a:t>Speaker Name</a:t>
            </a:r>
          </a:p>
        </p:txBody>
      </p:sp>
      <p:sp>
        <p:nvSpPr>
          <p:cNvPr id="19" name="Text - Presentation Title"/>
          <p:cNvSpPr>
            <a:spLocks noGrp="1" noChangeArrowheads="1"/>
          </p:cNvSpPr>
          <p:nvPr>
            <p:ph type="ctrTitle" hasCustomPrompt="1"/>
          </p:nvPr>
        </p:nvSpPr>
        <p:spPr bwMode="gray">
          <a:xfrm>
            <a:off x="460375" y="3474720"/>
            <a:ext cx="10941633" cy="498598"/>
          </a:xfrm>
          <a:ln>
            <a:noFill/>
          </a:ln>
        </p:spPr>
        <p:txBody>
          <a:bodyPr wrap="square" tIns="0" bIns="0" anchor="b" anchorCtr="0">
            <a:spAutoFit/>
          </a:bodyPr>
          <a:lstStyle>
            <a:lvl1pPr>
              <a:lnSpc>
                <a:spcPct val="90000"/>
              </a:lnSpc>
              <a:spcBef>
                <a:spcPts val="1000"/>
              </a:spcBef>
              <a:spcAft>
                <a:spcPts val="300"/>
              </a:spcAft>
              <a:defRPr sz="3600" b="1" baseline="0">
                <a:solidFill>
                  <a:schemeClr val="bg1"/>
                </a:solidFill>
                <a:latin typeface="Arial"/>
                <a:cs typeface="Arial"/>
              </a:defRPr>
            </a:lvl1pPr>
          </a:lstStyle>
          <a:p>
            <a:r>
              <a:rPr lang="en-US" dirty="0"/>
              <a:t>Title Here</a:t>
            </a:r>
          </a:p>
        </p:txBody>
      </p:sp>
      <p:pic>
        <p:nvPicPr>
          <p:cNvPr id="49" name="Logo - Gartne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31502" y="527050"/>
            <a:ext cx="2197726" cy="502730"/>
          </a:xfrm>
          <a:prstGeom prst="rect">
            <a:avLst/>
          </a:prstGeom>
        </p:spPr>
      </p:pic>
    </p:spTree>
    <p:extLst>
      <p:ext uri="{BB962C8B-B14F-4D97-AF65-F5344CB8AC3E}">
        <p14:creationId xmlns:p14="http://schemas.microsoft.com/office/powerpoint/2010/main" val="4083712552"/>
      </p:ext>
    </p:extLst>
  </p:cSld>
  <p:clrMapOvr>
    <a:masterClrMapping/>
  </p:clrMapOvr>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bg>
      <p:bgPr>
        <a:solidFill>
          <a:schemeClr val="bg1"/>
        </a:solidFill>
        <a:effectLst/>
      </p:bgPr>
    </p:bg>
    <p:spTree>
      <p:nvGrpSpPr>
        <p:cNvPr id="1" name=""/>
        <p:cNvGrpSpPr/>
        <p:nvPr/>
      </p:nvGrpSpPr>
      <p:grpSpPr>
        <a:xfrm>
          <a:off x="0" y="0"/>
          <a:ext cx="0" cy="0"/>
          <a:chOff x="0" y="0"/>
          <a:chExt cx="0" cy="0"/>
        </a:xfrm>
      </p:grpSpPr>
      <p:sp>
        <p:nvSpPr>
          <p:cNvPr id="8" name="Text - Footnote Copyright"/>
          <p:cNvSpPr txBox="1"/>
          <p:nvPr userDrawn="1"/>
        </p:nvSpPr>
        <p:spPr bwMode="gray">
          <a:xfrm>
            <a:off x="304800" y="6154288"/>
            <a:ext cx="10932108" cy="387798"/>
          </a:xfrm>
          <a:prstGeom prst="rect">
            <a:avLst/>
          </a:prstGeom>
          <a:solidFill>
            <a:schemeClr val="bg1"/>
          </a:solidFill>
        </p:spPr>
        <p:txBody>
          <a:bodyPr wrap="square" lIns="0" tIns="0" rIns="0" bIns="0" anchor="b" anchorCtr="0">
            <a:spAutoFit/>
          </a:bodyPr>
          <a:lstStyle/>
          <a:p>
            <a:pPr eaLnBrk="0" fontAlgn="base" hangingPunct="0">
              <a:lnSpc>
                <a:spcPct val="90000"/>
              </a:lnSpc>
              <a:defRPr/>
            </a:pPr>
            <a:r>
              <a:rPr lang="en-US" sz="700" dirty="0">
                <a:solidFill>
                  <a:srgbClr val="969696"/>
                </a:solidFill>
              </a:rPr>
              <a:t>© 2018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dirty="0">
                <a:solidFill>
                  <a:srgbClr val="969696"/>
                </a:solidFill>
                <a:hlinkClick r:id="rId2"/>
              </a:rPr>
              <a:t>Gartner"s Usage Policy</a:t>
            </a:r>
            <a:r>
              <a:rPr lang="en-US" sz="700" dirty="0">
                <a:solidFill>
                  <a:srgbClr val="969696"/>
                </a:solidFill>
              </a:rPr>
              <a:t>. Gartner prides itself on its reputation for independence and objectivity. Its research is produced independently by its research organization without input or influence from any third party. For further information, see "</a:t>
            </a:r>
            <a:r>
              <a:rPr lang="en-US" sz="700" u="sng" dirty="0">
                <a:solidFill>
                  <a:srgbClr val="969696"/>
                </a:solidFill>
                <a:hlinkClick r:id="rId3"/>
              </a:rPr>
              <a:t>Guiding Principles on Independence and Objectivity."</a:t>
            </a:r>
            <a:endParaRPr lang="en-US" sz="700" dirty="0">
              <a:solidFill>
                <a:srgbClr val="969696"/>
              </a:solidFill>
            </a:endParaRPr>
          </a:p>
        </p:txBody>
      </p:sp>
      <p:pic>
        <p:nvPicPr>
          <p:cNvPr id="60" name="Logo - TechInsight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8928100" y="311853"/>
            <a:ext cx="2935609" cy="655619"/>
          </a:xfrm>
          <a:prstGeom prst="rect">
            <a:avLst/>
          </a:prstGeom>
        </p:spPr>
      </p:pic>
      <p:pic>
        <p:nvPicPr>
          <p:cNvPr id="30" name="Logo - Gartner CIO Leadership"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939213" y="307975"/>
            <a:ext cx="2794000" cy="759969"/>
          </a:xfrm>
          <a:prstGeom prst="rect">
            <a:avLst/>
          </a:prstGeom>
        </p:spPr>
      </p:pic>
      <p:pic>
        <p:nvPicPr>
          <p:cNvPr id="9" name="Logo - Gartner Summits"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633127" y="307975"/>
            <a:ext cx="2100086" cy="894637"/>
          </a:xfrm>
          <a:prstGeom prst="rect">
            <a:avLst/>
          </a:prstGeom>
        </p:spPr>
      </p:pic>
      <p:sp>
        <p:nvSpPr>
          <p:cNvPr id="28" name="CIO - Rectangle" hidden="1"/>
          <p:cNvSpPr/>
          <p:nvPr userDrawn="1"/>
        </p:nvSpPr>
        <p:spPr bwMode="gray">
          <a:xfrm>
            <a:off x="304800" y="1490494"/>
            <a:ext cx="11576050" cy="4389606"/>
          </a:xfrm>
          <a:prstGeom prst="rect">
            <a:avLst/>
          </a:prstGeom>
          <a:solidFill>
            <a:srgbClr val="002F5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5" name="CIO - Line" hidden="1"/>
          <p:cNvCxnSpPr/>
          <p:nvPr userDrawn="1"/>
        </p:nvCxnSpPr>
        <p:spPr bwMode="auto">
          <a:xfrm>
            <a:off x="338138" y="311147"/>
            <a:ext cx="0" cy="596111"/>
          </a:xfrm>
          <a:prstGeom prst="line">
            <a:avLst/>
          </a:prstGeom>
          <a:solidFill>
            <a:srgbClr val="00529B"/>
          </a:solidFill>
          <a:ln w="63500" cap="flat" cmpd="sng" algn="ctr">
            <a:solidFill>
              <a:srgbClr val="002F5F"/>
            </a:solidFill>
            <a:prstDash val="solid"/>
            <a:round/>
            <a:headEnd type="none" w="med" len="med"/>
            <a:tailEnd type="none" w="lg" len="lg"/>
          </a:ln>
          <a:effectLst/>
        </p:spPr>
      </p:cxnSp>
      <p:sp>
        <p:nvSpPr>
          <p:cNvPr id="26" name="Program &amp; Portfolio - Rectangle" hidden="1"/>
          <p:cNvSpPr/>
          <p:nvPr userDrawn="1"/>
        </p:nvSpPr>
        <p:spPr bwMode="gray">
          <a:xfrm>
            <a:off x="304800" y="1490494"/>
            <a:ext cx="11576050" cy="4389606"/>
          </a:xfrm>
          <a:prstGeom prst="rect">
            <a:avLst/>
          </a:prstGeom>
          <a:solidFill>
            <a:srgbClr val="AF006E"/>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4" name="Program &amp; Portfolio - Line" hidden="1"/>
          <p:cNvCxnSpPr/>
          <p:nvPr userDrawn="1"/>
        </p:nvCxnSpPr>
        <p:spPr bwMode="auto">
          <a:xfrm>
            <a:off x="338138" y="311147"/>
            <a:ext cx="0" cy="596111"/>
          </a:xfrm>
          <a:prstGeom prst="line">
            <a:avLst/>
          </a:prstGeom>
          <a:solidFill>
            <a:srgbClr val="00529B"/>
          </a:solidFill>
          <a:ln w="63500" cap="flat" cmpd="sng" algn="ctr">
            <a:solidFill>
              <a:srgbClr val="AF006E"/>
            </a:solidFill>
            <a:prstDash val="solid"/>
            <a:round/>
            <a:headEnd type="none" w="med" len="med"/>
            <a:tailEnd type="none" w="lg" len="lg"/>
          </a:ln>
          <a:effectLst/>
        </p:spPr>
      </p:cxnSp>
      <p:sp>
        <p:nvSpPr>
          <p:cNvPr id="24" name="Sourcing &amp; Vendor - Rectangle" hidden="1"/>
          <p:cNvSpPr/>
          <p:nvPr userDrawn="1"/>
        </p:nvSpPr>
        <p:spPr bwMode="gray">
          <a:xfrm>
            <a:off x="304800" y="1490494"/>
            <a:ext cx="11576050" cy="4389606"/>
          </a:xfrm>
          <a:prstGeom prst="rect">
            <a:avLst/>
          </a:prstGeom>
          <a:solidFill>
            <a:srgbClr val="00A8B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3" name="Sourcing &amp; Vendor - Line" hidden="1"/>
          <p:cNvCxnSpPr/>
          <p:nvPr userDrawn="1"/>
        </p:nvCxnSpPr>
        <p:spPr bwMode="auto">
          <a:xfrm>
            <a:off x="338138" y="311147"/>
            <a:ext cx="0" cy="596111"/>
          </a:xfrm>
          <a:prstGeom prst="line">
            <a:avLst/>
          </a:prstGeom>
          <a:solidFill>
            <a:srgbClr val="00529B"/>
          </a:solidFill>
          <a:ln w="63500" cap="flat" cmpd="sng" algn="ctr">
            <a:solidFill>
              <a:srgbClr val="00A8B4"/>
            </a:solidFill>
            <a:prstDash val="solid"/>
            <a:round/>
            <a:headEnd type="none" w="med" len="med"/>
            <a:tailEnd type="none" w="lg" len="lg"/>
          </a:ln>
          <a:effectLst/>
        </p:spPr>
      </p:cxnSp>
      <p:sp>
        <p:nvSpPr>
          <p:cNvPr id="18" name="Security &amp; Risk - Rectangle" hidden="1"/>
          <p:cNvSpPr/>
          <p:nvPr userDrawn="1"/>
        </p:nvSpPr>
        <p:spPr bwMode="gray">
          <a:xfrm>
            <a:off x="304800" y="1490494"/>
            <a:ext cx="11576050" cy="4389606"/>
          </a:xfrm>
          <a:prstGeom prst="rect">
            <a:avLst/>
          </a:prstGeom>
          <a:solidFill>
            <a:srgbClr val="E5550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2" name="Security &amp; Risk - Line" hidden="1"/>
          <p:cNvCxnSpPr/>
          <p:nvPr userDrawn="1"/>
        </p:nvCxnSpPr>
        <p:spPr bwMode="auto">
          <a:xfrm>
            <a:off x="338138" y="311147"/>
            <a:ext cx="0" cy="596111"/>
          </a:xfrm>
          <a:prstGeom prst="line">
            <a:avLst/>
          </a:prstGeom>
          <a:solidFill>
            <a:srgbClr val="00529B"/>
          </a:solidFill>
          <a:ln w="63500" cap="flat" cmpd="sng" algn="ctr">
            <a:solidFill>
              <a:srgbClr val="E5550D"/>
            </a:solidFill>
            <a:prstDash val="solid"/>
            <a:round/>
            <a:headEnd type="none" w="med" len="med"/>
            <a:tailEnd type="none" w="lg" len="lg"/>
          </a:ln>
          <a:effectLst/>
        </p:spPr>
      </p:cxnSp>
      <p:sp>
        <p:nvSpPr>
          <p:cNvPr id="15" name="Infrastructure &amp; Ops - Rectangle" hidden="1"/>
          <p:cNvSpPr/>
          <p:nvPr userDrawn="1"/>
        </p:nvSpPr>
        <p:spPr bwMode="gray">
          <a:xfrm>
            <a:off x="304800" y="1490494"/>
            <a:ext cx="11576050" cy="4389606"/>
          </a:xfrm>
          <a:prstGeom prst="rect">
            <a:avLst/>
          </a:prstGeom>
          <a:solidFill>
            <a:srgbClr val="46A33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1" name="Infrastructure &amp; Ops - Line" hidden="1"/>
          <p:cNvCxnSpPr/>
          <p:nvPr userDrawn="1"/>
        </p:nvCxnSpPr>
        <p:spPr bwMode="auto">
          <a:xfrm>
            <a:off x="338138" y="311147"/>
            <a:ext cx="0" cy="596111"/>
          </a:xfrm>
          <a:prstGeom prst="line">
            <a:avLst/>
          </a:prstGeom>
          <a:solidFill>
            <a:srgbClr val="00529B"/>
          </a:solidFill>
          <a:ln w="63500" cap="flat" cmpd="sng" algn="ctr">
            <a:solidFill>
              <a:srgbClr val="46A33F"/>
            </a:solidFill>
            <a:prstDash val="solid"/>
            <a:round/>
            <a:headEnd type="none" w="med" len="med"/>
            <a:tailEnd type="none" w="lg" len="lg"/>
          </a:ln>
          <a:effectLst/>
        </p:spPr>
      </p:cxnSp>
      <p:sp>
        <p:nvSpPr>
          <p:cNvPr id="13" name="Ent Architecture - Rectangle" hidden="1"/>
          <p:cNvSpPr/>
          <p:nvPr userDrawn="1"/>
        </p:nvSpPr>
        <p:spPr bwMode="gray">
          <a:xfrm>
            <a:off x="304800" y="1490494"/>
            <a:ext cx="11576050" cy="4389606"/>
          </a:xfrm>
          <a:prstGeom prst="rect">
            <a:avLst/>
          </a:prstGeom>
          <a:solidFill>
            <a:srgbClr val="470E8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0" name="Ent Architecture - Line" hidden="1"/>
          <p:cNvCxnSpPr/>
          <p:nvPr userDrawn="1"/>
        </p:nvCxnSpPr>
        <p:spPr bwMode="auto">
          <a:xfrm>
            <a:off x="338138" y="311147"/>
            <a:ext cx="0" cy="596111"/>
          </a:xfrm>
          <a:prstGeom prst="line">
            <a:avLst/>
          </a:prstGeom>
          <a:solidFill>
            <a:srgbClr val="00529B"/>
          </a:solidFill>
          <a:ln w="63500" cap="flat" cmpd="sng" algn="ctr">
            <a:solidFill>
              <a:srgbClr val="470E80"/>
            </a:solidFill>
            <a:prstDash val="solid"/>
            <a:round/>
            <a:headEnd type="none" w="med" len="med"/>
            <a:tailEnd type="none" w="lg" len="lg"/>
          </a:ln>
          <a:effectLst/>
        </p:spPr>
      </p:cxnSp>
      <p:sp>
        <p:nvSpPr>
          <p:cNvPr id="10" name="Applications -Rectangle" hidden="1"/>
          <p:cNvSpPr/>
          <p:nvPr userDrawn="1"/>
        </p:nvSpPr>
        <p:spPr bwMode="gray">
          <a:xfrm>
            <a:off x="304800" y="1490494"/>
            <a:ext cx="11576050" cy="4389606"/>
          </a:xfrm>
          <a:prstGeom prst="rect">
            <a:avLst/>
          </a:prstGeom>
          <a:solidFill>
            <a:srgbClr val="C51D3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49" name="Applications - Line" hidden="1"/>
          <p:cNvCxnSpPr/>
          <p:nvPr userDrawn="1"/>
        </p:nvCxnSpPr>
        <p:spPr bwMode="auto">
          <a:xfrm>
            <a:off x="335754" y="311147"/>
            <a:ext cx="0" cy="596111"/>
          </a:xfrm>
          <a:prstGeom prst="line">
            <a:avLst/>
          </a:prstGeom>
          <a:solidFill>
            <a:srgbClr val="00529B"/>
          </a:solidFill>
          <a:ln w="63500" cap="flat" cmpd="sng" algn="ctr">
            <a:solidFill>
              <a:srgbClr val="C51D35"/>
            </a:solidFill>
            <a:prstDash val="solid"/>
            <a:round/>
            <a:headEnd type="none" w="med" len="med"/>
            <a:tailEnd type="none" w="lg" len="lg"/>
          </a:ln>
          <a:effectLst/>
        </p:spPr>
      </p:cxnSp>
      <p:sp>
        <p:nvSpPr>
          <p:cNvPr id="3" name="Data &amp; Analytics - Rectangle" hidden="1"/>
          <p:cNvSpPr/>
          <p:nvPr userDrawn="1"/>
        </p:nvSpPr>
        <p:spPr bwMode="gray">
          <a:xfrm>
            <a:off x="304800" y="1490494"/>
            <a:ext cx="11576050" cy="4389606"/>
          </a:xfrm>
          <a:prstGeom prst="rect">
            <a:avLst/>
          </a:prstGeom>
          <a:solidFill>
            <a:srgbClr val="EE9A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6" name="Data &amp; Analytics - Line" hidden="1"/>
          <p:cNvCxnSpPr/>
          <p:nvPr userDrawn="1"/>
        </p:nvCxnSpPr>
        <p:spPr bwMode="auto">
          <a:xfrm>
            <a:off x="335754" y="311147"/>
            <a:ext cx="0" cy="596111"/>
          </a:xfrm>
          <a:prstGeom prst="line">
            <a:avLst/>
          </a:prstGeom>
          <a:solidFill>
            <a:srgbClr val="00529B"/>
          </a:solidFill>
          <a:ln w="63500" cap="flat" cmpd="sng" algn="ctr">
            <a:solidFill>
              <a:srgbClr val="EE9A00"/>
            </a:solidFill>
            <a:prstDash val="solid"/>
            <a:round/>
            <a:headEnd type="none" w="med" len="med"/>
            <a:tailEnd type="none" w="lg" len="lg"/>
          </a:ln>
          <a:effectLst/>
        </p:spPr>
      </p:cxnSp>
      <p:sp>
        <p:nvSpPr>
          <p:cNvPr id="27" name="Gartner - Rectangle"/>
          <p:cNvSpPr/>
          <p:nvPr userDrawn="1"/>
        </p:nvSpPr>
        <p:spPr bwMode="gray">
          <a:xfrm>
            <a:off x="304800" y="1490494"/>
            <a:ext cx="11576050" cy="4389606"/>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29" name="Gartner - Line"/>
          <p:cNvCxnSpPr/>
          <p:nvPr userDrawn="1"/>
        </p:nvCxnSpPr>
        <p:spPr bwMode="auto">
          <a:xfrm>
            <a:off x="335754" y="311147"/>
            <a:ext cx="0" cy="596111"/>
          </a:xfrm>
          <a:prstGeom prst="line">
            <a:avLst/>
          </a:prstGeom>
          <a:solidFill>
            <a:srgbClr val="00529B"/>
          </a:solidFill>
          <a:ln w="63500" cap="flat" cmpd="sng" algn="ctr">
            <a:solidFill>
              <a:schemeClr val="accent1"/>
            </a:solidFill>
            <a:prstDash val="solid"/>
            <a:round/>
            <a:headEnd type="none" w="med" len="med"/>
            <a:tailEnd type="none" w="lg" len="lg"/>
          </a:ln>
          <a:effectLst/>
        </p:spPr>
      </p:cxnSp>
      <p:sp>
        <p:nvSpPr>
          <p:cNvPr id="20" name="Text - Presenter Name"/>
          <p:cNvSpPr>
            <a:spLocks noGrp="1" noChangeArrowheads="1"/>
          </p:cNvSpPr>
          <p:nvPr>
            <p:ph type="subTitle" idx="1" hasCustomPrompt="1"/>
          </p:nvPr>
        </p:nvSpPr>
        <p:spPr bwMode="gray">
          <a:xfrm>
            <a:off x="460374" y="4297680"/>
            <a:ext cx="10941634" cy="387798"/>
          </a:xfrm>
          <a:prstGeom prst="rect">
            <a:avLst/>
          </a:prstGeom>
          <a:ln/>
        </p:spPr>
        <p:txBody>
          <a:bodyPr wrap="square" rIns="0" bIns="0" anchor="t" anchorCtr="0">
            <a:spAutoFit/>
          </a:bodyPr>
          <a:lstStyle>
            <a:lvl1pPr marL="0" indent="0" algn="l">
              <a:lnSpc>
                <a:spcPct val="90000"/>
              </a:lnSpc>
              <a:spcBef>
                <a:spcPts val="0"/>
              </a:spcBef>
              <a:spcAft>
                <a:spcPts val="600"/>
              </a:spcAft>
              <a:buFont typeface="Times" pitchFamily="18" charset="0"/>
              <a:buNone/>
              <a:defRPr sz="2800">
                <a:solidFill>
                  <a:schemeClr val="bg1"/>
                </a:solidFill>
              </a:defRPr>
            </a:lvl1pPr>
          </a:lstStyle>
          <a:p>
            <a:r>
              <a:rPr lang="en-US" dirty="0"/>
              <a:t>Speaker Name</a:t>
            </a:r>
          </a:p>
        </p:txBody>
      </p:sp>
      <p:sp>
        <p:nvSpPr>
          <p:cNvPr id="19" name="Text - Presentation Title"/>
          <p:cNvSpPr>
            <a:spLocks noGrp="1" noChangeArrowheads="1"/>
          </p:cNvSpPr>
          <p:nvPr>
            <p:ph type="ctrTitle" hasCustomPrompt="1"/>
          </p:nvPr>
        </p:nvSpPr>
        <p:spPr bwMode="gray">
          <a:xfrm>
            <a:off x="460375" y="3474720"/>
            <a:ext cx="10941633" cy="498598"/>
          </a:xfrm>
          <a:ln>
            <a:noFill/>
          </a:ln>
        </p:spPr>
        <p:txBody>
          <a:bodyPr wrap="square" tIns="0" bIns="0" anchor="b" anchorCtr="0">
            <a:spAutoFit/>
          </a:bodyPr>
          <a:lstStyle>
            <a:lvl1pPr>
              <a:lnSpc>
                <a:spcPct val="90000"/>
              </a:lnSpc>
              <a:spcBef>
                <a:spcPts val="1000"/>
              </a:spcBef>
              <a:spcAft>
                <a:spcPts val="300"/>
              </a:spcAft>
              <a:defRPr sz="3600" b="1" baseline="0">
                <a:solidFill>
                  <a:schemeClr val="bg1"/>
                </a:solidFill>
                <a:latin typeface="Arial"/>
                <a:cs typeface="Arial"/>
              </a:defRPr>
            </a:lvl1pPr>
          </a:lstStyle>
          <a:p>
            <a:r>
              <a:rPr lang="en-US" dirty="0"/>
              <a:t>Title Here</a:t>
            </a:r>
          </a:p>
        </p:txBody>
      </p:sp>
      <p:sp>
        <p:nvSpPr>
          <p:cNvPr id="31" name="Text - Summit Name"/>
          <p:cNvSpPr>
            <a:spLocks noGrp="1"/>
          </p:cNvSpPr>
          <p:nvPr>
            <p:ph type="body" sz="quarter" idx="10"/>
          </p:nvPr>
        </p:nvSpPr>
        <p:spPr bwMode="gray">
          <a:xfrm>
            <a:off x="500754" y="348321"/>
            <a:ext cx="8427345" cy="249299"/>
          </a:xfrm>
        </p:spPr>
        <p:txBody>
          <a:bodyPr wrap="square" anchor="t" anchorCtr="0">
            <a:spAutoFit/>
          </a:bodyPr>
          <a:lstStyle>
            <a:lvl1pPr marL="0" indent="0">
              <a:lnSpc>
                <a:spcPct val="90000"/>
              </a:lnSpc>
              <a:spcBef>
                <a:spcPts val="0"/>
              </a:spcBef>
              <a:spcAft>
                <a:spcPts val="0"/>
              </a:spcAft>
              <a:buFontTx/>
              <a:buNone/>
              <a:defRPr sz="1800" b="1">
                <a:solidFill>
                  <a:schemeClr val="tx1"/>
                </a:solidFill>
                <a:latin typeface="Arial" panose="020B0604020202020204" pitchFamily="34" charset="0"/>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a:t>Click to edit Master text styles</a:t>
            </a:r>
          </a:p>
        </p:txBody>
      </p:sp>
      <p:sp>
        <p:nvSpPr>
          <p:cNvPr id="2" name="Text - Summit 2018"/>
          <p:cNvSpPr txBox="1"/>
          <p:nvPr userDrawn="1"/>
        </p:nvSpPr>
        <p:spPr>
          <a:xfrm>
            <a:off x="493611" y="633195"/>
            <a:ext cx="1423467" cy="249299"/>
          </a:xfrm>
          <a:prstGeom prst="rect">
            <a:avLst/>
          </a:prstGeom>
          <a:noFill/>
        </p:spPr>
        <p:txBody>
          <a:bodyPr wrap="none" lIns="0" tIns="0" rIns="0" bIns="0" rtlCol="0" anchor="ctr" anchorCtr="0">
            <a:spAutoFit/>
          </a:bodyPr>
          <a:lstStyle/>
          <a:p>
            <a:pPr eaLnBrk="0" fontAlgn="base" hangingPunct="0">
              <a:lnSpc>
                <a:spcPct val="90000"/>
              </a:lnSpc>
              <a:spcBef>
                <a:spcPct val="30000"/>
              </a:spcBef>
              <a:spcAft>
                <a:spcPct val="10000"/>
              </a:spcAft>
              <a:defRPr/>
            </a:pPr>
            <a:r>
              <a:rPr lang="en-US" b="1" dirty="0">
                <a:solidFill>
                  <a:srgbClr val="B2B2B2"/>
                </a:solidFill>
              </a:rPr>
              <a:t>Summit </a:t>
            </a:r>
            <a:r>
              <a:rPr lang="en-US" b="1" dirty="0">
                <a:solidFill>
                  <a:srgbClr val="FFFFFF">
                    <a:lumMod val="65000"/>
                  </a:srgbClr>
                </a:solidFill>
              </a:rPr>
              <a:t>2018</a:t>
            </a:r>
          </a:p>
        </p:txBody>
      </p:sp>
      <p:sp>
        <p:nvSpPr>
          <p:cNvPr id="25" name="Text - Summit Date"/>
          <p:cNvSpPr>
            <a:spLocks noGrp="1"/>
          </p:cNvSpPr>
          <p:nvPr>
            <p:ph type="body" sz="quarter" idx="11" hasCustomPrompt="1"/>
          </p:nvPr>
        </p:nvSpPr>
        <p:spPr bwMode="gray">
          <a:xfrm>
            <a:off x="500754" y="972204"/>
            <a:ext cx="8427345" cy="166199"/>
          </a:xfrm>
        </p:spPr>
        <p:txBody>
          <a:bodyPr wrap="square" anchor="t" anchorCtr="0">
            <a:spAutoFit/>
          </a:bodyPr>
          <a:lstStyle>
            <a:lvl1pPr marL="0" indent="0">
              <a:lnSpc>
                <a:spcPct val="90000"/>
              </a:lnSpc>
              <a:spcBef>
                <a:spcPts val="0"/>
              </a:spcBef>
              <a:spcAft>
                <a:spcPts val="0"/>
              </a:spcAft>
              <a:buFontTx/>
              <a:buNone/>
              <a:defRPr sz="1200" b="1">
                <a:solidFill>
                  <a:schemeClr val="tx1"/>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dirty="0"/>
              <a:t>First Level Date</a:t>
            </a:r>
          </a:p>
        </p:txBody>
      </p:sp>
    </p:spTree>
    <p:extLst>
      <p:ext uri="{BB962C8B-B14F-4D97-AF65-F5344CB8AC3E}">
        <p14:creationId xmlns:p14="http://schemas.microsoft.com/office/powerpoint/2010/main" val="141672712"/>
      </p:ext>
    </p:extLst>
  </p:cSld>
  <p:clrMapOvr>
    <a:masterClrMapping/>
  </p:clrMapOvr>
  <p:transition/>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a:t>Click to edit Master title style</a:t>
            </a:r>
            <a:endParaRPr lang="en-US" dirty="0"/>
          </a:p>
        </p:txBody>
      </p:sp>
      <p:sp>
        <p:nvSpPr>
          <p:cNvPr id="7" name="Text Placeholder 6"/>
          <p:cNvSpPr>
            <a:spLocks noGrp="1"/>
          </p:cNvSpPr>
          <p:nvPr>
            <p:ph type="body" sz="quarter" idx="10"/>
          </p:nvPr>
        </p:nvSpPr>
        <p:spPr bwMode="gray"/>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624532"/>
      </p:ext>
    </p:extLst>
  </p:cSld>
  <p:clrMapOvr>
    <a:masterClrMapping/>
  </p:clrMapOvr>
  <p:transition/>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Font typeface="+mj-lt"/>
              <a:buAutoNum type="arabicPeriod"/>
              <a:defRPr/>
            </a:lvl1pPr>
            <a:lvl2pPr marL="777240">
              <a:defRPr/>
            </a:lvl2pPr>
            <a:lvl3pPr marL="1051560">
              <a:defRPr/>
            </a:lvl3pPr>
            <a:lvl4pPr marL="1371600">
              <a:defRPr/>
            </a:lvl4pPr>
            <a:lvl5pPr marL="16459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106001"/>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W1_Ste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275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ClrTx/>
              <a:buFont typeface="+mj-lt"/>
              <a:buAutoNum type="arabicPeriod"/>
              <a:defRPr>
                <a:solidFill>
                  <a:srgbClr val="919191"/>
                </a:solidFill>
              </a:defRPr>
            </a:lvl1pPr>
            <a:lvl2pPr marL="777240">
              <a:buClrTx/>
              <a:defRPr>
                <a:solidFill>
                  <a:srgbClr val="919191"/>
                </a:solidFill>
              </a:defRPr>
            </a:lvl2pPr>
            <a:lvl3pPr marL="1051560">
              <a:buClrTx/>
              <a:defRPr>
                <a:solidFill>
                  <a:srgbClr val="919191"/>
                </a:solidFill>
              </a:defRPr>
            </a:lvl3pPr>
            <a:lvl4pPr marL="1371600">
              <a:buClrTx/>
              <a:defRPr>
                <a:solidFill>
                  <a:srgbClr val="919191"/>
                </a:solidFill>
              </a:defRPr>
            </a:lvl4pPr>
            <a:lvl5pPr marL="1645920">
              <a:buClrTx/>
              <a:defRPr>
                <a:solidFill>
                  <a:srgbClr val="91919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0479677"/>
      </p:ext>
    </p:extLst>
  </p:cSld>
  <p:clrMapOvr>
    <a:masterClrMapping/>
  </p:clrMapOvr>
  <p:transition/>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4800" y="1325563"/>
            <a:ext cx="5670550"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2"/>
          </p:nvPr>
        </p:nvSpPr>
        <p:spPr bwMode="gray">
          <a:xfrm>
            <a:off x="6218238" y="1325563"/>
            <a:ext cx="5662612"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788567303"/>
      </p:ext>
    </p:extLst>
  </p:cSld>
  <p:clrMapOvr>
    <a:masterClrMapping/>
  </p:clrMapOvr>
  <p:transition/>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5" name="Content Placeholder 4"/>
          <p:cNvSpPr>
            <a:spLocks noGrp="1"/>
          </p:cNvSpPr>
          <p:nvPr>
            <p:ph sz="quarter" idx="11"/>
          </p:nvPr>
        </p:nvSpPr>
        <p:spPr bwMode="gray">
          <a:xfrm>
            <a:off x="304800" y="1325563"/>
            <a:ext cx="11576050" cy="4554537"/>
          </a:xfrm>
        </p:spPr>
        <p:txBody>
          <a:bodyPr/>
          <a:lstStyle>
            <a:lvl1pPr marL="0" indent="0">
              <a:buClr>
                <a:schemeClr val="bg1"/>
              </a:buClr>
              <a:buNone/>
              <a:defRPr>
                <a:solidFill>
                  <a:schemeClr val="bg1"/>
                </a:solidFill>
              </a:defRPr>
            </a:lvl1pPr>
            <a:lvl2pPr marL="274320" indent="-274320">
              <a:buClr>
                <a:schemeClr val="bg1"/>
              </a:buClr>
              <a:buFont typeface="Wingdings" panose="05000000000000000000" pitchFamily="2" charset="2"/>
              <a:buChar char="§"/>
              <a:defRPr sz="2400">
                <a:solidFill>
                  <a:schemeClr val="bg1"/>
                </a:solidFill>
              </a:defRPr>
            </a:lvl2pPr>
            <a:lvl3pPr marL="594360" indent="-274320">
              <a:buClr>
                <a:schemeClr val="bg1"/>
              </a:buClr>
              <a:buFont typeface="Arial" panose="020B0604020202020204" pitchFamily="34" charset="0"/>
              <a:buChar char="–"/>
              <a:defRPr sz="2200">
                <a:solidFill>
                  <a:schemeClr val="bg1"/>
                </a:solidFill>
              </a:defRPr>
            </a:lvl3pPr>
            <a:lvl4pPr marL="914400" indent="-274320">
              <a:buClr>
                <a:schemeClr val="bg1"/>
              </a:buClr>
              <a:buFont typeface="Wingdings" panose="05000000000000000000" pitchFamily="2" charset="2"/>
              <a:buChar char="§"/>
              <a:defRPr>
                <a:solidFill>
                  <a:schemeClr val="bg1"/>
                </a:solidFill>
              </a:defRPr>
            </a:lvl4pPr>
            <a:lvl5pPr marL="1234440" indent="-274320">
              <a:buClr>
                <a:schemeClr val="bg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a:t>Click to edit Master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7"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3951816745"/>
      </p:ext>
    </p:extLst>
  </p:cSld>
  <p:clrMapOvr>
    <a:masterClrMapping/>
  </p:clrMapOvr>
  <p:transition/>
  <p:extLst>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04800" y="945753"/>
            <a:ext cx="11576050" cy="1029537"/>
          </a:xfrm>
          <a:solidFill>
            <a:schemeClr val="accent1"/>
          </a:solidFill>
        </p:spPr>
        <p:txBody>
          <a:bodyPr lIns="0" tIns="0" rIns="91440" bIns="0" anchor="ctr" anchorCtr="0">
            <a:noAutofit/>
          </a:bodyPr>
          <a:lstStyle>
            <a:lvl1pPr marL="146304" indent="0">
              <a:lnSpc>
                <a:spcPct val="90000"/>
              </a:lnSpc>
              <a:buNone/>
              <a:defRPr>
                <a:solidFill>
                  <a:schemeClr val="bg1"/>
                </a:solidFill>
              </a:defRPr>
            </a:lvl1pPr>
          </a:lstStyle>
          <a:p>
            <a:pPr lvl="0"/>
            <a:r>
              <a:rPr lang="en-US"/>
              <a:t>Click to edit Master text styles</a:t>
            </a:r>
          </a:p>
        </p:txBody>
      </p:sp>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8"/>
          </p:nvPr>
        </p:nvSpPr>
        <p:spPr bwMode="gray">
          <a:xfrm>
            <a:off x="317500" y="2111375"/>
            <a:ext cx="5657850" cy="3768725"/>
          </a:xfrm>
        </p:spPr>
        <p:txBody>
          <a:bodyPr/>
          <a:lstStyle>
            <a:lvl1pPr marL="0" indent="0">
              <a:buFontTx/>
              <a:buNone/>
              <a:defRPr sz="2400" b="1"/>
            </a:lvl1pPr>
            <a:lvl2pPr marL="274320" indent="-274320">
              <a:buClr>
                <a:schemeClr val="accent1"/>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9"/>
          </p:nvPr>
        </p:nvSpPr>
        <p:spPr bwMode="gray">
          <a:xfrm>
            <a:off x="6218238" y="2111375"/>
            <a:ext cx="5662612" cy="3768725"/>
          </a:xfrm>
        </p:spPr>
        <p:txBody>
          <a:bodyPr/>
          <a:lstStyle>
            <a:lvl1pPr marL="0" indent="0">
              <a:buNone/>
              <a:defRPr sz="2400" b="1"/>
            </a:lvl1pPr>
            <a:lvl2pPr marL="274320" indent="-274320">
              <a:buClr>
                <a:schemeClr val="accent1"/>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793910"/>
      </p:ext>
    </p:extLst>
  </p:cSld>
  <p:clrMapOvr>
    <a:masterClrMapping/>
  </p:clrMapOvr>
  <p:transition/>
  <p:extLst>
    <p:ext uri="{DCECCB84-F9BA-43D5-87BE-67443E8EF086}">
      <p15:sldGuideLst xmlns:p15="http://schemas.microsoft.com/office/powerpoint/2012/main">
        <p15:guide id="1" orient="horz" pos="133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04800" y="1325564"/>
            <a:ext cx="11576049" cy="4554536"/>
          </a:xfrm>
        </p:spPr>
        <p:txBody>
          <a:bodyPr/>
          <a:lstStyle>
            <a:lvl1pPr marL="411163" indent="-411163">
              <a:buClr>
                <a:schemeClr val="accent6"/>
              </a:buClr>
              <a:buFont typeface="Wingdings" panose="05000000000000000000" pitchFamily="2" charset="2"/>
              <a:buChar char="ü"/>
              <a:defRPr/>
            </a:lvl1pPr>
            <a:lvl2pPr marL="777240" indent="-274320">
              <a:buClr>
                <a:schemeClr val="accent6"/>
              </a:buClr>
              <a:defRPr/>
            </a:lvl2pPr>
            <a:lvl3pPr marL="1051560" indent="-273037">
              <a:buClr>
                <a:schemeClr val="accent6"/>
              </a:buClr>
              <a:buFont typeface="Wingdings" panose="05000000000000000000" pitchFamily="2" charset="2"/>
              <a:buChar char="§"/>
              <a:defRPr/>
            </a:lvl3pPr>
            <a:lvl4pPr marL="1371600" indent="-274320">
              <a:buClr>
                <a:schemeClr val="accent6"/>
              </a:buClr>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504743713"/>
      </p:ext>
    </p:extLst>
  </p:cSld>
  <p:clrMapOvr>
    <a:masterClrMapping/>
  </p:clrMapOvr>
  <p:transition/>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0" indent="0">
              <a:lnSpc>
                <a:spcPct val="90000"/>
              </a:lnSpc>
              <a:buNone/>
              <a:defRPr b="1"/>
            </a:lvl1pPr>
            <a:lvl2pPr marL="548640" indent="-274320">
              <a:lnSpc>
                <a:spcPct val="90000"/>
              </a:lnSpc>
              <a:buClr>
                <a:schemeClr val="accent1"/>
              </a:buClr>
              <a:buFont typeface="Wingdings" panose="05000000000000000000" pitchFamily="2" charset="2"/>
              <a:buChar char="§"/>
              <a:defRPr/>
            </a:lvl2pPr>
            <a:lvl3pPr marL="868680" indent="-274320">
              <a:lnSpc>
                <a:spcPct val="90000"/>
              </a:lnSpc>
              <a:buFont typeface="Arial" panose="020B0604020202020204" pitchFamily="34" charset="0"/>
              <a:buChar char="–"/>
              <a:defRPr/>
            </a:lvl3pPr>
            <a:lvl4pPr marL="1143000" indent="-274320">
              <a:lnSpc>
                <a:spcPct val="90000"/>
              </a:lnSpc>
              <a:buFont typeface="Wingdings" panose="05000000000000000000" pitchFamily="2" charset="2"/>
              <a:buChar char="§"/>
              <a:defRPr/>
            </a:lvl4pPr>
            <a:lvl5pPr marL="1463040" indent="-274320">
              <a:lnSpc>
                <a:spcPct val="9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888644"/>
      </p:ext>
    </p:extLst>
  </p:cSld>
  <p:clrMapOvr>
    <a:masterClrMapping/>
  </p:clrMapOvr>
  <p:transition/>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365760" indent="-365760">
              <a:spcBef>
                <a:spcPts val="300"/>
              </a:spcBef>
              <a:buSzPct val="80000"/>
              <a:buFont typeface="Wingdings 3" panose="05040102010807070707" pitchFamily="18" charset="2"/>
              <a:buChar char="u"/>
              <a:defRPr b="1"/>
            </a:lvl1pPr>
            <a:lvl2pPr marL="731520">
              <a:spcBef>
                <a:spcPts val="300"/>
              </a:spcBef>
              <a:defRPr/>
            </a:lvl2pPr>
            <a:lvl3pPr marL="1005840">
              <a:spcBef>
                <a:spcPts val="300"/>
              </a:spcBef>
              <a:defRPr/>
            </a:lvl3pPr>
            <a:lvl4pPr marL="1325880">
              <a:spcBef>
                <a:spcPts val="300"/>
              </a:spcBef>
              <a:defRPr/>
            </a:lvl4pPr>
            <a:lvl5pPr marL="1600200">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Box 91"/>
          <p:cNvSpPr txBox="1">
            <a:spLocks noChangeAspect="1" noChangeArrowheads="1"/>
          </p:cNvSpPr>
          <p:nvPr userDrawn="1"/>
        </p:nvSpPr>
        <p:spPr bwMode="gray">
          <a:xfrm>
            <a:off x="304800" y="6131173"/>
            <a:ext cx="6229673" cy="309315"/>
          </a:xfrm>
          <a:prstGeom prst="rect">
            <a:avLst/>
          </a:prstGeom>
        </p:spPr>
        <p:txBody>
          <a:bodyPr wrap="square" lIns="0" tIns="91440" rIns="0" bIns="91440" anchor="b">
            <a:spAutoFit/>
          </a:bodyPr>
          <a:lstStyle>
            <a:defPPr>
              <a:defRPr lang="en-US"/>
            </a:defPPr>
            <a:lvl1pPr algn="l">
              <a:spcBef>
                <a:spcPts val="0"/>
              </a:spcBef>
              <a:spcAft>
                <a:spcPts val="0"/>
              </a:spcAft>
              <a:defRPr sz="900">
                <a:solidFill>
                  <a:srgbClr val="000000"/>
                </a:solidFill>
                <a:latin typeface="Arial" panose="020B0604020202020204" pitchFamily="34" charset="0"/>
              </a:defRPr>
            </a:lvl1pPr>
          </a:lstStyle>
          <a:p>
            <a:pPr eaLnBrk="0" fontAlgn="base" hangingPunct="0">
              <a:lnSpc>
                <a:spcPct val="90000"/>
              </a:lnSpc>
              <a:spcAft>
                <a:spcPts val="600"/>
              </a:spcAft>
            </a:pPr>
            <a:r>
              <a:rPr lang="en-US" dirty="0"/>
              <a:t>For information, please contact your Gartner representative.</a:t>
            </a:r>
          </a:p>
        </p:txBody>
      </p:sp>
    </p:spTree>
    <p:extLst>
      <p:ext uri="{BB962C8B-B14F-4D97-AF65-F5344CB8AC3E}">
        <p14:creationId xmlns:p14="http://schemas.microsoft.com/office/powerpoint/2010/main" val="2868506074"/>
      </p:ext>
    </p:extLst>
  </p:cSld>
  <p:clrMapOvr>
    <a:masterClrMapping/>
  </p:clrMapOvr>
  <p:transition/>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a:xfrm>
            <a:off x="304800" y="228600"/>
            <a:ext cx="9343053" cy="535531"/>
          </a:xfrm>
        </p:spPr>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365760" indent="-365760">
              <a:spcBef>
                <a:spcPts val="300"/>
              </a:spcBef>
              <a:buSzPct val="80000"/>
              <a:buFont typeface="Wingdings 3" panose="05040102010807070707" pitchFamily="18" charset="2"/>
              <a:buChar char="u"/>
              <a:defRPr b="1"/>
            </a:lvl1pPr>
            <a:lvl2pPr marL="731520">
              <a:spcBef>
                <a:spcPts val="300"/>
              </a:spcBef>
              <a:defRPr/>
            </a:lvl2pPr>
            <a:lvl3pPr marL="1005840">
              <a:spcBef>
                <a:spcPts val="300"/>
              </a:spcBef>
              <a:defRPr/>
            </a:lvl3pPr>
            <a:lvl4pPr marL="1325880">
              <a:spcBef>
                <a:spcPts val="300"/>
              </a:spcBef>
              <a:defRPr/>
            </a:lvl4pPr>
            <a:lvl5pPr marL="1600200">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795490" y="255408"/>
            <a:ext cx="2085360" cy="465730"/>
          </a:xfrm>
          <a:prstGeom prst="rect">
            <a:avLst/>
          </a:prstGeom>
        </p:spPr>
      </p:pic>
      <p:sp>
        <p:nvSpPr>
          <p:cNvPr id="8" name="Text Box 91"/>
          <p:cNvSpPr txBox="1">
            <a:spLocks noChangeAspect="1" noChangeArrowheads="1"/>
          </p:cNvSpPr>
          <p:nvPr userDrawn="1"/>
        </p:nvSpPr>
        <p:spPr bwMode="gray">
          <a:xfrm>
            <a:off x="304800" y="6006523"/>
            <a:ext cx="6229673" cy="433965"/>
          </a:xfrm>
          <a:prstGeom prst="rect">
            <a:avLst/>
          </a:prstGeom>
        </p:spPr>
        <p:txBody>
          <a:bodyPr wrap="square" lIns="0" tIns="91440" rIns="0" bIns="91440" anchor="b">
            <a:spAutoFit/>
          </a:bodyPr>
          <a:lstStyle>
            <a:defPPr>
              <a:defRPr lang="en-US"/>
            </a:defPPr>
            <a:lvl1pPr algn="l">
              <a:spcBef>
                <a:spcPts val="0"/>
              </a:spcBef>
              <a:spcAft>
                <a:spcPts val="0"/>
              </a:spcAft>
              <a:defRPr sz="900">
                <a:solidFill>
                  <a:srgbClr val="000000"/>
                </a:solidFill>
                <a:latin typeface="Arial" panose="020B0604020202020204" pitchFamily="34" charset="0"/>
              </a:defRPr>
            </a:lvl1pPr>
          </a:lstStyle>
          <a:p>
            <a:pPr eaLnBrk="0" fontAlgn="base" hangingPunct="0">
              <a:lnSpc>
                <a:spcPct val="90000"/>
              </a:lnSpc>
              <a:spcAft>
                <a:spcPts val="600"/>
              </a:spcAft>
              <a:defRPr/>
            </a:pPr>
            <a:r>
              <a:rPr lang="en-US" dirty="0"/>
              <a:t>The above research is from the Gartner for Technical Professionals Research Library. For information, please contact your Gartner representative or visit </a:t>
            </a:r>
            <a:r>
              <a:rPr lang="en-US" u="sng" dirty="0">
                <a:hlinkClick r:id="rId3"/>
              </a:rPr>
              <a:t>http://www.gartner.com/technology/research/technical-professionals.jsp</a:t>
            </a:r>
            <a:endParaRPr lang="en-US" b="1" i="1" dirty="0">
              <a:solidFill>
                <a:srgbClr val="FF0000"/>
              </a:solidFill>
            </a:endParaRPr>
          </a:p>
        </p:txBody>
      </p:sp>
    </p:spTree>
    <p:extLst>
      <p:ext uri="{BB962C8B-B14F-4D97-AF65-F5344CB8AC3E}">
        <p14:creationId xmlns:p14="http://schemas.microsoft.com/office/powerpoint/2010/main" val="2051975271"/>
      </p:ext>
    </p:extLst>
  </p:cSld>
  <p:clrMapOvr>
    <a:masterClrMapping/>
  </p:clrMapOvr>
  <p:transition/>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4141707910"/>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ull Image w TTL">
    <p:spTree>
      <p:nvGrpSpPr>
        <p:cNvPr id="1" name=""/>
        <p:cNvGrpSpPr/>
        <p:nvPr/>
      </p:nvGrpSpPr>
      <p:grpSpPr>
        <a:xfrm>
          <a:off x="0" y="0"/>
          <a:ext cx="0" cy="0"/>
          <a:chOff x="0" y="0"/>
          <a:chExt cx="0" cy="0"/>
        </a:xfrm>
      </p:grpSpPr>
      <p:sp>
        <p:nvSpPr>
          <p:cNvPr id="2" name="Title 1"/>
          <p:cNvSpPr>
            <a:spLocks noGrp="1"/>
          </p:cNvSpPr>
          <p:nvPr>
            <p:ph type="title"/>
          </p:nvPr>
        </p:nvSpPr>
        <p:spPr bwMode="auto">
          <a:xfrm>
            <a:off x="304800" y="228600"/>
            <a:ext cx="11576050" cy="535531"/>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98474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1_Surf">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11921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4801" y="1325564"/>
            <a:ext cx="7666038" cy="455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a:xfrm>
            <a:off x="304800" y="228600"/>
            <a:ext cx="7667625"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799077752"/>
      </p:ext>
    </p:extLst>
  </p:cSld>
  <p:clrMapOvr>
    <a:masterClrMapping/>
  </p:clrMapOvr>
  <p:transition/>
  <p:extLst>
    <p:ext uri="{DCECCB84-F9BA-43D5-87BE-67443E8EF086}">
      <p15:sldGuideLst xmlns:p15="http://schemas.microsoft.com/office/powerpoint/2012/main">
        <p15:guide id="1" pos="502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4801" y="1325564"/>
            <a:ext cx="5670549" cy="455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a:xfrm>
            <a:off x="304801" y="228600"/>
            <a:ext cx="5670550"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2712334333"/>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bwMode="gray">
          <a:xfrm>
            <a:off x="304800" y="4250578"/>
            <a:ext cx="11576050" cy="1629522"/>
          </a:xfrm>
          <a:prstGeom prst="rect">
            <a:avLst/>
          </a:prstGeom>
          <a:solidFill>
            <a:schemeClr val="bg1">
              <a:lumMod val="85000"/>
            </a:schemeClr>
          </a:solidFill>
        </p:spPr>
        <p:txBody>
          <a:bodyPr lIns="146304" tIns="182880" rIns="91440" bIns="182880" anchor="ctr" anchorCtr="0"/>
          <a:lstStyle>
            <a:lvl1pPr marL="0" indent="0">
              <a:lnSpc>
                <a:spcPct val="90000"/>
              </a:lnSpc>
              <a:buNone/>
              <a:defRPr>
                <a:solidFill>
                  <a:schemeClr val="tx1"/>
                </a:solidFill>
              </a:defRPr>
            </a:lvl1pPr>
            <a:lvl2pPr marL="318436" indent="0">
              <a:buNone/>
              <a:defRPr>
                <a:solidFill>
                  <a:schemeClr val="bg1"/>
                </a:solidFill>
              </a:defRPr>
            </a:lvl2pPr>
            <a:lvl3pPr marL="683650" indent="0">
              <a:buNone/>
              <a:defRPr>
                <a:solidFill>
                  <a:schemeClr val="bg1"/>
                </a:solidFill>
              </a:defRPr>
            </a:lvl3pPr>
            <a:lvl4pPr marL="957955" indent="0">
              <a:buNone/>
              <a:defRPr>
                <a:solidFill>
                  <a:schemeClr val="bg1"/>
                </a:solidFill>
              </a:defRPr>
            </a:lvl4pPr>
            <a:lvl5pPr marL="1232261" indent="0">
              <a:buNone/>
              <a:defRPr>
                <a:solidFill>
                  <a:schemeClr val="bg1"/>
                </a:solidFill>
              </a:defRPr>
            </a:lvl5pPr>
          </a:lstStyle>
          <a:p>
            <a:pPr lvl="0"/>
            <a:r>
              <a:rPr lang="en-US"/>
              <a:t>Click to edit Master text styles</a:t>
            </a:r>
          </a:p>
        </p:txBody>
      </p:sp>
      <p:sp>
        <p:nvSpPr>
          <p:cNvPr id="4" name="Text Placeholder 3"/>
          <p:cNvSpPr>
            <a:spLocks noGrp="1"/>
          </p:cNvSpPr>
          <p:nvPr>
            <p:ph type="body" sz="quarter" idx="11"/>
          </p:nvPr>
        </p:nvSpPr>
        <p:spPr bwMode="gray">
          <a:xfrm>
            <a:off x="304800" y="1325563"/>
            <a:ext cx="11576050" cy="2925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3457605445"/>
      </p:ext>
    </p:extLst>
  </p:cSld>
  <p:clrMapOvr>
    <a:masterClrMapping/>
  </p:clrMapOvr>
  <p:transition/>
  <p:extLst>
    <p:ext uri="{DCECCB84-F9BA-43D5-87BE-67443E8EF086}">
      <p15:sldGuideLst xmlns:p15="http://schemas.microsoft.com/office/powerpoint/2012/main">
        <p15:guide id="1" pos="376">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ction Item_2">
    <p:spTree>
      <p:nvGrpSpPr>
        <p:cNvPr id="1" name=""/>
        <p:cNvGrpSpPr/>
        <p:nvPr/>
      </p:nvGrpSpPr>
      <p:grpSpPr>
        <a:xfrm>
          <a:off x="0" y="0"/>
          <a:ext cx="0" cy="0"/>
          <a:chOff x="0" y="0"/>
          <a:chExt cx="0" cy="0"/>
        </a:xfrm>
      </p:grpSpPr>
      <p:sp>
        <p:nvSpPr>
          <p:cNvPr id="8" name="Text Placeholder 11"/>
          <p:cNvSpPr>
            <a:spLocks noGrp="1"/>
          </p:cNvSpPr>
          <p:nvPr>
            <p:ph type="body" sz="quarter" idx="12"/>
          </p:nvPr>
        </p:nvSpPr>
        <p:spPr bwMode="gray">
          <a:xfrm>
            <a:off x="7988301" y="307975"/>
            <a:ext cx="3892549" cy="5572125"/>
          </a:xfrm>
          <a:prstGeom prst="rect">
            <a:avLst/>
          </a:prstGeom>
          <a:solidFill>
            <a:schemeClr val="bg1">
              <a:lumMod val="85000"/>
            </a:schemeClr>
          </a:solidFill>
        </p:spPr>
        <p:txBody>
          <a:bodyPr lIns="228600" tIns="137160" rIns="182880" bIns="91440"/>
          <a:lstStyle>
            <a:lvl1pPr marL="0" indent="0">
              <a:buClr>
                <a:schemeClr val="bg1"/>
              </a:buClr>
              <a:buFont typeface="Arial" panose="020B0604020202020204" pitchFamily="34" charset="0"/>
              <a:buNone/>
              <a:defRPr>
                <a:solidFill>
                  <a:schemeClr val="tx1"/>
                </a:solidFill>
              </a:defRPr>
            </a:lvl1pPr>
            <a:lvl2pPr marL="274320" indent="-274320">
              <a:buClr>
                <a:schemeClr val="tx1"/>
              </a:buClr>
              <a:buFont typeface="Wingdings" panose="05000000000000000000" pitchFamily="2" charset="2"/>
              <a:buChar char="§"/>
              <a:defRPr>
                <a:solidFill>
                  <a:schemeClr val="tx1"/>
                </a:solidFill>
              </a:defRPr>
            </a:lvl2pPr>
            <a:lvl3pPr marL="640080" indent="-274320">
              <a:buClr>
                <a:schemeClr val="tx1"/>
              </a:buClr>
              <a:buFont typeface="Arial" panose="020B0604020202020204" pitchFamily="34" charset="0"/>
              <a:buChar char="–"/>
              <a:defRPr>
                <a:solidFill>
                  <a:schemeClr val="tx1"/>
                </a:solidFill>
              </a:defRPr>
            </a:lvl3pPr>
            <a:lvl4pPr marL="914400" indent="-274320">
              <a:buClr>
                <a:schemeClr val="tx1"/>
              </a:buClr>
              <a:buFont typeface="Wingdings" panose="05000000000000000000" pitchFamily="2" charset="2"/>
              <a:buChar char="§"/>
              <a:defRPr>
                <a:solidFill>
                  <a:schemeClr val="tx1"/>
                </a:solidFill>
              </a:defRPr>
            </a:lvl4pPr>
            <a:lvl5pPr marL="1234440" indent="-274320">
              <a:buClr>
                <a:schemeClr val="tx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6"/>
          </p:nvPr>
        </p:nvSpPr>
        <p:spPr bwMode="gray">
          <a:xfrm>
            <a:off x="304801" y="1325564"/>
            <a:ext cx="7666038" cy="455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auto">
          <a:xfrm>
            <a:off x="304800" y="228600"/>
            <a:ext cx="7648575"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1483241530"/>
      </p:ext>
    </p:extLst>
  </p:cSld>
  <p:clrMapOvr>
    <a:masterClrMapping/>
  </p:clrMapOvr>
  <p:transition/>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103288"/>
      </p:ext>
    </p:extLst>
  </p:cSld>
  <p:clrMapOvr>
    <a:masterClrMapping/>
  </p:clrMapOvr>
  <p:transition/>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1" y="307975"/>
            <a:ext cx="3767138" cy="5572125"/>
          </a:xfrm>
          <a:solidFill>
            <a:schemeClr val="accent1"/>
          </a:solidFill>
        </p:spPr>
        <p:txBody>
          <a:bodyPr anchor="ctr" anchorCtr="0"/>
          <a:lstStyle>
            <a:lvl1pPr marL="0" indent="0" algn="ctr">
              <a:lnSpc>
                <a:spcPct val="90000"/>
              </a:lnSpc>
              <a:buNone/>
              <a:defRPr sz="3600" b="1">
                <a:solidFill>
                  <a:schemeClr val="bg1"/>
                </a:solidFill>
              </a:defRPr>
            </a:lvl1pPr>
            <a:lvl2pPr marL="0" indent="0" algn="ctr">
              <a:lnSpc>
                <a:spcPct val="90000"/>
              </a:lnSpc>
              <a:buNone/>
              <a:defRPr sz="3200">
                <a:solidFill>
                  <a:schemeClr val="bg1"/>
                </a:solidFill>
              </a:defRPr>
            </a:lvl2pPr>
            <a:lvl3pPr marL="0" indent="0" algn="ctr">
              <a:lnSpc>
                <a:spcPct val="90000"/>
              </a:lnSpc>
              <a:buNone/>
              <a:defRPr>
                <a:solidFill>
                  <a:schemeClr val="bg1"/>
                </a:solidFill>
              </a:defRPr>
            </a:lvl3pPr>
            <a:lvl4pPr marL="0" indent="0" algn="ctr">
              <a:lnSpc>
                <a:spcPct val="90000"/>
              </a:lnSpc>
              <a:buNone/>
              <a:defRPr>
                <a:solidFill>
                  <a:schemeClr val="bg1"/>
                </a:solidFill>
              </a:defRPr>
            </a:lvl4pPr>
            <a:lvl5pPr marL="0" indent="0" algn="ctr">
              <a:lnSpc>
                <a:spcPct val="90000"/>
              </a:lnSpc>
              <a:buNone/>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00005030"/>
      </p:ext>
    </p:extLst>
  </p:cSld>
  <p:clrMapOvr>
    <a:masterClrMapping/>
  </p:clrMapOvr>
  <p:transition/>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wo-Thirds Im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1" y="307975"/>
            <a:ext cx="3767138" cy="5572125"/>
          </a:xfrm>
          <a:solidFill>
            <a:schemeClr val="bg1">
              <a:lumMod val="85000"/>
            </a:schemeClr>
          </a:solidFill>
        </p:spPr>
        <p:txBody>
          <a:bodyPr anchor="ctr" anchorCtr="0"/>
          <a:lstStyle>
            <a:lvl1pPr marL="0" indent="0" algn="ctr">
              <a:lnSpc>
                <a:spcPct val="90000"/>
              </a:lnSpc>
              <a:buNone/>
              <a:defRPr sz="3600" b="1">
                <a:solidFill>
                  <a:schemeClr val="tx1"/>
                </a:solidFill>
              </a:defRPr>
            </a:lvl1pPr>
            <a:lvl2pPr marL="0" indent="0" algn="ctr">
              <a:lnSpc>
                <a:spcPct val="90000"/>
              </a:lnSpc>
              <a:buNone/>
              <a:defRPr sz="3200">
                <a:solidFill>
                  <a:schemeClr val="tx1"/>
                </a:solidFill>
              </a:defRPr>
            </a:lvl2pPr>
            <a:lvl3pPr marL="0" indent="0" algn="ctr">
              <a:lnSpc>
                <a:spcPct val="90000"/>
              </a:lnSpc>
              <a:buNone/>
              <a:defRPr>
                <a:solidFill>
                  <a:schemeClr val="bg1"/>
                </a:solidFill>
              </a:defRPr>
            </a:lvl3pPr>
            <a:lvl4pPr marL="0" indent="0" algn="ctr">
              <a:lnSpc>
                <a:spcPct val="90000"/>
              </a:lnSpc>
              <a:buNone/>
              <a:defRPr>
                <a:solidFill>
                  <a:schemeClr val="bg1"/>
                </a:solidFill>
              </a:defRPr>
            </a:lvl4pPr>
            <a:lvl5pPr marL="0" indent="0" algn="ctr">
              <a:lnSpc>
                <a:spcPct val="90000"/>
              </a:lnSpc>
              <a:buNone/>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63378094"/>
      </p:ext>
    </p:extLst>
  </p:cSld>
  <p:clrMapOvr>
    <a:masterClrMapping/>
  </p:clrMapOvr>
  <p:transition/>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12192000" cy="1099757"/>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a:solidFill>
                <a:srgbClr val="FFFFFF"/>
              </a:solidFill>
            </a:endParaRPr>
          </a:p>
        </p:txBody>
      </p:sp>
      <p:sp>
        <p:nvSpPr>
          <p:cNvPr id="2" name="Title 1"/>
          <p:cNvSpPr>
            <a:spLocks noGrp="1"/>
          </p:cNvSpPr>
          <p:nvPr>
            <p:ph type="title"/>
          </p:nvPr>
        </p:nvSpPr>
        <p:spPr bwMode="gray">
          <a:xfrm>
            <a:off x="304800" y="228600"/>
            <a:ext cx="11576050" cy="535531"/>
          </a:xfrm>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bwMode="gray">
          <a:xfrm>
            <a:off x="304800" y="1325563"/>
            <a:ext cx="11576050" cy="4554537"/>
          </a:xfrm>
        </p:spPr>
        <p:txBody>
          <a:bodyPr/>
          <a:lstStyle>
            <a:lvl1pPr marL="0" indent="0">
              <a:buNone/>
              <a:defRPr b="1"/>
            </a:lvl1pPr>
            <a:lvl2pPr marL="548640" indent="-274320">
              <a:buClr>
                <a:schemeClr val="accent1"/>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578388"/>
      </p:ext>
    </p:extLst>
  </p:cSld>
  <p:clrMapOvr>
    <a:masterClrMapping/>
  </p:clrMapOvr>
  <p:transition/>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04800" y="1325563"/>
            <a:ext cx="11576050" cy="4554537"/>
          </a:xfrm>
        </p:spPr>
        <p:txBody>
          <a:bodyPr/>
          <a:lstStyle>
            <a:lvl1pPr marL="0" indent="0">
              <a:buNone/>
              <a:defRPr b="1">
                <a:solidFill>
                  <a:schemeClr val="tx1"/>
                </a:solidFill>
              </a:defRPr>
            </a:lvl1pPr>
            <a:lvl2pPr marL="548640" indent="-274320">
              <a:buClr>
                <a:schemeClr val="accent1"/>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11023469"/>
      </p:ext>
    </p:extLst>
  </p:cSld>
  <p:clrMapOvr>
    <a:masterClrMapping/>
  </p:clrMapOvr>
  <p:transition/>
  <p:extLst>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p:cNvSpPr/>
          <p:nvPr userDrawn="1"/>
        </p:nvSpPr>
        <p:spPr bwMode="gray">
          <a:xfrm>
            <a:off x="304800" y="307975"/>
            <a:ext cx="11576050" cy="5572125"/>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a:solidFill>
                <a:srgbClr val="FFFFFF"/>
              </a:solidFill>
            </a:endParaRPr>
          </a:p>
        </p:txBody>
      </p:sp>
      <p:sp>
        <p:nvSpPr>
          <p:cNvPr id="8" name="Text Placeholder 8"/>
          <p:cNvSpPr>
            <a:spLocks noGrp="1"/>
          </p:cNvSpPr>
          <p:nvPr>
            <p:ph type="body" sz="quarter" idx="11"/>
          </p:nvPr>
        </p:nvSpPr>
        <p:spPr bwMode="auto">
          <a:xfrm>
            <a:off x="927101" y="933451"/>
            <a:ext cx="5575300" cy="3129502"/>
          </a:xfrm>
          <a:prstGeom prst="rect">
            <a:avLst/>
          </a:prstGeom>
          <a:solidFill>
            <a:schemeClr val="bg1"/>
          </a:solidFill>
        </p:spPr>
        <p:txBody>
          <a:bodyPr lIns="228600" tIns="91440" bIns="91440" anchor="ctr" anchorCtr="0"/>
          <a:lstStyle>
            <a:lvl1pPr marL="0" indent="0">
              <a:lnSpc>
                <a:spcPct val="90000"/>
              </a:lnSpc>
              <a:buNone/>
              <a:defRPr sz="3600" b="1" baseline="0"/>
            </a:lvl1pPr>
            <a:lvl2pPr marL="0" indent="0">
              <a:buNone/>
              <a:defRPr sz="2800" baseline="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8382452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1_Ta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324371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4" name="Text Placeholder 3"/>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01788478"/>
      </p:ext>
    </p:extLst>
  </p:cSld>
  <p:clrMapOvr>
    <a:masterClrMapping/>
  </p:clrMapOvr>
  <p:transition/>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30178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271755"/>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57444093"/>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Divider Slide Blue">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a:solidFill>
                <a:srgbClr val="FFFFFF"/>
              </a:solidFill>
            </a:endParaRPr>
          </a:p>
        </p:txBody>
      </p:sp>
      <p:sp>
        <p:nvSpPr>
          <p:cNvPr id="3" name="Rectangle 2"/>
          <p:cNvSpPr/>
          <p:nvPr userDrawn="1"/>
        </p:nvSpPr>
        <p:spPr bwMode="gray">
          <a:xfrm>
            <a:off x="0" y="2"/>
            <a:ext cx="12192000" cy="6857998"/>
          </a:xfrm>
          <a:prstGeom prst="rect">
            <a:avLst/>
          </a:prstGeom>
          <a:solidFill>
            <a:schemeClr val="accent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a:solidFill>
                <a:srgbClr val="FFFFFF"/>
              </a:solidFill>
            </a:endParaRPr>
          </a:p>
        </p:txBody>
      </p:sp>
      <p:sp>
        <p:nvSpPr>
          <p:cNvPr id="2" name="Title 1"/>
          <p:cNvSpPr>
            <a:spLocks noGrp="1"/>
          </p:cNvSpPr>
          <p:nvPr>
            <p:ph type="title"/>
          </p:nvPr>
        </p:nvSpPr>
        <p:spPr bwMode="gray">
          <a:xfrm>
            <a:off x="304800" y="3140535"/>
            <a:ext cx="11576050" cy="609398"/>
          </a:xfrm>
        </p:spPr>
        <p:txBody>
          <a:bodyPr tIns="0" anchor="ctr" anchorCtr="0"/>
          <a:lstStyle>
            <a:lvl1pPr algn="ctr">
              <a:defRPr sz="44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2190666842"/>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ue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114083797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p>
        </p:txBody>
      </p:sp>
      <p:sp>
        <p:nvSpPr>
          <p:cNvPr id="6" name="Content Placeholder 4"/>
          <p:cNvSpPr>
            <a:spLocks noGrp="1"/>
          </p:cNvSpPr>
          <p:nvPr>
            <p:ph sz="quarter" idx="11"/>
          </p:nvPr>
        </p:nvSpPr>
        <p:spPr bwMode="gray">
          <a:xfrm>
            <a:off x="304800" y="1325565"/>
            <a:ext cx="11576050" cy="4554536"/>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3245198779"/>
      </p:ext>
    </p:extLst>
  </p:cSld>
  <p:clrMapOvr>
    <a:masterClrMapping/>
  </p:clrMapOvr>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Divider Slide Black">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a:solidFill>
                <a:srgbClr val="FFFFFF"/>
              </a:solidFill>
            </a:endParaRPr>
          </a:p>
        </p:txBody>
      </p:sp>
      <p:sp>
        <p:nvSpPr>
          <p:cNvPr id="3" name="Rectangle 2"/>
          <p:cNvSpPr/>
          <p:nvPr userDrawn="1"/>
        </p:nvSpPr>
        <p:spPr bwMode="gray">
          <a:xfrm>
            <a:off x="0" y="2"/>
            <a:ext cx="12192000" cy="6857998"/>
          </a:xfrm>
          <a:prstGeom prst="rect">
            <a:avLst/>
          </a:prstGeom>
          <a:solidFill>
            <a:schemeClr val="tx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a:solidFill>
                <a:srgbClr val="FFFFFF"/>
              </a:solidFill>
            </a:endParaRPr>
          </a:p>
        </p:txBody>
      </p:sp>
      <p:sp>
        <p:nvSpPr>
          <p:cNvPr id="2" name="Title 1"/>
          <p:cNvSpPr>
            <a:spLocks noGrp="1"/>
          </p:cNvSpPr>
          <p:nvPr>
            <p:ph type="title"/>
          </p:nvPr>
        </p:nvSpPr>
        <p:spPr bwMode="gray">
          <a:xfrm>
            <a:off x="304800" y="3140535"/>
            <a:ext cx="11576050" cy="609398"/>
          </a:xfrm>
        </p:spPr>
        <p:txBody>
          <a:bodyPr tIns="0" anchor="ctr" anchorCtr="0"/>
          <a:lstStyle>
            <a:lvl1pPr algn="ctr">
              <a:defRPr sz="4400">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1802001832"/>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black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a:t>Click to edit Master title style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4284683488"/>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1609315582"/>
      </p:ext>
    </p:extLst>
  </p:cSld>
  <p:clrMapOvr>
    <a:masterClrMapping/>
  </p:clrMapOvr>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1_Lem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266347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5"/>
        <p:cNvGrpSpPr/>
        <p:nvPr/>
      </p:nvGrpSpPr>
      <p:grpSpPr>
        <a:xfrm>
          <a:off x="0" y="0"/>
          <a:ext cx="0" cy="0"/>
          <a:chOff x="0" y="0"/>
          <a:chExt cx="0" cy="0"/>
        </a:xfrm>
      </p:grpSpPr>
      <p:pic>
        <p:nvPicPr>
          <p:cNvPr id="26" name="Shape 26"/>
          <p:cNvPicPr preferRelativeResize="0"/>
          <p:nvPr/>
        </p:nvPicPr>
        <p:blipFill/>
        <p:spPr>
          <a:xfrm>
            <a:off x="1588" y="1588"/>
            <a:ext cx="1587" cy="1587"/>
          </a:xfrm>
          <a:prstGeom prst="rect">
            <a:avLst/>
          </a:prstGeom>
          <a:solidFill>
            <a:srgbClr val="FFFFFF"/>
          </a:solidFill>
          <a:ln>
            <a:noFill/>
          </a:ln>
        </p:spPr>
      </p:pic>
      <p:sp>
        <p:nvSpPr>
          <p:cNvPr id="27" name="Shape 27"/>
          <p:cNvSpPr txBox="1">
            <a:spLocks noGrp="1"/>
          </p:cNvSpPr>
          <p:nvPr>
            <p:ph type="body" idx="1"/>
          </p:nvPr>
        </p:nvSpPr>
        <p:spPr>
          <a:xfrm>
            <a:off x="460375" y="1325564"/>
            <a:ext cx="11272838" cy="4660899"/>
          </a:xfrm>
          <a:prstGeom prst="rect">
            <a:avLst/>
          </a:prstGeom>
          <a:noFill/>
          <a:ln>
            <a:noFill/>
          </a:ln>
        </p:spPr>
        <p:txBody>
          <a:bodyPr spcFirstLastPara="1" wrap="square" lIns="91425" tIns="91425" rIns="91425" bIns="91425" anchor="t" anchorCtr="0"/>
          <a:lstStyle>
            <a:lvl1pPr marL="457200" marR="0" lvl="0" indent="-365760" algn="l" rtl="0">
              <a:lnSpc>
                <a:spcPct val="100000"/>
              </a:lnSpc>
              <a:spcBef>
                <a:spcPts val="0"/>
              </a:spcBef>
              <a:spcAft>
                <a:spcPts val="0"/>
              </a:spcAft>
              <a:buClr>
                <a:srgbClr val="00529B"/>
              </a:buClr>
              <a:buSzPts val="2160"/>
              <a:buFont typeface="Noto Sans Symbols"/>
              <a:buChar char="▪"/>
              <a:defRPr sz="2400" b="0" i="0" u="none" strike="noStrike" cap="none">
                <a:solidFill>
                  <a:schemeClr val="dk1"/>
                </a:solidFill>
                <a:latin typeface="Arial"/>
                <a:ea typeface="Arial"/>
                <a:cs typeface="Arial"/>
                <a:sym typeface="Arial"/>
              </a:defRPr>
            </a:lvl1pPr>
            <a:lvl2pPr marL="914400" marR="0" lvl="1" indent="-365760" algn="l" rtl="0">
              <a:lnSpc>
                <a:spcPct val="100000"/>
              </a:lnSpc>
              <a:spcBef>
                <a:spcPts val="1200"/>
              </a:spcBef>
              <a:spcAft>
                <a:spcPts val="0"/>
              </a:spcAft>
              <a:buClr>
                <a:schemeClr val="dk1"/>
              </a:buClr>
              <a:buSzPts val="2160"/>
              <a:buFont typeface="Noto Sans Symbols"/>
              <a:buChar char="▪"/>
              <a:defRPr sz="2400" b="0" i="0" u="none" strike="noStrike" cap="none">
                <a:solidFill>
                  <a:schemeClr val="dk1"/>
                </a:solidFill>
                <a:latin typeface="Arial"/>
                <a:ea typeface="Arial"/>
                <a:cs typeface="Arial"/>
                <a:sym typeface="Arial"/>
              </a:defRPr>
            </a:lvl2pPr>
            <a:lvl3pPr marL="1371600" marR="0" lvl="2"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5pPr>
            <a:lvl6pPr marL="2743200" marR="0" lvl="5" indent="-355600" algn="l" rtl="0">
              <a:lnSpc>
                <a:spcPct val="90000"/>
              </a:lnSpc>
              <a:spcBef>
                <a:spcPts val="1200"/>
              </a:spcBef>
              <a:spcAft>
                <a:spcPts val="0"/>
              </a:spcAft>
              <a:buClr>
                <a:schemeClr val="dk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600"/>
              </a:spcBef>
              <a:spcAft>
                <a:spcPts val="0"/>
              </a:spcAft>
              <a:buClr>
                <a:schemeClr val="dk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600"/>
              </a:spcBef>
              <a:spcAft>
                <a:spcPts val="0"/>
              </a:spcAft>
              <a:buClr>
                <a:schemeClr val="dk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600"/>
              </a:spcBef>
              <a:spcAft>
                <a:spcPts val="200"/>
              </a:spcAft>
              <a:buClr>
                <a:schemeClr val="dk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title"/>
          </p:nvPr>
        </p:nvSpPr>
        <p:spPr>
          <a:xfrm>
            <a:off x="460375" y="228600"/>
            <a:ext cx="11272838" cy="53553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rgbClr val="00529B"/>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rgbClr val="00529B"/>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00529B"/>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00529B"/>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00529B"/>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00529B"/>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00529B"/>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00529B"/>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00529B"/>
                </a:solidFill>
                <a:latin typeface="Arial"/>
                <a:ea typeface="Arial"/>
                <a:cs typeface="Arial"/>
                <a:sym typeface="Arial"/>
              </a:defRPr>
            </a:lvl9pPr>
          </a:lstStyle>
          <a:p>
            <a:endParaRPr/>
          </a:p>
        </p:txBody>
      </p:sp>
    </p:spTree>
    <p:extLst>
      <p:ext uri="{BB962C8B-B14F-4D97-AF65-F5344CB8AC3E}">
        <p14:creationId xmlns:p14="http://schemas.microsoft.com/office/powerpoint/2010/main" val="13867212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921263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bg>
      <p:bgRef idx="1001">
        <a:schemeClr val="bg2"/>
      </p:bgRef>
    </p:bg>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2">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pic>
        <p:nvPicPr>
          <p:cNvPr id="13" name="Summits Logo Btm">
            <a:extLst>
              <a:ext uri="{FF2B5EF4-FFF2-40B4-BE49-F238E27FC236}">
                <a16:creationId xmlns:a16="http://schemas.microsoft.com/office/drawing/2014/main" xmlns="" id="{2FB82878-09B4-4D31-AA5F-915E9D160A6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9021623" y="5837771"/>
            <a:ext cx="2711590" cy="606718"/>
          </a:xfrm>
          <a:prstGeom prst="rect">
            <a:avLst/>
          </a:prstGeom>
        </p:spPr>
      </p:pic>
    </p:spTree>
    <p:extLst>
      <p:ext uri="{BB962C8B-B14F-4D97-AF65-F5344CB8AC3E}">
        <p14:creationId xmlns:p14="http://schemas.microsoft.com/office/powerpoint/2010/main" val="75030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322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1202470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29864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352906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87919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56982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64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W1_Ros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560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0" rIns="91440" anchor="ctr" anchorCtr="0"/>
          <a:lstStyle>
            <a:lvl1pPr marL="146304"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0690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70296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030506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332627053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266877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113653869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16045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436738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400705962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079805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W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4207186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6226741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68560479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11974387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7164961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80370614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8114155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05113398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10815175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29686173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493609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W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569825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82472926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4775589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7157955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01317336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Quote B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ext Placeholder 5">
            <a:extLst>
              <a:ext uri="{FF2B5EF4-FFF2-40B4-BE49-F238E27FC236}">
                <a16:creationId xmlns:a16="http://schemas.microsoft.com/office/drawing/2014/main" xmlns="" id="{64A2FE06-7238-4495-817D-8DB97B5A9D4B}"/>
              </a:ext>
            </a:extLst>
          </p:cNvPr>
          <p:cNvSpPr>
            <a:spLocks noGrp="1"/>
          </p:cNvSpPr>
          <p:nvPr>
            <p:ph type="body" sz="quarter" idx="12" hasCustomPrompt="1"/>
          </p:nvPr>
        </p:nvSpPr>
        <p:spPr>
          <a:xfrm>
            <a:off x="1092085" y="5468112"/>
            <a:ext cx="4962768"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51446723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D3D3D3"/>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D3D3D3"/>
              </a:solidFill>
              <a:ea typeface="Arial Unicode MS" pitchFamily="34" charset="-128"/>
              <a:cs typeface="Arial Unicode MS" pitchFamily="34" charset="-128"/>
            </a:endParaRPr>
          </a:p>
        </p:txBody>
      </p:sp>
    </p:spTree>
    <p:extLst>
      <p:ext uri="{BB962C8B-B14F-4D97-AF65-F5344CB8AC3E}">
        <p14:creationId xmlns:p14="http://schemas.microsoft.com/office/powerpoint/2010/main" val="555417127"/>
      </p:ext>
    </p:extLst>
  </p:cSld>
  <p:clrMapOvr>
    <a:overrideClrMapping bg1="dk1" tx1="lt1" bg2="dk2" tx2="lt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979D9D"/>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979D9D"/>
              </a:solidFill>
              <a:ea typeface="Arial Unicode MS" pitchFamily="34" charset="-128"/>
              <a:cs typeface="Arial Unicode MS" pitchFamily="34" charset="-128"/>
            </a:endParaRPr>
          </a:p>
        </p:txBody>
      </p:sp>
    </p:spTree>
    <p:extLst>
      <p:ext uri="{BB962C8B-B14F-4D97-AF65-F5344CB8AC3E}">
        <p14:creationId xmlns:p14="http://schemas.microsoft.com/office/powerpoint/2010/main" val="757601088"/>
      </p:ext>
    </p:extLst>
  </p:cSld>
  <p:clrMapOvr>
    <a:overrideClrMapping bg1="lt1" tx1="dk1" bg2="lt2" tx2="dk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28290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73403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105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W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4224317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1226205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Title Slide W1_Sky">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C934098-7DF4-C447-AD49-9B2A311669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979D9D"/>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979D9D"/>
              </a:solidFill>
              <a:ea typeface="Arial Unicode MS" pitchFamily="34" charset="-128"/>
              <a:cs typeface="Arial Unicode MS" pitchFamily="34" charset="-128"/>
            </a:endParaRPr>
          </a:p>
        </p:txBody>
      </p:sp>
    </p:spTree>
    <p:extLst>
      <p:ext uri="{BB962C8B-B14F-4D97-AF65-F5344CB8AC3E}">
        <p14:creationId xmlns:p14="http://schemas.microsoft.com/office/powerpoint/2010/main" val="22293752"/>
      </p:ext>
    </p:extLst>
  </p:cSld>
  <p:clrMapOvr>
    <a:overrideClrMapping bg1="lt1" tx1="dk1" bg2="lt2" tx2="dk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4_Title Slide B1_Sky">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F5F137C3-BB7D-CE4A-8B7D-12E4723B2F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 y="0"/>
            <a:ext cx="12192001" cy="6858000"/>
          </a:xfrm>
          <a:prstGeom prst="rect">
            <a:avLst/>
          </a:prstGeom>
        </p:spPr>
      </p:pic>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tx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solidFill>
                  <a:schemeClr val="tx1"/>
                </a:solidFill>
              </a:defRPr>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D3D3D3"/>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D3D3D3"/>
              </a:solidFill>
              <a:ea typeface="Arial Unicode MS" pitchFamily="34" charset="-128"/>
              <a:cs typeface="Arial Unicode MS" pitchFamily="34" charset="-128"/>
            </a:endParaRPr>
          </a:p>
        </p:txBody>
      </p:sp>
    </p:spTree>
    <p:extLst>
      <p:ext uri="{BB962C8B-B14F-4D97-AF65-F5344CB8AC3E}">
        <p14:creationId xmlns:p14="http://schemas.microsoft.com/office/powerpoint/2010/main" val="4179994612"/>
      </p:ext>
    </p:extLst>
  </p:cSld>
  <p:clrMapOvr>
    <a:overrideClrMapping bg1="dk1" tx1="lt1" bg2="dk2" tx2="lt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37_Title Slide B1_Sky">
    <p:bg>
      <p:bgRef idx="1001">
        <a:schemeClr val="bg2"/>
      </p:bgRef>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xmlns="" id="{1F61FD7A-BC30-544D-BCFC-431B23BB1621}"/>
              </a:ext>
            </a:extLst>
          </p:cNvPr>
          <p:cNvPicPr>
            <a:picLocks noChangeAspect="1"/>
          </p:cNvPicPr>
          <p:nvPr userDrawn="1"/>
        </p:nvPicPr>
        <p:blipFill rotWithShape="1">
          <a:blip r:embed="rId2"/>
          <a:srcRect r="6227" b="6227"/>
          <a:stretch/>
        </p:blipFill>
        <p:spPr>
          <a:xfrm>
            <a:off x="-1" y="0"/>
            <a:ext cx="12192001" cy="6858000"/>
          </a:xfrm>
          <a:prstGeom prst="rect">
            <a:avLst/>
          </a:prstGeom>
        </p:spPr>
      </p:pic>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tx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solidFill>
                  <a:schemeClr val="tx1"/>
                </a:solidFill>
              </a:defRPr>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3"/>
          <a:srcRect/>
          <a:stretch/>
        </p:blipFill>
        <p:spPr bwMode="black">
          <a:xfrm>
            <a:off x="9708530" y="5978488"/>
            <a:ext cx="2012673" cy="462915"/>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F4F4F4"/>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F4F4F4"/>
              </a:solidFill>
              <a:ea typeface="Arial Unicode MS" pitchFamily="34" charset="-128"/>
              <a:cs typeface="Arial Unicode MS" pitchFamily="34" charset="-128"/>
            </a:endParaRPr>
          </a:p>
        </p:txBody>
      </p:sp>
    </p:spTree>
    <p:extLst>
      <p:ext uri="{BB962C8B-B14F-4D97-AF65-F5344CB8AC3E}">
        <p14:creationId xmlns:p14="http://schemas.microsoft.com/office/powerpoint/2010/main" val="2485484536"/>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50656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W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121861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971495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B1_Steel">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1636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B1_Surf">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213959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B1_Tang">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13488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B1_Lem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20567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B1_Ros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64573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B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93274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vider B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390111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B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9879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B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151080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B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572232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360867979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2">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pic>
        <p:nvPicPr>
          <p:cNvPr id="13" name="Summits Logo Btm">
            <a:extLst>
              <a:ext uri="{FF2B5EF4-FFF2-40B4-BE49-F238E27FC236}">
                <a16:creationId xmlns:a16="http://schemas.microsoft.com/office/drawing/2014/main" xmlns="" id="{2FB82878-09B4-4D31-AA5F-915E9D160A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9021623" y="5837771"/>
            <a:ext cx="2711590" cy="606718"/>
          </a:xfrm>
          <a:prstGeom prst="rect">
            <a:avLst/>
          </a:prstGeom>
        </p:spPr>
      </p:pic>
    </p:spTree>
    <p:extLst>
      <p:ext uri="{BB962C8B-B14F-4D97-AF65-F5344CB8AC3E}">
        <p14:creationId xmlns:p14="http://schemas.microsoft.com/office/powerpoint/2010/main" val="11844904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xmlns="" id="{84EDECE2-F9F2-4351-A826-ACD78703CADF}"/>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30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032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413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79133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ClrTx/>
              <a:buFont typeface="+mj-lt"/>
              <a:buAutoNum type="arabicPeriod"/>
              <a:defRPr>
                <a:solidFill>
                  <a:srgbClr val="BDBDBD"/>
                </a:solidFill>
              </a:defRPr>
            </a:lvl1pPr>
            <a:lvl2pPr marL="731520">
              <a:buClr>
                <a:srgbClr val="979D9D"/>
              </a:buClr>
              <a:defRPr>
                <a:solidFill>
                  <a:srgbClr val="BDBDBD"/>
                </a:solidFill>
              </a:defRPr>
            </a:lvl2pPr>
            <a:lvl3pPr marL="1005840">
              <a:buClr>
                <a:srgbClr val="979D9D"/>
              </a:buClr>
              <a:defRPr>
                <a:solidFill>
                  <a:srgbClr val="BDBDBD"/>
                </a:solidFill>
              </a:defRPr>
            </a:lvl3pPr>
            <a:lvl4pPr marL="1325880">
              <a:buClr>
                <a:srgbClr val="979D9D"/>
              </a:buClr>
              <a:defRPr>
                <a:solidFill>
                  <a:srgbClr val="BDBDBD"/>
                </a:solidFill>
              </a:defRPr>
            </a:lvl4pPr>
            <a:lvl5pPr marL="1554480">
              <a:buClr>
                <a:srgbClr val="979D9D"/>
              </a:buClr>
              <a:defRPr>
                <a:solidFill>
                  <a:srgbClr val="BDBDB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7139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11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85655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gray">
          <a:xfrm>
            <a:off x="457200" y="976313"/>
            <a:ext cx="11276013" cy="1047750"/>
          </a:xfrm>
          <a:solidFill>
            <a:srgbClr val="009AD7"/>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01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82296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51819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556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33144389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1" y="366713"/>
            <a:ext cx="8994710" cy="44319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Box 91">
            <a:extLst>
              <a:ext uri="{FF2B5EF4-FFF2-40B4-BE49-F238E27FC236}">
                <a16:creationId xmlns:a16="http://schemas.microsoft.com/office/drawing/2014/main" xmlns="" id="{921E6AE0-2FD1-4B5B-B06F-C505A17E5F51}"/>
              </a:ext>
            </a:extLst>
          </p:cNvPr>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BDBDBD"/>
                </a:solidFill>
              </a:rPr>
              <a:t>The above research is from the Gartner for Technical Professionals Research Library. For information, please contact your Gartner representative or visit </a:t>
            </a:r>
            <a:r>
              <a:rPr lang="en-US" dirty="0">
                <a:solidFill>
                  <a:srgbClr val="BDBDBD"/>
                </a:solidFill>
                <a:hlinkClick r:id="rId4">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BDBDBD"/>
              </a:solidFill>
            </a:endParaRPr>
          </a:p>
        </p:txBody>
      </p:sp>
      <p:pic>
        <p:nvPicPr>
          <p:cNvPr id="7" name="Summits Logo Btm">
            <a:extLst>
              <a:ext uri="{FF2B5EF4-FFF2-40B4-BE49-F238E27FC236}">
                <a16:creationId xmlns:a16="http://schemas.microsoft.com/office/drawing/2014/main" xmlns="" id="{93E6723D-A9D5-4CB2-8F39-9CC6B8D045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9651737" y="255408"/>
            <a:ext cx="2081476" cy="465730"/>
          </a:xfrm>
          <a:prstGeom prst="rect">
            <a:avLst/>
          </a:prstGeom>
        </p:spPr>
      </p:pic>
    </p:spTree>
    <p:extLst>
      <p:ext uri="{BB962C8B-B14F-4D97-AF65-F5344CB8AC3E}">
        <p14:creationId xmlns:p14="http://schemas.microsoft.com/office/powerpoint/2010/main" val="2848611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p:nvPr>
        </p:nvSpPr>
        <p:spPr>
          <a:xfrm>
            <a:off x="457200" y="4778375"/>
            <a:ext cx="11276013" cy="1209675"/>
          </a:xfrm>
          <a:solidFill>
            <a:srgbClr val="009AD7"/>
          </a:solidFill>
        </p:spPr>
        <p:txBody>
          <a:bodyPr lIns="137160" tIns="91440" rIns="91440" bIns="91440" anchor="ctr" anchorCtr="0"/>
          <a:lstStyle>
            <a:lvl1pPr marL="0" indent="0">
              <a:spcBef>
                <a:spcPts val="600"/>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28291856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49681552-8EBF-4EC3-B323-EF2A28386B98}"/>
              </a:ext>
            </a:extLst>
          </p:cNvPr>
          <p:cNvSpPr>
            <a:spLocks noGrp="1"/>
          </p:cNvSpPr>
          <p:nvPr>
            <p:ph type="body" sz="quarter" idx="17"/>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5358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bwMode="invGray">
          <a:xfrm>
            <a:off x="4424193" y="1527175"/>
            <a:ext cx="3336925" cy="4460875"/>
          </a:xfrm>
          <a:solidFill>
            <a:srgbClr val="355578"/>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bwMode="invGray">
          <a:xfrm>
            <a:off x="457200" y="1527175"/>
            <a:ext cx="3336925" cy="4460875"/>
          </a:xfrm>
          <a:solidFill>
            <a:srgbClr val="355578"/>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4386A93C-4A1E-4D7D-8056-21E3069C963B}"/>
              </a:ext>
            </a:extLst>
          </p:cNvPr>
          <p:cNvSpPr>
            <a:spLocks noGrp="1"/>
          </p:cNvSpPr>
          <p:nvPr>
            <p:ph type="body" sz="quarter" idx="17" hasCustomPrompt="1"/>
          </p:nvPr>
        </p:nvSpPr>
        <p:spPr bwMode="invGray">
          <a:xfrm>
            <a:off x="8396288" y="1527175"/>
            <a:ext cx="3336925" cy="4460875"/>
          </a:xfrm>
          <a:solidFill>
            <a:srgbClr val="355578"/>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8905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899069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1109009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8960749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034085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00214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5876537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0152396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431836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49896572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469999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52824072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4225852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bg>
      <p:bgRef idx="1001">
        <a:schemeClr val="bg2"/>
      </p:bgRef>
    </p:bg>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2">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pic>
        <p:nvPicPr>
          <p:cNvPr id="13" name="Summits Logo Btm">
            <a:extLst>
              <a:ext uri="{FF2B5EF4-FFF2-40B4-BE49-F238E27FC236}">
                <a16:creationId xmlns:a16="http://schemas.microsoft.com/office/drawing/2014/main" xmlns="" id="{2FB82878-09B4-4D31-AA5F-915E9D160A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9021623" y="5837771"/>
            <a:ext cx="2711590" cy="606718"/>
          </a:xfrm>
          <a:prstGeom prst="rect">
            <a:avLst/>
          </a:prstGeom>
        </p:spPr>
      </p:pic>
    </p:spTree>
    <p:extLst>
      <p:ext uri="{BB962C8B-B14F-4D97-AF65-F5344CB8AC3E}">
        <p14:creationId xmlns:p14="http://schemas.microsoft.com/office/powerpoint/2010/main" val="1134950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4361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24298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3541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97165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7313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311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38259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241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8478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794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9429412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06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42129883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4162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5326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4006774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0168521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3097274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677514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0214741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7916421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95776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image" Target="../media/image20.png"/><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theme" Target="../theme/theme10.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theme" Target="../theme/theme12.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image" Target="../media/image22.png"/><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theme" Target="../theme/theme13.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image" Target="../media/image25.png"/><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theme" Target="../theme/theme14.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34" Type="http://schemas.openxmlformats.org/officeDocument/2006/relationships/slideLayout" Target="../slideLayouts/slideLayout308.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38" Type="http://schemas.openxmlformats.org/officeDocument/2006/relationships/image" Target="../media/image28.png"/><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slideLayout" Target="../slideLayouts/slideLayout303.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37" Type="http://schemas.openxmlformats.org/officeDocument/2006/relationships/theme" Target="../theme/theme1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slideLayout" Target="../slideLayouts/slideLayout310.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31" Type="http://schemas.openxmlformats.org/officeDocument/2006/relationships/slideLayout" Target="../slideLayouts/slideLayout305.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slideLayout" Target="../slideLayouts/slideLayout30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image" Target="../media/image34.png"/><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2.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image" Target="../media/image10.png"/><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theme" Target="../theme/theme17.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5.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0.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14.png"/><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image" Target="../media/image17.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image" Target="../media/image10.png"/><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theme" Target="../theme/theme9.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7" name="Picture 6">
            <a:extLst>
              <a:ext uri="{FF2B5EF4-FFF2-40B4-BE49-F238E27FC236}">
                <a16:creationId xmlns:a16="http://schemas.microsoft.com/office/drawing/2014/main" xmlns="" id="{57E7FBBB-CE99-4B6D-A472-B54EFCF1704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852" r:id="rId1"/>
    <p:sldLayoutId id="2147483929"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7" r:id="rId14"/>
    <p:sldLayoutId id="2147483941" r:id="rId1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pic>
        <p:nvPicPr>
          <p:cNvPr id="9" name="Gartner Logo">
            <a:extLst>
              <a:ext uri="{FF2B5EF4-FFF2-40B4-BE49-F238E27FC236}">
                <a16:creationId xmlns:a16="http://schemas.microsoft.com/office/drawing/2014/main" xmlns="" id="{E1148C80-27E4-4975-959F-D7F0A293D8B1}"/>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11" name="TextBox 10">
            <a:extLst>
              <a:ext uri="{FF2B5EF4-FFF2-40B4-BE49-F238E27FC236}">
                <a16:creationId xmlns:a16="http://schemas.microsoft.com/office/drawing/2014/main" xmlns="" id="{49213215-487F-4360-9A9C-333A844999E3}"/>
              </a:ext>
            </a:extLst>
          </p:cNvPr>
          <p:cNvSpPr txBox="1"/>
          <p:nvPr userDrawn="1"/>
        </p:nvSpPr>
        <p:spPr>
          <a:xfrm>
            <a:off x="457201" y="6393120"/>
            <a:ext cx="7306732"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C8715055-8345-8347-8008-CD9D51621ED9}" type="slidenum">
              <a:rPr lang="en-US" sz="1000" smtClean="0">
                <a:solidFill>
                  <a:schemeClr val="tx1"/>
                </a:solidFill>
              </a:rPr>
              <a:t>‹#›</a:t>
            </a:fld>
            <a:r>
              <a:rPr lang="en-US" sz="700" dirty="0">
                <a:solidFill>
                  <a:schemeClr val="tx1"/>
                </a:solidFill>
              </a:rPr>
              <a:t>	© 2019 Gartner, Inc. and/or its affiliates. All rights reserved.</a:t>
            </a:r>
          </a:p>
        </p:txBody>
      </p:sp>
    </p:spTree>
    <p:extLst>
      <p:ext uri="{BB962C8B-B14F-4D97-AF65-F5344CB8AC3E}">
        <p14:creationId xmlns:p14="http://schemas.microsoft.com/office/powerpoint/2010/main" val="3132716723"/>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35">
          <p15:clr>
            <a:srgbClr val="5ACBF0"/>
          </p15:clr>
        </p15:guide>
        <p15:guide id="14" pos="3752">
          <p15:clr>
            <a:srgbClr val="5ACBF0"/>
          </p15:clr>
        </p15:guide>
        <p15:guide id="15" pos="3927">
          <p15:clr>
            <a:srgbClr val="5ACBF0"/>
          </p15:clr>
        </p15:guide>
        <p15:guide id="16" orient="horz" pos="3947">
          <p15:clr>
            <a:srgbClr val="5ACBF0"/>
          </p15:clr>
        </p15:guide>
        <p15:guide id="17" pos="2655">
          <p15:clr>
            <a:srgbClr val="A4A3A4"/>
          </p15:clr>
        </p15:guide>
        <p15:guide id="19" pos="502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2"/>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594" indent="-228594"/>
            <a:fld id="{E19460A7-1930-4D5F-A936-CB6F16095A68}" type="slidenum">
              <a:rPr lang="en-US" sz="1000" b="0" smtClean="0">
                <a:solidFill>
                  <a:schemeClr val="tx1"/>
                </a:solidFill>
              </a:rPr>
              <a:pPr marL="228594" indent="-228594"/>
              <a:t>‹#›</a:t>
            </a:fld>
            <a:r>
              <a:rPr lang="en-US" sz="700" b="0" dirty="0">
                <a:solidFill>
                  <a:schemeClr val="tx1"/>
                </a:solidFill>
              </a:rPr>
              <a:t>	© 2020 Gartner, Inc. and/or its affiliates. All rights reserved.				</a:t>
            </a:r>
          </a:p>
        </p:txBody>
      </p:sp>
      <p:pic>
        <p:nvPicPr>
          <p:cNvPr id="7" name="Picture 6">
            <a:extLst>
              <a:ext uri="{FF2B5EF4-FFF2-40B4-BE49-F238E27FC236}">
                <a16:creationId xmlns:a16="http://schemas.microsoft.com/office/drawing/2014/main" xmlns="" id="{57E7FBBB-CE99-4B6D-A472-B54EFCF17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933827638"/>
      </p:ext>
    </p:extLst>
  </p:cSld>
  <p:clrMap bg1="lt1" tx1="dk1" bg2="lt2" tx2="dk2" accent1="accent1" accent2="accent2" accent3="accent3" accent4="accent4" accent5="accent5" accent6="accent6" hlink="hlink" folHlink="folHlink"/>
  <p:sldLayoutIdLst>
    <p:sldLayoutId id="2147484122"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77"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26" indent="-228594" algn="l" defTabSz="914377"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21" indent="-228594" algn="l" defTabSz="914377"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34" indent="-228594" algn="l" defTabSz="914377"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28" indent="-228594" algn="l" defTabSz="914377"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5">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830607-40DB-467C-BF63-8D8B80C219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E9D2274-0E5C-471C-A9BF-DA8A0A022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A3DC8F0-4DF8-499E-9D3C-DFBF61C74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C5DF61D7-E4C6-4F80-A615-389B603656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5C74AE1-C9DF-4850-B136-2EFD5F059C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6616B-0DC1-487B-A64F-B39724F182AE}" type="slidenum">
              <a:rPr lang="en-US" smtClean="0"/>
              <a:t>‹#›</a:t>
            </a:fld>
            <a:endParaRPr lang="en-US"/>
          </a:p>
        </p:txBody>
      </p:sp>
    </p:spTree>
    <p:extLst>
      <p:ext uri="{BB962C8B-B14F-4D97-AF65-F5344CB8AC3E}">
        <p14:creationId xmlns:p14="http://schemas.microsoft.com/office/powerpoint/2010/main" val="302571702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39286"/>
            <a:ext cx="7181849"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chemeClr val="accent2">
                    <a:lumMod val="75000"/>
                  </a:schemeClr>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chemeClr val="accent2">
                    <a:lumMod val="75000"/>
                  </a:schemeClr>
                </a:solidFill>
              </a:rPr>
              <a:t>	© 2019 Gartner, Inc. and/or its affiliates. All rights reserved. Gartner is a registered trademark of Gartner, Inc. and its affiliates.</a:t>
            </a:r>
          </a:p>
        </p:txBody>
      </p:sp>
    </p:spTree>
    <p:extLst>
      <p:ext uri="{BB962C8B-B14F-4D97-AF65-F5344CB8AC3E}">
        <p14:creationId xmlns:p14="http://schemas.microsoft.com/office/powerpoint/2010/main" val="11177820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Lst>
  <p:hf sldNum="0" hdr="0" ftr="0" dt="0"/>
  <p:txStyles>
    <p:titleStyle>
      <a:lvl1pPr algn="l" defTabSz="914400" rtl="0" eaLnBrk="1" latinLnBrk="0" hangingPunct="1">
        <a:lnSpc>
          <a:spcPct val="90000"/>
        </a:lnSpc>
        <a:spcBef>
          <a:spcPct val="0"/>
        </a:spcBef>
        <a:spcAft>
          <a:spcPts val="1200"/>
        </a:spcAft>
        <a:buNone/>
        <a:defRPr sz="3200" b="1" kern="1200">
          <a:solidFill>
            <a:schemeClr val="tx2"/>
          </a:solidFill>
          <a:latin typeface="+mj-lt"/>
          <a:ea typeface="+mj-ea"/>
          <a:cs typeface="+mj-cs"/>
        </a:defRPr>
      </a:lvl1pPr>
    </p:titleStyle>
    <p:bodyStyle>
      <a:lvl1pPr marL="274320" indent="-27432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Gartner 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tabLst>
                <a:tab pos="228600" algn="l"/>
              </a:tabLst>
            </a:pPr>
            <a:fld id="{1CE9EA8B-DBE7-492B-893F-AD13AC039ED7}" type="slidenum">
              <a:rPr lang="en-US" sz="700" smtClean="0">
                <a:solidFill>
                  <a:srgbClr val="6E7878"/>
                </a:solidFill>
              </a:rPr>
              <a:pPr marL="228600" indent="-228600">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39286"/>
            <a:ext cx="7306732" cy="107722"/>
          </a:xfrm>
          <a:prstGeom prst="rect">
            <a:avLst/>
          </a:prstGeom>
          <a:noFill/>
        </p:spPr>
        <p:txBody>
          <a:bodyPr wrap="square" lIns="0" tIns="0" rIns="0" bIns="0" rtlCol="0" anchor="b" anchorCtr="0">
            <a:spAutoFit/>
          </a:bodyPr>
          <a:lstStyle/>
          <a:p>
            <a:pPr marL="228600" indent="-228600">
              <a:tabLst>
                <a:tab pos="228600" algn="l"/>
              </a:tabLst>
              <a:defRPr/>
            </a:pPr>
            <a:fld id="{1CE9EA8B-DBE7-492B-893F-AD13AC039ED7}" type="slidenum">
              <a:rPr lang="en-US" sz="700" smtClean="0">
                <a:solidFill>
                  <a:srgbClr val="979D9D"/>
                </a:solidFill>
              </a:rPr>
              <a:pPr marL="228600" indent="-228600">
                <a:tabLst>
                  <a:tab pos="228600" algn="l"/>
                </a:tabLst>
                <a:defRPr/>
              </a:pPr>
              <a:t>‹#›</a:t>
            </a:fld>
            <a:r>
              <a:rPr lang="en-US" sz="700" dirty="0">
                <a:solidFill>
                  <a:srgbClr val="979D9D"/>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632948988"/>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6" name="Rectangle 53"/>
          <p:cNvSpPr>
            <a:spLocks noGrp="1" noChangeArrowheads="1"/>
          </p:cNvSpPr>
          <p:nvPr>
            <p:ph type="title"/>
          </p:nvPr>
        </p:nvSpPr>
        <p:spPr bwMode="auto">
          <a:xfrm>
            <a:off x="304800" y="228600"/>
            <a:ext cx="11576050"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a:t>Click to edit Master title style</a:t>
            </a:r>
            <a:endParaRPr lang="en-US" dirty="0"/>
          </a:p>
        </p:txBody>
      </p:sp>
      <p:sp>
        <p:nvSpPr>
          <p:cNvPr id="2" name="Text Placeholder 1"/>
          <p:cNvSpPr>
            <a:spLocks noGrp="1"/>
          </p:cNvSpPr>
          <p:nvPr userDrawn="1">
            <p:ph type="body" idx="1"/>
          </p:nvPr>
        </p:nvSpPr>
        <p:spPr bwMode="gray">
          <a:xfrm>
            <a:off x="304800" y="1325564"/>
            <a:ext cx="11576050" cy="4554536"/>
          </a:xfrm>
          <a:prstGeom prst="rect">
            <a:avLst/>
          </a:prstGeom>
        </p:spPr>
        <p:txBody>
          <a:bodyPr vert="horz" lIns="0" tIns="0" rIns="4572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B2B2B2"/>
                </a:solidFill>
              </a:rPr>
              <a:pPr algn="l">
                <a:spcBef>
                  <a:spcPts val="0"/>
                </a:spcBef>
                <a:spcAft>
                  <a:spcPts val="600"/>
                </a:spcAft>
                <a:tabLst>
                  <a:tab pos="228600" algn="l"/>
                </a:tabLst>
              </a:pPr>
              <a:t>‹#›</a:t>
            </a:fld>
            <a:r>
              <a:rPr dirty="0">
                <a:solidFill>
                  <a:srgbClr val="B2B2B2"/>
                </a:solidFill>
              </a:rPr>
              <a:t>	© 2018 Gartner, Inc. and/or its affiliates. All rights reserved.</a:t>
            </a:r>
          </a:p>
        </p:txBody>
      </p:sp>
      <p:pic>
        <p:nvPicPr>
          <p:cNvPr id="12" name="Gartner Logo"/>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bwMode="gray">
          <a:xfrm>
            <a:off x="10464340" y="6200775"/>
            <a:ext cx="1412528" cy="323116"/>
          </a:xfrm>
          <a:prstGeom prst="rect">
            <a:avLst/>
          </a:prstGeom>
        </p:spPr>
      </p:pic>
    </p:spTree>
    <p:extLst>
      <p:ext uri="{BB962C8B-B14F-4D97-AF65-F5344CB8AC3E}">
        <p14:creationId xmlns:p14="http://schemas.microsoft.com/office/powerpoint/2010/main" val="2999177356"/>
      </p:ext>
    </p:extLst>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 id="2147484215" r:id="rId35"/>
    <p:sldLayoutId id="2147484216" r:id="rId36"/>
  </p:sldLayoutIdLst>
  <p:transition/>
  <p:hf sldNum="0" hdr="0" ftr="0" dt="0"/>
  <p:txStyles>
    <p:titleStyle>
      <a:lvl1pPr marL="0" marR="0" indent="0" algn="l" rtl="0" eaLnBrk="1" fontAlgn="base" hangingPunct="1">
        <a:lnSpc>
          <a:spcPct val="90000"/>
        </a:lnSpc>
        <a:spcBef>
          <a:spcPct val="0"/>
        </a:spcBef>
        <a:spcAft>
          <a:spcPct val="0"/>
        </a:spcAft>
        <a:defRPr lang="en-US" sz="3200" b="1" dirty="0" smtClean="0">
          <a:solidFill>
            <a:schemeClr val="accent1"/>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274306" marR="0" indent="-274306" algn="l" rtl="0" eaLnBrk="1" fontAlgn="base" hangingPunct="1">
        <a:lnSpc>
          <a:spcPct val="100000"/>
        </a:lnSpc>
        <a:spcBef>
          <a:spcPts val="0"/>
        </a:spcBef>
        <a:spcAft>
          <a:spcPts val="1200"/>
        </a:spcAft>
        <a:buClr>
          <a:schemeClr val="accent1"/>
        </a:buClr>
        <a:buSzPct val="90000"/>
        <a:buFont typeface="Wingdings" panose="05000000000000000000" pitchFamily="2" charset="2"/>
        <a:buChar char="§"/>
        <a:defRPr lang="en-US" sz="2800" dirty="0" smtClean="0">
          <a:solidFill>
            <a:schemeClr val="tx1"/>
          </a:solidFill>
          <a:latin typeface="+mn-lt"/>
          <a:ea typeface="+mn-ea"/>
          <a:cs typeface="+mn-cs"/>
        </a:defRPr>
      </a:lvl1pPr>
      <a:lvl2pPr marL="640080" marR="0" indent="-274320" algn="l" rtl="0" eaLnBrk="1" fontAlgn="base" hangingPunct="1">
        <a:lnSpc>
          <a:spcPct val="100000"/>
        </a:lnSpc>
        <a:spcBef>
          <a:spcPts val="0"/>
        </a:spcBef>
        <a:spcAft>
          <a:spcPts val="1200"/>
        </a:spcAft>
        <a:buClrTx/>
        <a:buSzPct val="90000"/>
        <a:buFont typeface="Arial" panose="020B0604020202020204" pitchFamily="34" charset="0"/>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3pPr>
      <a:lvl4pPr marL="123444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200" baseline="0" dirty="0" smtClean="0">
          <a:solidFill>
            <a:schemeClr val="tx1"/>
          </a:solidFill>
          <a:latin typeface="+mn-lt"/>
          <a:ea typeface="+mn-ea"/>
          <a:cs typeface="+mn-cs"/>
        </a:defRPr>
      </a:lvl4pPr>
      <a:lvl5pPr marL="150876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FDE53C"/>
          </p15:clr>
        </p15:guide>
        <p15:guide id="2" pos="192">
          <p15:clr>
            <a:srgbClr val="FDE53C"/>
          </p15:clr>
        </p15:guide>
        <p15:guide id="3" pos="7484">
          <p15:clr>
            <a:srgbClr val="FDE53C"/>
          </p15:clr>
        </p15:guide>
        <p15:guide id="4" orient="horz" pos="3906">
          <p15:clr>
            <a:srgbClr val="FDE53C"/>
          </p15:clr>
        </p15:guide>
        <p15:guide id="5" pos="5120">
          <p15:clr>
            <a:srgbClr val="5ACBF0"/>
          </p15:clr>
        </p15:guide>
        <p15:guide id="6" orient="horz" pos="3704">
          <p15:clr>
            <a:srgbClr val="FBAE40"/>
          </p15:clr>
        </p15:guide>
        <p15:guide id="7" pos="2561">
          <p15:clr>
            <a:srgbClr val="5ACBF0"/>
          </p15:clr>
        </p15:guide>
        <p15:guide id="8" orient="horz" pos="1440">
          <p15:clr>
            <a:srgbClr val="5ACBF0"/>
          </p15:clr>
        </p15:guide>
        <p15:guide id="9" orient="horz" pos="2880">
          <p15:clr>
            <a:srgbClr val="5ACBF0"/>
          </p15:clr>
        </p15:guide>
        <p15:guide id="10" orient="horz" pos="198">
          <p15:clr>
            <a:srgbClr val="FDE53C"/>
          </p15:clr>
        </p15:guide>
        <p15:guide id="11" orient="horz" pos="834">
          <p15:clr>
            <a:srgbClr val="FDE53C"/>
          </p15:clr>
        </p15:guide>
        <p15:guide id="12" orient="horz" pos="4111">
          <p15:clr>
            <a:srgbClr val="FDE53C"/>
          </p15:clr>
        </p15:guide>
        <p15:guide id="13" orient="horz" pos="772">
          <p15:clr>
            <a:srgbClr val="FDE53C"/>
          </p15:clr>
        </p15:guide>
        <p15:guide id="14" pos="3840">
          <p15:clr>
            <a:srgbClr val="A4A3A4"/>
          </p15:clr>
        </p15:guide>
        <p15:guide id="15" orient="horz" pos="2160">
          <p15:clr>
            <a:srgbClr val="A4A3A4"/>
          </p15:clr>
        </p15:guide>
        <p15:guide id="16" pos="3774">
          <p15:clr>
            <a:srgbClr val="FDE53C"/>
          </p15:clr>
        </p15:guide>
        <p15:guide id="17" pos="3906">
          <p15:clr>
            <a:srgbClr val="FDE53C"/>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rgbClr val="000000"/>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6F7878"/>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1821058982"/>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 id="2147484242" r:id="rId25"/>
    <p:sldLayoutId id="2147484243" r:id="rId26"/>
    <p:sldLayoutId id="2147484244" r:id="rId27"/>
    <p:sldLayoutId id="2147484245" r:id="rId28"/>
    <p:sldLayoutId id="2147484246" r:id="rId29"/>
    <p:sldLayoutId id="2147484247" r:id="rId30"/>
    <p:sldLayoutId id="2147484248" r:id="rId31"/>
    <p:sldLayoutId id="2147484249" r:id="rId32"/>
    <p:sldLayoutId id="2147484250" r:id="rId33"/>
    <p:sldLayoutId id="2147484251" r:id="rId34"/>
  </p:sldLayoutIdLst>
  <p:hf sldNum="0" hdr="0" ftr="0" dt="0"/>
  <p:txStyles>
    <p:titleStyle>
      <a:lvl1pPr algn="l" defTabSz="914400" rtl="0" eaLnBrk="1" latinLnBrk="0" hangingPunct="1">
        <a:lnSpc>
          <a:spcPct val="90000"/>
        </a:lnSpc>
        <a:spcBef>
          <a:spcPts val="1200"/>
        </a:spcBef>
        <a:spcAft>
          <a:spcPts val="0"/>
        </a:spcAft>
        <a:buNone/>
        <a:defRPr sz="3200" b="1" kern="1200">
          <a:solidFill>
            <a:schemeClr val="tx2"/>
          </a:solidFill>
          <a:latin typeface="+mj-lt"/>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Gartner Logo"/>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39286"/>
            <a:ext cx="730673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rPr>
              <a:t>	© 2020 Gartner, Inc. and/or its affiliates. All rights reserved. Gartner is a registered trademark of Gartner, Inc. and its affiliates.</a:t>
            </a:r>
          </a:p>
        </p:txBody>
      </p:sp>
      <p:sp>
        <p:nvSpPr>
          <p:cNvPr id="8" name="TextBox 7"/>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dirty="0">
                <a:solidFill>
                  <a:srgbClr val="979D9D"/>
                </a:solidFill>
                <a:latin typeface="+mn-lt"/>
                <a:ea typeface="+mn-ea"/>
                <a:cs typeface="+mn-cs"/>
              </a:rPr>
              <a:t>INTERNAL or RESTRICTED</a:t>
            </a:r>
          </a:p>
        </p:txBody>
      </p:sp>
    </p:spTree>
    <p:extLst>
      <p:ext uri="{BB962C8B-B14F-4D97-AF65-F5344CB8AC3E}">
        <p14:creationId xmlns:p14="http://schemas.microsoft.com/office/powerpoint/2010/main" val="47898810"/>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8" name="Picture 7">
            <a:extLst>
              <a:ext uri="{FF2B5EF4-FFF2-40B4-BE49-F238E27FC236}">
                <a16:creationId xmlns:a16="http://schemas.microsoft.com/office/drawing/2014/main" xmlns="" id="{7691A022-4AA8-4AE4-97E5-9A634D272F0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2" r:id="rId10"/>
    <p:sldLayoutId id="2147483884" r:id="rId11"/>
    <p:sldLayoutId id="2147483942"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7" name="Picture 6">
            <a:extLst>
              <a:ext uri="{FF2B5EF4-FFF2-40B4-BE49-F238E27FC236}">
                <a16:creationId xmlns:a16="http://schemas.microsoft.com/office/drawing/2014/main" xmlns="" id="{57E7FBBB-CE99-4B6D-A472-B54EFCF1704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783984989"/>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898" r:id="rId6"/>
    <p:sldLayoutId id="2147483911" r:id="rId7"/>
    <p:sldLayoutId id="2147483899" r:id="rId8"/>
    <p:sldLayoutId id="2147483906" r:id="rId9"/>
    <p:sldLayoutId id="2147483907"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8" name="Picture 7">
            <a:extLst>
              <a:ext uri="{FF2B5EF4-FFF2-40B4-BE49-F238E27FC236}">
                <a16:creationId xmlns:a16="http://schemas.microsoft.com/office/drawing/2014/main" xmlns="" id="{8EFC24DA-563F-4E0A-8B89-C124930D7DCD}"/>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177297383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19" r:id="rId6"/>
    <p:sldLayoutId id="2147483920" r:id="rId7"/>
    <p:sldLayoutId id="2147483921" r:id="rId8"/>
    <p:sldLayoutId id="2147483922" r:id="rId9"/>
    <p:sldLayoutId id="2147483923"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BDBDBD"/>
                </a:solidFill>
              </a:rPr>
              <a:t>	© 2020 Gartner, Inc. and/or its affiliates. All rights reserved. Gartner is a registered trademark of Gartner, Inc. and its affiliates.</a:t>
            </a:r>
          </a:p>
        </p:txBody>
      </p:sp>
      <p:pic>
        <p:nvPicPr>
          <p:cNvPr id="6" name="Gartner Logo">
            <a:extLst>
              <a:ext uri="{FF2B5EF4-FFF2-40B4-BE49-F238E27FC236}">
                <a16:creationId xmlns:a16="http://schemas.microsoft.com/office/drawing/2014/main" xmlns="" id="{70D83CAB-033A-4776-AB08-6451D3DAE8B9}"/>
              </a:ext>
            </a:extLst>
          </p:cNvPr>
          <p:cNvPicPr>
            <a:picLocks noChangeAspect="1"/>
          </p:cNvPicPr>
          <p:nvPr userDrawn="1"/>
        </p:nvPicPr>
        <p:blipFill>
          <a:blip r:embed="rId30"/>
          <a:stretch>
            <a:fillRect/>
          </a:stretch>
        </p:blipFill>
        <p:spPr bwMode="black">
          <a:xfrm>
            <a:off x="10452995" y="6241641"/>
            <a:ext cx="1280216" cy="292484"/>
          </a:xfrm>
          <a:prstGeom prst="rect">
            <a:avLst/>
          </a:prstGeom>
        </p:spPr>
      </p:pic>
    </p:spTree>
    <p:extLst>
      <p:ext uri="{BB962C8B-B14F-4D97-AF65-F5344CB8AC3E}">
        <p14:creationId xmlns:p14="http://schemas.microsoft.com/office/powerpoint/2010/main" val="373471026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mj-lt"/>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rgbClr val="000000"/>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6F7878"/>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223522275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 id="2147484003" r:id="rId31"/>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mj-lt"/>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lvl="1">
              <a:spcBef>
                <a:spcPts val="12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15"/>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15"/>
          <p:cNvSpPr txBox="1"/>
          <p:nvPr/>
        </p:nvSpPr>
        <p:spPr>
          <a:xfrm>
            <a:off x="694944" y="6312994"/>
            <a:ext cx="2313432" cy="9695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700" b="1">
                <a:solidFill>
                  <a:schemeClr val="dk1"/>
                </a:solidFill>
                <a:latin typeface="Arial"/>
                <a:ea typeface="Arial"/>
                <a:cs typeface="Arial"/>
                <a:sym typeface="Arial"/>
              </a:rPr>
              <a:t>RESTRICTED DISTRIBUTION</a:t>
            </a:r>
            <a:endParaRPr/>
          </a:p>
        </p:txBody>
      </p:sp>
      <p:sp>
        <p:nvSpPr>
          <p:cNvPr id="26" name="Google Shape;26;p15"/>
          <p:cNvSpPr txBox="1"/>
          <p:nvPr/>
        </p:nvSpPr>
        <p:spPr>
          <a:xfrm>
            <a:off x="457200" y="6393216"/>
            <a:ext cx="7306056" cy="153888"/>
          </a:xfrm>
          <a:prstGeom prst="rect">
            <a:avLst/>
          </a:prstGeom>
          <a:noFill/>
          <a:ln>
            <a:noFill/>
          </a:ln>
        </p:spPr>
        <p:txBody>
          <a:bodyPr spcFirstLastPara="1" wrap="square" lIns="0" tIns="0" rIns="0" bIns="0" anchor="b" anchorCtr="0">
            <a:spAutoFit/>
          </a:bodyPr>
          <a:lstStyle/>
          <a:p>
            <a:pPr marL="228600" marR="0" lvl="0" indent="-228600" algn="l" rtl="0">
              <a:spcBef>
                <a:spcPts val="0"/>
              </a:spcBef>
              <a:spcAft>
                <a:spcPts val="0"/>
              </a:spcAft>
              <a:buNone/>
            </a:pPr>
            <a:fld id="{00000000-1234-1234-1234-123412341234}" type="slidenum">
              <a:rPr lang="en-US" sz="1000" b="0">
                <a:solidFill>
                  <a:schemeClr val="dk1"/>
                </a:solidFill>
                <a:latin typeface="Arial"/>
                <a:ea typeface="Arial"/>
                <a:cs typeface="Arial"/>
                <a:sym typeface="Arial"/>
              </a:rPr>
              <a:t>‹#›</a:t>
            </a:fld>
            <a:r>
              <a:rPr lang="en-US" sz="700" b="0">
                <a:solidFill>
                  <a:schemeClr val="dk1"/>
                </a:solidFill>
                <a:latin typeface="Arial"/>
                <a:ea typeface="Arial"/>
                <a:cs typeface="Arial"/>
                <a:sym typeface="Arial"/>
              </a:rPr>
              <a:t>	© 2020 Gartner, Inc. and/or its affiliates. All rights reserved.				</a:t>
            </a:r>
            <a:endParaRPr/>
          </a:p>
        </p:txBody>
      </p:sp>
      <p:pic>
        <p:nvPicPr>
          <p:cNvPr id="27" name="Google Shape;27;p15"/>
          <p:cNvPicPr preferRelativeResize="0"/>
          <p:nvPr/>
        </p:nvPicPr>
        <p:blipFill rotWithShape="1">
          <a:blip r:embed="rId23">
            <a:alphaModFix/>
          </a:blip>
          <a:srcRect/>
          <a:stretch/>
        </p:blipFill>
        <p:spPr>
          <a:xfrm>
            <a:off x="10453052" y="6242938"/>
            <a:ext cx="1280160" cy="291370"/>
          </a:xfrm>
          <a:prstGeom prst="rect">
            <a:avLst/>
          </a:prstGeom>
          <a:noFill/>
          <a:ln>
            <a:noFill/>
          </a:ln>
        </p:spPr>
      </p:pic>
    </p:spTree>
    <p:extLst>
      <p:ext uri="{BB962C8B-B14F-4D97-AF65-F5344CB8AC3E}">
        <p14:creationId xmlns:p14="http://schemas.microsoft.com/office/powerpoint/2010/main" val="1950756944"/>
      </p:ext>
    </p:extLst>
  </p:cSld>
  <p:clrMap bg1="lt1" tx1="dk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13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228">
          <p15:clr>
            <a:srgbClr val="5ACBF0"/>
          </p15:clr>
        </p15:guide>
        <p15:guide id="4" orient="horz" pos="537">
          <p15:clr>
            <a:srgbClr val="FDE53C"/>
          </p15:clr>
        </p15:guide>
        <p15:guide id="5" orient="horz" pos="848">
          <p15:clr>
            <a:srgbClr val="FDE53C"/>
          </p15:clr>
        </p15:guide>
        <p15:guide id="6" orient="horz" pos="960">
          <p15:clr>
            <a:srgbClr val="5ACBF0"/>
          </p15:clr>
        </p15:guide>
        <p15:guide id="7" orient="horz" pos="3773">
          <p15:clr>
            <a:srgbClr val="FBAE40"/>
          </p15:clr>
        </p15:guide>
        <p15:guide id="8" orient="horz" pos="4001">
          <p15:clr>
            <a:srgbClr val="5ACBF0"/>
          </p15:clr>
        </p15:guide>
        <p15:guide id="9" orient="horz" pos="4113">
          <p15:clr>
            <a:srgbClr val="5ACBF0"/>
          </p15:clr>
        </p15:guide>
        <p15:guide id="10" pos="288">
          <p15:clr>
            <a:srgbClr val="5ACBF0"/>
          </p15:clr>
        </p15:guide>
        <p15:guide id="11" pos="3756">
          <p15:clr>
            <a:srgbClr val="5ACBF0"/>
          </p15:clr>
        </p15:guide>
        <p15:guide id="12" pos="3927">
          <p15:clr>
            <a:srgbClr val="5ACBF0"/>
          </p15:clr>
        </p15:guide>
        <p15:guide id="13" pos="7394">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0" y="6597590"/>
            <a:ext cx="7181849" cy="107722"/>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r>
              <a:rPr lang="en-US" sz="700" dirty="0">
                <a:solidFill>
                  <a:srgbClr val="6F7878"/>
                </a:solidFill>
              </a:rPr>
              <a:t>© 2020 Gartner, Inc. and/or its affiliates. All rights reserved. Gartner is a registered trademark of Gartner, Inc. and its affiliates.</a:t>
            </a:r>
          </a:p>
        </p:txBody>
      </p:sp>
    </p:spTree>
    <p:extLst>
      <p:ext uri="{BB962C8B-B14F-4D97-AF65-F5344CB8AC3E}">
        <p14:creationId xmlns:p14="http://schemas.microsoft.com/office/powerpoint/2010/main" val="277712488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fld id="{1CE9EA8B-DBE7-492B-893F-AD13AC039ED7}" type="slidenum">
              <a:rPr lang="en-US" sz="900" smtClean="0">
                <a:solidFill>
                  <a:srgbClr val="000000"/>
                </a:solidFill>
              </a:rPr>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t>‹#›</a:t>
            </a:fld>
            <a:r>
              <a:rPr lang="en-US" sz="700" dirty="0">
                <a:solidFill>
                  <a:srgbClr val="6F7878"/>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903258650"/>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chart" Target="../charts/chart2.xml"/><Relationship Id="rId1" Type="http://schemas.openxmlformats.org/officeDocument/2006/relationships/slideLayout" Target="../slideLayouts/slideLayout160.xml"/><Relationship Id="rId6" Type="http://schemas.openxmlformats.org/officeDocument/2006/relationships/image" Target="../media/image54.svg"/><Relationship Id="rId5" Type="http://schemas.openxmlformats.org/officeDocument/2006/relationships/image" Target="../media/image49.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4.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30.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64.svg"/><Relationship Id="rId5" Type="http://schemas.openxmlformats.org/officeDocument/2006/relationships/image" Target="../media/image55.png"/><Relationship Id="rId4" Type="http://schemas.openxmlformats.org/officeDocument/2006/relationships/image" Target="../media/image62.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6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2" Type="http://schemas.openxmlformats.org/officeDocument/2006/relationships/hyperlink" Target="https://www.gartner.com/webinar/3991832?ref=solrSearch&amp;srcId=271432662" TargetMode="External"/><Relationship Id="rId1" Type="http://schemas.openxmlformats.org/officeDocument/2006/relationships/slideLayout" Target="../slideLayouts/slideLayout12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88.xml"/></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7.png"/><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28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26.xml"/><Relationship Id="rId5" Type="http://schemas.openxmlformats.org/officeDocument/2006/relationships/hyperlink" Target="https://www.gartner.com/document/3984637" TargetMode="Externa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14.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348.xml"/></Relationships>
</file>

<file path=ppt/slides/_rels/slide3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48.xml"/></Relationships>
</file>

<file path=ppt/slides/_rels/slide3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68.png"/><Relationship Id="rId1" Type="http://schemas.openxmlformats.org/officeDocument/2006/relationships/slideLayout" Target="../slideLayouts/slideLayout348.xml"/><Relationship Id="rId5" Type="http://schemas.openxmlformats.org/officeDocument/2006/relationships/image" Target="../media/image77.sv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48.xml"/><Relationship Id="rId4" Type="http://schemas.openxmlformats.org/officeDocument/2006/relationships/image" Target="../media/image79.svg"/></Relationships>
</file>

<file path=ppt/slides/_rels/slide4.xml.rels><?xml version="1.0" encoding="UTF-8" standalone="yes"?>
<Relationships xmlns="http://schemas.openxmlformats.org/package/2006/relationships"><Relationship Id="rId3" Type="http://schemas.openxmlformats.org/officeDocument/2006/relationships/hyperlink" Target="https://whttps/www.gartner.com/webinar/3988416" TargetMode="External"/><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4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openxmlformats.org/officeDocument/2006/relationships/image" Target="../media/image89.svg"/><Relationship Id="rId2" Type="http://schemas.openxmlformats.org/officeDocument/2006/relationships/notesSlide" Target="../notesSlides/notesSlide35.xml"/><Relationship Id="rId1" Type="http://schemas.openxmlformats.org/officeDocument/2006/relationships/slideLayout" Target="../slideLayouts/slideLayout164.xml"/><Relationship Id="rId6" Type="http://schemas.openxmlformats.org/officeDocument/2006/relationships/image" Target="../media/image83.svg"/><Relationship Id="rId11" Type="http://schemas.openxmlformats.org/officeDocument/2006/relationships/image" Target="../media/image75.png"/><Relationship Id="rId5" Type="http://schemas.openxmlformats.org/officeDocument/2006/relationships/image" Target="../media/image7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74.png"/><Relationship Id="rId14" Type="http://schemas.openxmlformats.org/officeDocument/2006/relationships/image" Target="../media/image9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8" Type="http://schemas.openxmlformats.org/officeDocument/2006/relationships/hyperlink" Target="https://www.gartner.com/document/3980013?ref=algobottomrec&amp;refval=3955908" TargetMode="External"/><Relationship Id="rId3" Type="http://schemas.openxmlformats.org/officeDocument/2006/relationships/hyperlink" Target="https://www.gartner.com/document/398463" TargetMode="External"/><Relationship Id="rId7" Type="http://schemas.openxmlformats.org/officeDocument/2006/relationships/hyperlink" Target="https://whttps/www.gartner.com/webinar/3988416" TargetMode="External"/><Relationship Id="rId2" Type="http://schemas.openxmlformats.org/officeDocument/2006/relationships/notesSlide" Target="../notesSlides/notesSlide37.xml"/><Relationship Id="rId1" Type="http://schemas.openxmlformats.org/officeDocument/2006/relationships/slideLayout" Target="../slideLayouts/slideLayout88.xml"/><Relationship Id="rId6" Type="http://schemas.openxmlformats.org/officeDocument/2006/relationships/hyperlink" Target="http://www.gartner.com/webinar/3981114" TargetMode="External"/><Relationship Id="rId11" Type="http://schemas.openxmlformats.org/officeDocument/2006/relationships/hyperlink" Target="https://www.gartner.com/document/3988118" TargetMode="External"/><Relationship Id="rId5" Type="http://schemas.openxmlformats.org/officeDocument/2006/relationships/hyperlink" Target="https://www.gartner.com/webinar/33121" TargetMode="External"/><Relationship Id="rId10" Type="http://schemas.openxmlformats.org/officeDocument/2006/relationships/hyperlink" Target="https://www.gartner.com/document/3988006" TargetMode="External"/><Relationship Id="rId4" Type="http://schemas.openxmlformats.org/officeDocument/2006/relationships/hyperlink" Target="https://www.gartner.com/document/3994030?ref=solrAll&amp;refval=271468682" TargetMode="External"/><Relationship Id="rId9" Type="http://schemas.openxmlformats.org/officeDocument/2006/relationships/hyperlink" Target="https://www.gartner.com/document/3955908?"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gartner.com/document/3982560?ref=authbottomrec&amp;refval=3989792" TargetMode="External"/><Relationship Id="rId3" Type="http://schemas.openxmlformats.org/officeDocument/2006/relationships/hyperlink" Target="https://www.gartner.com/document/3989792" TargetMode="External"/><Relationship Id="rId7" Type="http://schemas.openxmlformats.org/officeDocument/2006/relationships/hyperlink" Target="https://www.gartner.com/document/3970761?ref=authbottomrec&amp;refval=3989792" TargetMode="External"/><Relationship Id="rId12" Type="http://schemas.openxmlformats.org/officeDocument/2006/relationships/hyperlink" Target="https://www.gartner.com/document/3983958?ref=authbottomrec&amp;refval=3989792" TargetMode="External"/><Relationship Id="rId2" Type="http://schemas.openxmlformats.org/officeDocument/2006/relationships/notesSlide" Target="../notesSlides/notesSlide38.xml"/><Relationship Id="rId1" Type="http://schemas.openxmlformats.org/officeDocument/2006/relationships/slideLayout" Target="../slideLayouts/slideLayout88.xml"/><Relationship Id="rId6" Type="http://schemas.openxmlformats.org/officeDocument/2006/relationships/hyperlink" Target="https://www.gartner.com/document/3980177?ref=authbottomrec&amp;refval=3989792" TargetMode="External"/><Relationship Id="rId11" Type="http://schemas.openxmlformats.org/officeDocument/2006/relationships/hyperlink" Target="https://www.gartner.com/document/3980295?ref=authbottomrec&amp;refval=3989792" TargetMode="External"/><Relationship Id="rId5" Type="http://schemas.openxmlformats.org/officeDocument/2006/relationships/hyperlink" Target="https://www.gartner.com/document/3894105?ref=authbottomrec&amp;refval=3989792" TargetMode="External"/><Relationship Id="rId10" Type="http://schemas.openxmlformats.org/officeDocument/2006/relationships/hyperlink" Target="https://www.gartner.com/document/3950484?ref=authbottomrec&amp;refval=3989792" TargetMode="External"/><Relationship Id="rId4" Type="http://schemas.openxmlformats.org/officeDocument/2006/relationships/hyperlink" Target="https://www.gartner.com/document/3927372?ref=authbottomrec&amp;refval=3989792" TargetMode="External"/><Relationship Id="rId9" Type="http://schemas.openxmlformats.org/officeDocument/2006/relationships/hyperlink" Target="https://www.gartner.com/document/3981656?ref=authbottomrec&amp;refval=3989792"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1.xml"/></Relationships>
</file>

<file path=ppt/slides/_rels/slide4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99.svg"/><Relationship Id="rId3" Type="http://schemas.openxmlformats.org/officeDocument/2006/relationships/image" Target="../media/image79.png"/><Relationship Id="rId7" Type="http://schemas.openxmlformats.org/officeDocument/2006/relationships/image" Target="../media/image96.svg"/><Relationship Id="rId12"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30.xml"/><Relationship Id="rId6" Type="http://schemas.openxmlformats.org/officeDocument/2006/relationships/image" Target="../media/image81.png"/><Relationship Id="rId11" Type="http://schemas.openxmlformats.org/officeDocument/2006/relationships/image" Target="../media/image98.svg"/><Relationship Id="rId5" Type="http://schemas.openxmlformats.org/officeDocument/2006/relationships/image" Target="../media/image95.svg"/><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image" Target="../media/image9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hyperlink" Target="ttps://www.gartner.com/analyst/62890" TargetMode="External"/><Relationship Id="rId7" Type="http://schemas.openxmlformats.org/officeDocument/2006/relationships/image" Target="../media/image87.jpeg"/><Relationship Id="rId2" Type="http://schemas.openxmlformats.org/officeDocument/2006/relationships/notesSlide" Target="../notesSlides/notesSlide44.xml"/><Relationship Id="rId1" Type="http://schemas.openxmlformats.org/officeDocument/2006/relationships/slideLayout" Target="../slideLayouts/slideLayout236.xml"/><Relationship Id="rId6" Type="http://schemas.openxmlformats.org/officeDocument/2006/relationships/image" Target="../media/image86.png"/><Relationship Id="rId5" Type="http://schemas.openxmlformats.org/officeDocument/2006/relationships/hyperlink" Target="https://www.gartner.com/analyst/62370" TargetMode="External"/><Relationship Id="rId10" Type="http://schemas.openxmlformats.org/officeDocument/2006/relationships/image" Target="../media/image89.jpeg"/><Relationship Id="rId4" Type="http://schemas.openxmlformats.org/officeDocument/2006/relationships/image" Target="../media/image85.png"/><Relationship Id="rId9" Type="http://schemas.openxmlformats.org/officeDocument/2006/relationships/hyperlink" Target="https://www.gartner.com/analyst/16395"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png"/><Relationship Id="rId3" Type="http://schemas.openxmlformats.org/officeDocument/2006/relationships/hyperlink" Target="http://intranet.gartner.com/cgi/whitepages/getemp?57852" TargetMode="External"/><Relationship Id="rId7" Type="http://schemas.openxmlformats.org/officeDocument/2006/relationships/hyperlink" Target="http://intranet.gartner.com/cgi/whitepages/getemp?16534" TargetMode="External"/><Relationship Id="rId12" Type="http://schemas.openxmlformats.org/officeDocument/2006/relationships/image" Target="../media/image94.jpeg"/><Relationship Id="rId2" Type="http://schemas.openxmlformats.org/officeDocument/2006/relationships/notesSlide" Target="../notesSlides/notesSlide45.xml"/><Relationship Id="rId16"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hyperlink" Target="http://intranet.gartner.com/cgi/whitepages/getemp?15762" TargetMode="External"/><Relationship Id="rId11" Type="http://schemas.openxmlformats.org/officeDocument/2006/relationships/image" Target="../media/image93.jpeg"/><Relationship Id="rId5" Type="http://schemas.openxmlformats.org/officeDocument/2006/relationships/hyperlink" Target="http://intranet.gartner.com/cgi/whitepages/getemp?1008" TargetMode="External"/><Relationship Id="rId15" Type="http://schemas.openxmlformats.org/officeDocument/2006/relationships/image" Target="../media/image96.png"/><Relationship Id="rId10" Type="http://schemas.openxmlformats.org/officeDocument/2006/relationships/image" Target="../media/image92.jpeg"/><Relationship Id="rId4" Type="http://schemas.openxmlformats.org/officeDocument/2006/relationships/hyperlink" Target="http://intranet.gartner.com/cgi/whitepages/getemp?48693" TargetMode="External"/><Relationship Id="rId9" Type="http://schemas.openxmlformats.org/officeDocument/2006/relationships/image" Target="../media/image91.jpeg"/><Relationship Id="rId14" Type="http://schemas.openxmlformats.org/officeDocument/2006/relationships/hyperlink" Target="https://www.gartner.com/analyst/34392"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intranet.gartner.com/cgi/whitepages/getemp?51158" TargetMode="External"/><Relationship Id="rId13" Type="http://schemas.openxmlformats.org/officeDocument/2006/relationships/image" Target="../media/image102.jpeg"/><Relationship Id="rId3" Type="http://schemas.openxmlformats.org/officeDocument/2006/relationships/hyperlink" Target="http://intranet.gartner.com/cgi/whitepages/getemp?12496" TargetMode="External"/><Relationship Id="rId7" Type="http://schemas.openxmlformats.org/officeDocument/2006/relationships/hyperlink" Target="http://intranet.gartner.com/cgi/whitepages/getemp?40906" TargetMode="External"/><Relationship Id="rId12" Type="http://schemas.openxmlformats.org/officeDocument/2006/relationships/image" Target="../media/image101.jpeg"/><Relationship Id="rId2" Type="http://schemas.openxmlformats.org/officeDocument/2006/relationships/notesSlide" Target="../notesSlides/notesSlide46.xml"/><Relationship Id="rId16" Type="http://schemas.openxmlformats.org/officeDocument/2006/relationships/hyperlink" Target="mailto:Farhan.Choudhary@gartner.com" TargetMode="External"/><Relationship Id="rId1" Type="http://schemas.openxmlformats.org/officeDocument/2006/relationships/slideLayout" Target="../slideLayouts/slideLayout260.xml"/><Relationship Id="rId6" Type="http://schemas.openxmlformats.org/officeDocument/2006/relationships/hyperlink" Target="https://www.gartner.com/analyst/16395" TargetMode="External"/><Relationship Id="rId11" Type="http://schemas.openxmlformats.org/officeDocument/2006/relationships/image" Target="../media/image100.jpeg"/><Relationship Id="rId5" Type="http://schemas.openxmlformats.org/officeDocument/2006/relationships/hyperlink" Target="mailto:Erick.Brethenoux@gartner.com" TargetMode="External"/><Relationship Id="rId15" Type="http://schemas.openxmlformats.org/officeDocument/2006/relationships/image" Target="../media/image103.jpeg"/><Relationship Id="rId10" Type="http://schemas.openxmlformats.org/officeDocument/2006/relationships/image" Target="../media/image99.jpeg"/><Relationship Id="rId4" Type="http://schemas.openxmlformats.org/officeDocument/2006/relationships/hyperlink" Target="http://intranet.gartner.com/cgi/whitepages/getemp?79613" TargetMode="External"/><Relationship Id="rId9" Type="http://schemas.openxmlformats.org/officeDocument/2006/relationships/image" Target="../media/image98.jpeg"/><Relationship Id="rId14" Type="http://schemas.openxmlformats.org/officeDocument/2006/relationships/image" Target="../media/image8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130.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5747A27-BE95-468D-9D5D-EF535F4E7EE8}"/>
              </a:ext>
            </a:extLst>
          </p:cNvPr>
          <p:cNvSpPr>
            <a:spLocks noGrp="1"/>
          </p:cNvSpPr>
          <p:nvPr>
            <p:ph type="ctrTitle"/>
          </p:nvPr>
        </p:nvSpPr>
        <p:spPr>
          <a:xfrm>
            <a:off x="2061319" y="1728379"/>
            <a:ext cx="4756186" cy="1993392"/>
          </a:xfrm>
        </p:spPr>
        <p:txBody>
          <a:bodyPr/>
          <a:lstStyle/>
          <a:p>
            <a:r>
              <a:rPr lang="en-US" dirty="0"/>
              <a:t>Executive Guide to Hyperautomation</a:t>
            </a:r>
            <a:br>
              <a:rPr lang="en-US" dirty="0"/>
            </a:br>
            <a:endParaRPr lang="en-US" dirty="0"/>
          </a:p>
        </p:txBody>
      </p:sp>
      <p:sp>
        <p:nvSpPr>
          <p:cNvPr id="6" name="Subtitle 5">
            <a:extLst>
              <a:ext uri="{FF2B5EF4-FFF2-40B4-BE49-F238E27FC236}">
                <a16:creationId xmlns:a16="http://schemas.microsoft.com/office/drawing/2014/main" xmlns="" id="{EF7AACFE-4835-4268-B138-2123B9AC1139}"/>
              </a:ext>
            </a:extLst>
          </p:cNvPr>
          <p:cNvSpPr>
            <a:spLocks noGrp="1"/>
          </p:cNvSpPr>
          <p:nvPr>
            <p:ph type="subTitle" idx="1"/>
          </p:nvPr>
        </p:nvSpPr>
        <p:spPr>
          <a:xfrm>
            <a:off x="2167128" y="3927729"/>
            <a:ext cx="4544568" cy="1107996"/>
          </a:xfrm>
        </p:spPr>
        <p:txBody>
          <a:bodyPr/>
          <a:lstStyle/>
          <a:p>
            <a:r>
              <a:rPr lang="en-US" dirty="0"/>
              <a:t>Frances Karamouzis</a:t>
            </a:r>
          </a:p>
          <a:p>
            <a:r>
              <a:rPr lang="en-US" dirty="0"/>
              <a:t>Stephanie Stoudt-Hansen</a:t>
            </a:r>
          </a:p>
          <a:p>
            <a:r>
              <a:rPr lang="en-US" dirty="0"/>
              <a:t>Nicole Sturgill</a:t>
            </a:r>
          </a:p>
          <a:p>
            <a:r>
              <a:rPr lang="en-US" dirty="0"/>
              <a:t>Laurie </a:t>
            </a:r>
            <a:r>
              <a:rPr lang="en-US" dirty="0" err="1"/>
              <a:t>Shotten</a:t>
            </a:r>
            <a:endParaRPr lang="en-US" dirty="0"/>
          </a:p>
        </p:txBody>
      </p:sp>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Demand &amp; Business Drivers</a:t>
            </a:r>
          </a:p>
        </p:txBody>
      </p:sp>
    </p:spTree>
    <p:extLst>
      <p:ext uri="{BB962C8B-B14F-4D97-AF65-F5344CB8AC3E}">
        <p14:creationId xmlns:p14="http://schemas.microsoft.com/office/powerpoint/2010/main" val="908528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66713"/>
            <a:ext cx="11276013" cy="443198"/>
          </a:xfrm>
        </p:spPr>
        <p:txBody>
          <a:bodyPr/>
          <a:lstStyle/>
          <a:p>
            <a:r>
              <a:rPr lang="en-US" dirty="0"/>
              <a:t>Hyperautomation Is Inevitable and Irreversible</a:t>
            </a:r>
          </a:p>
        </p:txBody>
      </p:sp>
      <p:sp>
        <p:nvSpPr>
          <p:cNvPr id="7" name="Text Placeholder 1">
            <a:extLst>
              <a:ext uri="{FF2B5EF4-FFF2-40B4-BE49-F238E27FC236}">
                <a16:creationId xmlns:a16="http://schemas.microsoft.com/office/drawing/2014/main" xmlns="" id="{3EFDA285-A701-45D5-950E-1A40EF13487A}"/>
              </a:ext>
            </a:extLst>
          </p:cNvPr>
          <p:cNvSpPr txBox="1">
            <a:spLocks/>
          </p:cNvSpPr>
          <p:nvPr/>
        </p:nvSpPr>
        <p:spPr>
          <a:xfrm>
            <a:off x="457197" y="2562330"/>
            <a:ext cx="5577840" cy="2411604"/>
          </a:xfrm>
          <a:prstGeom prst="rect">
            <a:avLst/>
          </a:prstGeom>
          <a:solidFill>
            <a:srgbClr val="009AD7"/>
          </a:solidFill>
        </p:spPr>
        <p:txBody>
          <a:bodyPr vert="horz" wrap="square" lIns="91440" tIns="91440" rIns="91440" bIns="0" rtlCol="0" anchor="ctr" anchorCtr="0">
            <a:noAutofit/>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Arial"/>
                <a:ea typeface="+mn-ea"/>
                <a:cs typeface="+mn-cs"/>
              </a:rPr>
              <a:t>Expect that everything </a:t>
            </a:r>
            <a:br>
              <a:rPr kumimoji="0" lang="en-US" sz="3200" b="0" i="0" u="none" strike="noStrike" kern="1200" cap="none" spc="0" normalizeH="0" baseline="0" noProof="0" dirty="0">
                <a:ln>
                  <a:noFill/>
                </a:ln>
                <a:solidFill>
                  <a:srgbClr val="FFFFFF"/>
                </a:solidFill>
                <a:effectLst/>
                <a:uLnTx/>
                <a:uFillTx/>
                <a:latin typeface="Arial"/>
                <a:ea typeface="+mn-ea"/>
                <a:cs typeface="+mn-cs"/>
              </a:rPr>
            </a:br>
            <a:r>
              <a:rPr kumimoji="0" lang="en-US" sz="3200" b="0" i="0" u="none" strike="noStrike" kern="1200" cap="none" spc="0" normalizeH="0" baseline="0" noProof="0" dirty="0">
                <a:ln>
                  <a:noFill/>
                </a:ln>
                <a:solidFill>
                  <a:srgbClr val="FFFFFF"/>
                </a:solidFill>
                <a:effectLst/>
                <a:uLnTx/>
                <a:uFillTx/>
                <a:latin typeface="Arial"/>
                <a:ea typeface="+mn-ea"/>
                <a:cs typeface="+mn-cs"/>
              </a:rPr>
              <a:t>that can and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should be </a:t>
            </a:r>
            <a:r>
              <a:rPr kumimoji="0" lang="en-US" sz="3200" b="0" i="0" u="none" strike="noStrike" kern="1200" cap="none" spc="0" normalizeH="0" baseline="0" noProof="0" dirty="0">
                <a:ln>
                  <a:noFill/>
                </a:ln>
                <a:solidFill>
                  <a:srgbClr val="FFFFFF"/>
                </a:solidFill>
                <a:effectLst/>
                <a:uLnTx/>
                <a:uFillTx/>
                <a:latin typeface="Arial"/>
                <a:ea typeface="+mn-ea"/>
                <a:cs typeface="+mn-cs"/>
              </a:rPr>
              <a:t>automated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will be </a:t>
            </a:r>
            <a:r>
              <a:rPr kumimoji="0" lang="en-US" sz="3200" b="0" i="0" u="none" strike="noStrike" kern="1200" cap="none" spc="0" normalizeH="0" baseline="0" noProof="0" dirty="0">
                <a:ln>
                  <a:noFill/>
                </a:ln>
                <a:solidFill>
                  <a:srgbClr val="FFFFFF"/>
                </a:solidFill>
                <a:effectLst/>
                <a:uLnTx/>
                <a:uFillTx/>
                <a:latin typeface="Arial"/>
                <a:ea typeface="+mn-ea"/>
                <a:cs typeface="+mn-cs"/>
              </a:rPr>
              <a:t>automated.</a:t>
            </a:r>
          </a:p>
        </p:txBody>
      </p:sp>
      <p:sp>
        <p:nvSpPr>
          <p:cNvPr id="8" name="Content Placeholder 2">
            <a:extLst>
              <a:ext uri="{FF2B5EF4-FFF2-40B4-BE49-F238E27FC236}">
                <a16:creationId xmlns:a16="http://schemas.microsoft.com/office/drawing/2014/main" xmlns="" id="{4C209004-CAAF-4FD8-BA48-0CDD480674B6}"/>
              </a:ext>
            </a:extLst>
          </p:cNvPr>
          <p:cNvSpPr txBox="1">
            <a:spLocks/>
          </p:cNvSpPr>
          <p:nvPr/>
        </p:nvSpPr>
        <p:spPr bwMode="ltGray">
          <a:xfrm>
            <a:off x="457199" y="1604186"/>
            <a:ext cx="11276013" cy="861774"/>
          </a:xfrm>
          <a:prstGeom prst="rect">
            <a:avLst/>
          </a:prstGeom>
          <a:solidFill>
            <a:srgbClr val="002856"/>
          </a:solidFill>
        </p:spPr>
        <p:txBody>
          <a:bodyPr vert="horz" wrap="square" lIns="0" tIns="182880" rIns="91440" bIns="182880" rtlCol="0" anchor="ctr" anchorCtr="0">
            <a:spAutoFit/>
          </a:bodyPr>
          <a:lstStyle>
            <a:lvl1pPr marL="0" indent="0" algn="l" defTabSz="914400" rtl="0" eaLnBrk="1" latinLnBrk="0" hangingPunct="1">
              <a:lnSpc>
                <a:spcPct val="90000"/>
              </a:lnSpc>
              <a:spcBef>
                <a:spcPts val="600"/>
              </a:spcBef>
              <a:spcAft>
                <a:spcPts val="0"/>
              </a:spcAft>
              <a:buClrTx/>
              <a:buSzPct val="100000"/>
              <a:buFont typeface="Arial" panose="020B0604020202020204" pitchFamily="34" charset="0"/>
              <a:buNone/>
              <a:defRPr sz="2800" kern="1200">
                <a:solidFill>
                  <a:srgbClr val="FFFFFF"/>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Arial"/>
                <a:ea typeface="+mn-ea"/>
                <a:cs typeface="+mn-cs"/>
              </a:rPr>
              <a:t>Work From Home has accelerated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Default is Digital</a:t>
            </a:r>
            <a:r>
              <a:rPr kumimoji="0" lang="en-US" sz="32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Text Placeholder 1">
            <a:extLst>
              <a:ext uri="{FF2B5EF4-FFF2-40B4-BE49-F238E27FC236}">
                <a16:creationId xmlns:a16="http://schemas.microsoft.com/office/drawing/2014/main" xmlns="" id="{521A1856-8C60-4FC7-BD20-DA7BEC8AE196}"/>
              </a:ext>
            </a:extLst>
          </p:cNvPr>
          <p:cNvSpPr txBox="1">
            <a:spLocks/>
          </p:cNvSpPr>
          <p:nvPr/>
        </p:nvSpPr>
        <p:spPr>
          <a:xfrm>
            <a:off x="6155373" y="2562330"/>
            <a:ext cx="5577840" cy="2411604"/>
          </a:xfrm>
          <a:prstGeom prst="rect">
            <a:avLst/>
          </a:prstGeom>
          <a:solidFill>
            <a:srgbClr val="009AD7"/>
          </a:solidFill>
        </p:spPr>
        <p:txBody>
          <a:bodyPr vert="horz" wrap="square" lIns="91440" tIns="91440" rIns="91440" bIns="0" rtlCol="0" anchor="ctr" anchorCtr="0">
            <a:noAutofit/>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Arial"/>
                <a:ea typeface="+mn-ea"/>
                <a:cs typeface="+mn-cs"/>
              </a:rPr>
              <a:t>Everything else must be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augmented</a:t>
            </a:r>
            <a:r>
              <a:rPr kumimoji="0" lang="en-US" sz="3200" b="0" i="0" u="none" strike="noStrike" kern="1200" cap="none" spc="0" normalizeH="0" baseline="0" noProof="0" dirty="0">
                <a:ln>
                  <a:noFill/>
                </a:ln>
                <a:solidFill>
                  <a:srgbClr val="FFFFFF"/>
                </a:solidFill>
                <a:effectLst/>
                <a:uLnTx/>
                <a:uFillTx/>
                <a:latin typeface="Arial"/>
                <a:ea typeface="+mn-ea"/>
                <a:cs typeface="+mn-cs"/>
              </a:rPr>
              <a:t>. Augmenting business decisions.</a:t>
            </a:r>
          </a:p>
        </p:txBody>
      </p:sp>
    </p:spTree>
    <p:extLst>
      <p:ext uri="{BB962C8B-B14F-4D97-AF65-F5344CB8AC3E}">
        <p14:creationId xmlns:p14="http://schemas.microsoft.com/office/powerpoint/2010/main" val="284307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xplosion: 14 Points 9">
            <a:extLst>
              <a:ext uri="{FF2B5EF4-FFF2-40B4-BE49-F238E27FC236}">
                <a16:creationId xmlns:a16="http://schemas.microsoft.com/office/drawing/2014/main" xmlns="" id="{89B82F32-A537-4A93-B228-7A642E5CF919}"/>
              </a:ext>
            </a:extLst>
          </p:cNvPr>
          <p:cNvSpPr/>
          <p:nvPr/>
        </p:nvSpPr>
        <p:spPr>
          <a:xfrm rot="1800000">
            <a:off x="6749434" y="1825279"/>
            <a:ext cx="4555616" cy="4555616"/>
          </a:xfrm>
          <a:prstGeom prst="irregularSeal2">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Oval 4">
            <a:extLst>
              <a:ext uri="{FF2B5EF4-FFF2-40B4-BE49-F238E27FC236}">
                <a16:creationId xmlns:a16="http://schemas.microsoft.com/office/drawing/2014/main" xmlns="" id="{C05C0F6C-19C3-434F-8B9D-F73152B84CA9}"/>
              </a:ext>
            </a:extLst>
          </p:cNvPr>
          <p:cNvSpPr/>
          <p:nvPr/>
        </p:nvSpPr>
        <p:spPr>
          <a:xfrm>
            <a:off x="1838488" y="2614141"/>
            <a:ext cx="2869406" cy="2869406"/>
          </a:xfrm>
          <a:prstGeom prst="ellipse">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6147" name="Rectangle 18"/>
          <p:cNvSpPr>
            <a:spLocks noGrp="1" noChangeArrowheads="1"/>
          </p:cNvSpPr>
          <p:nvPr>
            <p:ph type="title"/>
          </p:nvPr>
        </p:nvSpPr>
        <p:spPr/>
        <p:txBody>
          <a:bodyPr/>
          <a:lstStyle/>
          <a:p>
            <a:r>
              <a:rPr lang="en-US" dirty="0"/>
              <a:t>Gartner CEO study: </a:t>
            </a:r>
            <a:br>
              <a:rPr lang="en-US" dirty="0"/>
            </a:br>
            <a:r>
              <a:rPr lang="en-US" dirty="0"/>
              <a:t>Top 5 Concerns About Managing Future Workforce</a:t>
            </a:r>
          </a:p>
        </p:txBody>
      </p:sp>
      <p:sp>
        <p:nvSpPr>
          <p:cNvPr id="7" name="Arrow: Right 6">
            <a:extLst>
              <a:ext uri="{FF2B5EF4-FFF2-40B4-BE49-F238E27FC236}">
                <a16:creationId xmlns:a16="http://schemas.microsoft.com/office/drawing/2014/main" xmlns="" id="{DC78A4FB-CE20-4FC6-8435-053953DB5CCB}"/>
              </a:ext>
            </a:extLst>
          </p:cNvPr>
          <p:cNvSpPr/>
          <p:nvPr/>
        </p:nvSpPr>
        <p:spPr>
          <a:xfrm>
            <a:off x="5459023" y="3710516"/>
            <a:ext cx="362911" cy="676658"/>
          </a:xfrm>
          <a:prstGeom prst="rightArrow">
            <a:avLst>
              <a:gd name="adj1" fmla="val 100000"/>
              <a:gd name="adj2" fmla="val 100000"/>
            </a:avLst>
          </a:prstGeom>
          <a:solidFill>
            <a:srgbClr val="979D9D"/>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xmlns="" id="{A83B0164-F276-4B65-91D3-78E0267B0DD6}"/>
              </a:ext>
            </a:extLst>
          </p:cNvPr>
          <p:cNvSpPr txBox="1"/>
          <p:nvPr/>
        </p:nvSpPr>
        <p:spPr>
          <a:xfrm>
            <a:off x="1563267" y="1559909"/>
            <a:ext cx="3419846" cy="954107"/>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rPr>
              <a:t>Ranked </a:t>
            </a:r>
            <a:br>
              <a:rPr kumimoji="0" lang="en-US" sz="2800" b="1" i="0" u="none" strike="noStrike" kern="1200" cap="none" spc="0" normalizeH="0" baseline="0" noProof="0" dirty="0">
                <a:ln>
                  <a:noFill/>
                </a:ln>
                <a:solidFill>
                  <a:srgbClr val="000000"/>
                </a:solidFill>
                <a:effectLst/>
                <a:uLnTx/>
                <a:uFillTx/>
                <a:latin typeface="Arial"/>
                <a:ea typeface="+mn-ea"/>
                <a:cs typeface="+mn-cs"/>
              </a:rPr>
            </a:br>
            <a:r>
              <a:rPr kumimoji="0" lang="en-US" sz="2800" b="1" i="0" u="none" strike="noStrike" kern="1200" cap="none" spc="0" normalizeH="0" baseline="0" noProof="0" dirty="0">
                <a:ln>
                  <a:noFill/>
                </a:ln>
                <a:solidFill>
                  <a:srgbClr val="000000"/>
                </a:solidFill>
                <a:effectLst/>
                <a:uLnTx/>
                <a:uFillTx/>
                <a:latin typeface="Arial"/>
                <a:ea typeface="+mn-ea"/>
                <a:cs typeface="+mn-cs"/>
              </a:rPr>
              <a:t>No. 1 Challenge</a:t>
            </a:r>
          </a:p>
        </p:txBody>
      </p:sp>
      <p:sp>
        <p:nvSpPr>
          <p:cNvPr id="15" name="TextBox 14">
            <a:extLst>
              <a:ext uri="{FF2B5EF4-FFF2-40B4-BE49-F238E27FC236}">
                <a16:creationId xmlns:a16="http://schemas.microsoft.com/office/drawing/2014/main" xmlns="" id="{4D12340C-E927-4C62-B8DF-35055CCDE0C1}"/>
              </a:ext>
            </a:extLst>
          </p:cNvPr>
          <p:cNvSpPr txBox="1"/>
          <p:nvPr/>
        </p:nvSpPr>
        <p:spPr>
          <a:xfrm>
            <a:off x="1838487" y="3264014"/>
            <a:ext cx="2869408" cy="156966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Outdated Work Processes</a:t>
            </a:r>
          </a:p>
        </p:txBody>
      </p:sp>
      <p:sp>
        <p:nvSpPr>
          <p:cNvPr id="8" name="TextBox 7">
            <a:extLst>
              <a:ext uri="{FF2B5EF4-FFF2-40B4-BE49-F238E27FC236}">
                <a16:creationId xmlns:a16="http://schemas.microsoft.com/office/drawing/2014/main" xmlns="" id="{17211065-560D-4C3D-9E83-1EBFE86A141E}"/>
              </a:ext>
            </a:extLst>
          </p:cNvPr>
          <p:cNvSpPr txBox="1"/>
          <p:nvPr/>
        </p:nvSpPr>
        <p:spPr>
          <a:xfrm>
            <a:off x="7798505" y="3604097"/>
            <a:ext cx="1918154" cy="1077218"/>
          </a:xfrm>
          <a:prstGeom prst="rect">
            <a:avLst/>
          </a:prstGeom>
          <a:noFill/>
        </p:spPr>
        <p:txBody>
          <a:bodyPr wrap="square" lIns="0" rIns="0" rtlCol="0">
            <a:spAutoFit/>
          </a:bodyPr>
          <a:lstStyle>
            <a:defPPr>
              <a:defRPr lang="en-US"/>
            </a:defPPr>
            <a:lvl1pPr algn="ctr">
              <a:defRPr sz="3200">
                <a:solidFill>
                  <a:schemeClr val="bg1"/>
                </a:solidFill>
                <a:latin typeface="Arial Black" panose="020B0A040201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Pent Up</a:t>
            </a:r>
            <a:b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b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Demand</a:t>
            </a:r>
          </a:p>
        </p:txBody>
      </p:sp>
    </p:spTree>
    <p:extLst>
      <p:ext uri="{BB962C8B-B14F-4D97-AF65-F5344CB8AC3E}">
        <p14:creationId xmlns:p14="http://schemas.microsoft.com/office/powerpoint/2010/main" val="406446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8"/>
          <p:cNvSpPr>
            <a:spLocks noGrp="1" noChangeArrowheads="1"/>
          </p:cNvSpPr>
          <p:nvPr>
            <p:ph type="title"/>
          </p:nvPr>
        </p:nvSpPr>
        <p:spPr/>
        <p:txBody>
          <a:bodyPr/>
          <a:lstStyle/>
          <a:p>
            <a:r>
              <a:rPr lang="en-US" dirty="0"/>
              <a:t>Breakdown of Analytics and Technology-Driven Work Across the Organization</a:t>
            </a:r>
          </a:p>
        </p:txBody>
      </p:sp>
      <p:sp>
        <p:nvSpPr>
          <p:cNvPr id="12" name="Google Shape;172;p6">
            <a:extLst>
              <a:ext uri="{FF2B5EF4-FFF2-40B4-BE49-F238E27FC236}">
                <a16:creationId xmlns:a16="http://schemas.microsoft.com/office/drawing/2014/main" xmlns="" id="{B2EF0356-94C1-43FD-BE9F-CE4F6045F60A}"/>
              </a:ext>
            </a:extLst>
          </p:cNvPr>
          <p:cNvSpPr txBox="1"/>
          <p:nvPr/>
        </p:nvSpPr>
        <p:spPr>
          <a:xfrm>
            <a:off x="4367777" y="6110082"/>
            <a:ext cx="3453398" cy="500122"/>
          </a:xfrm>
          <a:prstGeom prst="rect">
            <a:avLst/>
          </a:prstGeom>
          <a:noFill/>
          <a:ln>
            <a:noFill/>
          </a:ln>
        </p:spPr>
        <p:txBody>
          <a:bodyPr spcFirstLastPara="1" wrap="square" lIns="0" tIns="91425" rIns="0" bIns="0" anchor="b"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n = 4,977 employees across the entire workforce </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300"/>
              </a:spcBef>
              <a:spcAft>
                <a:spcPts val="0"/>
              </a:spcAft>
              <a:buClr>
                <a:srgbClr val="000000"/>
              </a:buClr>
              <a:buSzPts val="9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Source: 2020 Gartner Digital Friction Survey</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6" name="Chart Web">
            <a:extLst>
              <a:ext uri="{FF2B5EF4-FFF2-40B4-BE49-F238E27FC236}">
                <a16:creationId xmlns:a16="http://schemas.microsoft.com/office/drawing/2014/main" xmlns="" id="{65B07C1C-5971-4F34-AE6A-435C765316CD}"/>
              </a:ext>
            </a:extLst>
          </p:cNvPr>
          <p:cNvGraphicFramePr/>
          <p:nvPr/>
        </p:nvGraphicFramePr>
        <p:xfrm>
          <a:off x="2747051" y="2390530"/>
          <a:ext cx="5505450" cy="292608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xmlns="" id="{AD6D90E6-CB3C-45BD-AEF9-5B11F9E42726}"/>
              </a:ext>
            </a:extLst>
          </p:cNvPr>
          <p:cNvSpPr txBox="1"/>
          <p:nvPr/>
        </p:nvSpPr>
        <p:spPr>
          <a:xfrm>
            <a:off x="6747057" y="3269353"/>
            <a:ext cx="1380574" cy="923330"/>
          </a:xfrm>
          <a:prstGeom prst="rect">
            <a:avLst/>
          </a:prstGeom>
        </p:spPr>
        <p:txBody>
          <a:bodyPr wrap="square" lIns="0" tIns="91440" rIns="0" bIns="9144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Arial"/>
                <a:ea typeface="+mn-ea"/>
                <a:cs typeface="+mn-cs"/>
              </a:rPr>
              <a:t>Technology “End Users”</a:t>
            </a:r>
          </a:p>
        </p:txBody>
      </p:sp>
      <p:sp>
        <p:nvSpPr>
          <p:cNvPr id="28" name="TextBox 27">
            <a:extLst>
              <a:ext uri="{FF2B5EF4-FFF2-40B4-BE49-F238E27FC236}">
                <a16:creationId xmlns:a16="http://schemas.microsoft.com/office/drawing/2014/main" xmlns="" id="{DE968C25-85A9-40A0-A276-65E52202757F}"/>
              </a:ext>
            </a:extLst>
          </p:cNvPr>
          <p:cNvSpPr txBox="1"/>
          <p:nvPr/>
        </p:nvSpPr>
        <p:spPr>
          <a:xfrm>
            <a:off x="1884984" y="2746134"/>
            <a:ext cx="1896913" cy="1969770"/>
          </a:xfrm>
          <a:prstGeom prst="rect">
            <a:avLst/>
          </a:prstGeom>
        </p:spPr>
        <p:txBody>
          <a:bodyPr wrap="square" lIns="0" tIns="91440" rIns="0" bIns="9144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rPr>
              <a:t>41%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Technology Producers in Business Units and Corporate Functions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(outside of IT)</a:t>
            </a:r>
          </a:p>
        </p:txBody>
      </p:sp>
      <p:sp>
        <p:nvSpPr>
          <p:cNvPr id="29" name="Google Shape;1171;p188">
            <a:extLst>
              <a:ext uri="{FF2B5EF4-FFF2-40B4-BE49-F238E27FC236}">
                <a16:creationId xmlns:a16="http://schemas.microsoft.com/office/drawing/2014/main" xmlns="" id="{B37F2B6B-C889-4B77-8740-2CE1835D62CA}"/>
              </a:ext>
            </a:extLst>
          </p:cNvPr>
          <p:cNvSpPr/>
          <p:nvPr/>
        </p:nvSpPr>
        <p:spPr>
          <a:xfrm>
            <a:off x="2072795" y="4769415"/>
            <a:ext cx="1854093" cy="1298987"/>
          </a:xfrm>
          <a:prstGeom prst="rect">
            <a:avLst/>
          </a:prstGeom>
          <a:solidFill>
            <a:srgbClr val="FFFFFF"/>
          </a:solidFill>
          <a:ln w="12700" cap="flat" cmpd="sng">
            <a:solidFill>
              <a:schemeClr val="accent1"/>
            </a:solidFill>
            <a:prstDash val="solid"/>
            <a:round/>
            <a:headEnd type="none" w="sm" len="sm"/>
            <a:tailEnd type="none" w="sm" len="sm"/>
          </a:ln>
        </p:spPr>
        <p:txBody>
          <a:bodyPr spcFirstLastPara="1" wrap="square" lIns="90000" tIns="90000" rIns="90000" bIns="90000" anchor="ctr"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Dependent on the industry, the share of technology producers outside of IT ranges between 54% and 26% of the workforce.</a:t>
            </a:r>
          </a:p>
        </p:txBody>
      </p:sp>
      <p:sp>
        <p:nvSpPr>
          <p:cNvPr id="30" name="TextBox 29">
            <a:extLst>
              <a:ext uri="{FF2B5EF4-FFF2-40B4-BE49-F238E27FC236}">
                <a16:creationId xmlns:a16="http://schemas.microsoft.com/office/drawing/2014/main" xmlns="" id="{D3DF6AF5-EFDD-4B0B-BAFE-7C97D799E221}"/>
              </a:ext>
            </a:extLst>
          </p:cNvPr>
          <p:cNvSpPr txBox="1"/>
          <p:nvPr/>
        </p:nvSpPr>
        <p:spPr>
          <a:xfrm>
            <a:off x="2485401" y="1638738"/>
            <a:ext cx="1965121" cy="923330"/>
          </a:xfrm>
          <a:prstGeom prst="rect">
            <a:avLst/>
          </a:prstGeom>
        </p:spPr>
        <p:txBody>
          <a:bodyPr wrap="square" lIns="0" tIns="91440" rIns="0" bIns="9144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Technology Producers in Business Unit IT and Data and Analytics Departments</a:t>
            </a:r>
          </a:p>
        </p:txBody>
      </p:sp>
      <p:sp>
        <p:nvSpPr>
          <p:cNvPr id="31" name="TextBox 30">
            <a:extLst>
              <a:ext uri="{FF2B5EF4-FFF2-40B4-BE49-F238E27FC236}">
                <a16:creationId xmlns:a16="http://schemas.microsoft.com/office/drawing/2014/main" xmlns="" id="{470D7E3A-5114-4283-B2EE-39696D2812FA}"/>
              </a:ext>
            </a:extLst>
          </p:cNvPr>
          <p:cNvSpPr txBox="1"/>
          <p:nvPr/>
        </p:nvSpPr>
        <p:spPr>
          <a:xfrm>
            <a:off x="4912772" y="1638738"/>
            <a:ext cx="1834285" cy="738664"/>
          </a:xfrm>
          <a:prstGeom prst="rect">
            <a:avLst/>
          </a:prstGeom>
        </p:spPr>
        <p:txBody>
          <a:bodyPr wrap="square" lIns="0" tIns="91440" rIns="0" bIns="9144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Black"/>
                <a:ea typeface="+mn-ea"/>
                <a:cs typeface="+mn-cs"/>
              </a:rPr>
              <a:t>5</a:t>
            </a:r>
            <a:r>
              <a:rPr kumimoji="0" lang="en-US" sz="1200" b="1"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Technology Producers in Central IT Departments</a:t>
            </a:r>
          </a:p>
        </p:txBody>
      </p:sp>
    </p:spTree>
    <p:extLst>
      <p:ext uri="{BB962C8B-B14F-4D97-AF65-F5344CB8AC3E}">
        <p14:creationId xmlns:p14="http://schemas.microsoft.com/office/powerpoint/2010/main" val="2296107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CE376-0678-4297-9E98-E55A3F56FDEE}"/>
              </a:ext>
            </a:extLst>
          </p:cNvPr>
          <p:cNvSpPr>
            <a:spLocks noGrp="1"/>
          </p:cNvSpPr>
          <p:nvPr>
            <p:ph type="title"/>
          </p:nvPr>
        </p:nvSpPr>
        <p:spPr>
          <a:xfrm>
            <a:off x="457200" y="366713"/>
            <a:ext cx="11673840" cy="443198"/>
          </a:xfrm>
        </p:spPr>
        <p:txBody>
          <a:bodyPr/>
          <a:lstStyle/>
          <a:p>
            <a:r>
              <a:rPr lang="en-US" dirty="0"/>
              <a:t>Business Technologists </a:t>
            </a:r>
            <a:r>
              <a:rPr lang="en-US" sz="2400" dirty="0"/>
              <a:t>(Not “Just” Citizen Developers) </a:t>
            </a:r>
            <a:r>
              <a:rPr lang="en-US" dirty="0"/>
              <a:t/>
            </a:r>
            <a:br>
              <a:rPr lang="en-US" dirty="0"/>
            </a:br>
            <a:endParaRPr lang="en-US" dirty="0"/>
          </a:p>
        </p:txBody>
      </p:sp>
      <p:graphicFrame>
        <p:nvGraphicFramePr>
          <p:cNvPr id="4" name="Chart 3">
            <a:extLst>
              <a:ext uri="{FF2B5EF4-FFF2-40B4-BE49-F238E27FC236}">
                <a16:creationId xmlns:a16="http://schemas.microsoft.com/office/drawing/2014/main" xmlns="" id="{3C480617-4CDF-4938-8109-61605AE02B02}"/>
              </a:ext>
            </a:extLst>
          </p:cNvPr>
          <p:cNvGraphicFramePr/>
          <p:nvPr/>
        </p:nvGraphicFramePr>
        <p:xfrm>
          <a:off x="499876" y="2327125"/>
          <a:ext cx="8196500" cy="1621093"/>
        </p:xfrm>
        <a:graphic>
          <a:graphicData uri="http://schemas.openxmlformats.org/drawingml/2006/chart">
            <c:chart xmlns:c="http://schemas.openxmlformats.org/drawingml/2006/chart" xmlns:r="http://schemas.openxmlformats.org/officeDocument/2006/relationships" r:id="rId2"/>
          </a:graphicData>
        </a:graphic>
      </p:graphicFrame>
      <p:sp>
        <p:nvSpPr>
          <p:cNvPr id="5" name="Freeform 66">
            <a:extLst>
              <a:ext uri="{FF2B5EF4-FFF2-40B4-BE49-F238E27FC236}">
                <a16:creationId xmlns:a16="http://schemas.microsoft.com/office/drawing/2014/main" xmlns="" id="{CC5103EC-44C9-443C-A9AF-E4B353FD32FC}"/>
              </a:ext>
            </a:extLst>
          </p:cNvPr>
          <p:cNvSpPr/>
          <p:nvPr/>
        </p:nvSpPr>
        <p:spPr>
          <a:xfrm>
            <a:off x="614318" y="3890442"/>
            <a:ext cx="2184400" cy="45719"/>
          </a:xfrm>
          <a:custGeom>
            <a:avLst/>
            <a:gdLst>
              <a:gd name="connsiteX0" fmla="*/ 0 w 8229600"/>
              <a:gd name="connsiteY0" fmla="*/ 0 h 0"/>
              <a:gd name="connsiteX1" fmla="*/ 8229600 w 8229600"/>
              <a:gd name="connsiteY1" fmla="*/ 0 h 0"/>
            </a:gdLst>
            <a:ahLst/>
            <a:cxnLst>
              <a:cxn ang="0">
                <a:pos x="connsiteX0" y="connsiteY0"/>
              </a:cxn>
              <a:cxn ang="0">
                <a:pos x="connsiteX1" y="connsiteY1"/>
              </a:cxn>
            </a:cxnLst>
            <a:rect l="l" t="t" r="r" b="b"/>
            <a:pathLst>
              <a:path w="8229600">
                <a:moveTo>
                  <a:pt x="0" y="0"/>
                </a:moveTo>
                <a:lnTo>
                  <a:pt x="8229600" y="0"/>
                </a:lnTo>
              </a:path>
            </a:pathLst>
          </a:cu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Freeform 65">
            <a:extLst>
              <a:ext uri="{FF2B5EF4-FFF2-40B4-BE49-F238E27FC236}">
                <a16:creationId xmlns:a16="http://schemas.microsoft.com/office/drawing/2014/main" xmlns="" id="{58081847-A739-4AA9-9B32-043AE980A2DF}"/>
              </a:ext>
            </a:extLst>
          </p:cNvPr>
          <p:cNvSpPr/>
          <p:nvPr/>
        </p:nvSpPr>
        <p:spPr>
          <a:xfrm>
            <a:off x="6443617" y="3890442"/>
            <a:ext cx="2184400" cy="45719"/>
          </a:xfrm>
          <a:custGeom>
            <a:avLst/>
            <a:gdLst>
              <a:gd name="connsiteX0" fmla="*/ 0 w 8229600"/>
              <a:gd name="connsiteY0" fmla="*/ 0 h 0"/>
              <a:gd name="connsiteX1" fmla="*/ 8229600 w 8229600"/>
              <a:gd name="connsiteY1" fmla="*/ 0 h 0"/>
            </a:gdLst>
            <a:ahLst/>
            <a:cxnLst>
              <a:cxn ang="0">
                <a:pos x="connsiteX0" y="connsiteY0"/>
              </a:cxn>
              <a:cxn ang="0">
                <a:pos x="connsiteX1" y="connsiteY1"/>
              </a:cxn>
            </a:cxnLst>
            <a:rect l="l" t="t" r="r" b="b"/>
            <a:pathLst>
              <a:path w="8229600">
                <a:moveTo>
                  <a:pt x="0" y="0"/>
                </a:moveTo>
                <a:lnTo>
                  <a:pt x="8229600" y="0"/>
                </a:lnTo>
              </a:path>
            </a:pathLst>
          </a:cu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Freeform 5">
            <a:extLst>
              <a:ext uri="{FF2B5EF4-FFF2-40B4-BE49-F238E27FC236}">
                <a16:creationId xmlns:a16="http://schemas.microsoft.com/office/drawing/2014/main" xmlns="" id="{E684139D-AE54-484E-8339-092C57ECE7D6}"/>
              </a:ext>
            </a:extLst>
          </p:cNvPr>
          <p:cNvSpPr/>
          <p:nvPr/>
        </p:nvSpPr>
        <p:spPr>
          <a:xfrm>
            <a:off x="3531326" y="3890442"/>
            <a:ext cx="2184400" cy="45719"/>
          </a:xfrm>
          <a:custGeom>
            <a:avLst/>
            <a:gdLst>
              <a:gd name="connsiteX0" fmla="*/ 0 w 8229600"/>
              <a:gd name="connsiteY0" fmla="*/ 0 h 0"/>
              <a:gd name="connsiteX1" fmla="*/ 8229600 w 8229600"/>
              <a:gd name="connsiteY1" fmla="*/ 0 h 0"/>
            </a:gdLst>
            <a:ahLst/>
            <a:cxnLst>
              <a:cxn ang="0">
                <a:pos x="connsiteX0" y="connsiteY0"/>
              </a:cxn>
              <a:cxn ang="0">
                <a:pos x="connsiteX1" y="connsiteY1"/>
              </a:cxn>
            </a:cxnLst>
            <a:rect l="l" t="t" r="r" b="b"/>
            <a:pathLst>
              <a:path w="8229600">
                <a:moveTo>
                  <a:pt x="0" y="0"/>
                </a:moveTo>
                <a:lnTo>
                  <a:pt x="8229600" y="0"/>
                </a:lnTo>
              </a:path>
            </a:pathLst>
          </a:cu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a:extLst>
              <a:ext uri="{FF2B5EF4-FFF2-40B4-BE49-F238E27FC236}">
                <a16:creationId xmlns:a16="http://schemas.microsoft.com/office/drawing/2014/main" xmlns="" id="{2F04DCC1-B066-49BD-9282-023B0F117F96}"/>
              </a:ext>
            </a:extLst>
          </p:cNvPr>
          <p:cNvGrpSpPr/>
          <p:nvPr/>
        </p:nvGrpSpPr>
        <p:grpSpPr>
          <a:xfrm>
            <a:off x="6365182" y="3890442"/>
            <a:ext cx="2184400" cy="1912432"/>
            <a:chOff x="3517900" y="3151778"/>
            <a:chExt cx="2184400" cy="1912432"/>
          </a:xfrm>
        </p:grpSpPr>
        <p:cxnSp>
          <p:nvCxnSpPr>
            <p:cNvPr id="10" name="Straight Arrow Connector 9">
              <a:extLst>
                <a:ext uri="{FF2B5EF4-FFF2-40B4-BE49-F238E27FC236}">
                  <a16:creationId xmlns:a16="http://schemas.microsoft.com/office/drawing/2014/main" xmlns="" id="{A04AB541-D202-4661-BE8A-8BBB67082A57}"/>
                </a:ext>
              </a:extLst>
            </p:cNvPr>
            <p:cNvCxnSpPr>
              <a:cxnSpLocks/>
            </p:cNvCxnSpPr>
            <p:nvPr/>
          </p:nvCxnSpPr>
          <p:spPr>
            <a:xfrm flipV="1">
              <a:off x="4597400" y="3151778"/>
              <a:ext cx="12700" cy="1387944"/>
            </a:xfrm>
            <a:prstGeom prst="straightConnector1">
              <a:avLst/>
            </a:prstGeom>
            <a:ln w="12700">
              <a:solidFill>
                <a:srgbClr val="E81159"/>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9BC47383-3E07-4D30-A23E-C305A9AB831D}"/>
                </a:ext>
              </a:extLst>
            </p:cNvPr>
            <p:cNvSpPr/>
            <p:nvPr/>
          </p:nvSpPr>
          <p:spPr>
            <a:xfrm>
              <a:off x="3517900" y="3956214"/>
              <a:ext cx="2184400" cy="1107996"/>
            </a:xfrm>
            <a:prstGeom prst="rect">
              <a:avLst/>
            </a:prstGeom>
            <a:solidFill>
              <a:schemeClr val="bg1"/>
            </a:solidFill>
            <a:ln w="12700">
              <a:solidFill>
                <a:srgbClr val="E81159"/>
              </a:solidFill>
            </a:ln>
          </p:spPr>
          <p:txBody>
            <a:bodyPr wrap="square" lIns="91440" tIns="91440" rIns="9144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About half or more of their </a:t>
              </a:r>
              <a:r>
                <a:rPr kumimoji="0" lang="en-US" sz="1200" b="1" i="0" u="none" strike="noStrike" kern="1200" cap="none" spc="0" normalizeH="0" baseline="0" noProof="0" dirty="0">
                  <a:ln>
                    <a:noFill/>
                  </a:ln>
                  <a:solidFill>
                    <a:srgbClr val="000000"/>
                  </a:solidFill>
                  <a:effectLst/>
                  <a:uLnTx/>
                  <a:uFillTx/>
                  <a:latin typeface="Arial"/>
                  <a:ea typeface="+mn-ea"/>
                  <a:cs typeface="+mn-cs"/>
                </a:rPr>
                <a:t>personal performance objectives </a:t>
              </a:r>
              <a:r>
                <a:rPr kumimoji="0" lang="en-US" sz="1200" b="0" i="0" u="none" strike="noStrike" kern="1200" cap="none" spc="0" normalizeH="0" baseline="0" noProof="0" dirty="0">
                  <a:ln>
                    <a:noFill/>
                  </a:ln>
                  <a:solidFill>
                    <a:srgbClr val="000000"/>
                  </a:solidFill>
                  <a:effectLst/>
                  <a:uLnTx/>
                  <a:uFillTx/>
                  <a:latin typeface="Arial"/>
                  <a:ea typeface="+mn-ea"/>
                  <a:cs typeface="+mn-cs"/>
                </a:rPr>
                <a:t>explicitly mention modifying or building data or tech solutions</a:t>
              </a:r>
            </a:p>
          </p:txBody>
        </p:sp>
      </p:grpSp>
      <p:sp>
        <p:nvSpPr>
          <p:cNvPr id="12" name="TextBox 11">
            <a:extLst>
              <a:ext uri="{FF2B5EF4-FFF2-40B4-BE49-F238E27FC236}">
                <a16:creationId xmlns:a16="http://schemas.microsoft.com/office/drawing/2014/main" xmlns="" id="{B197D64F-FCB6-431B-9140-3995C5C4BAFD}"/>
              </a:ext>
            </a:extLst>
          </p:cNvPr>
          <p:cNvSpPr txBox="1"/>
          <p:nvPr/>
        </p:nvSpPr>
        <p:spPr>
          <a:xfrm>
            <a:off x="821943" y="2168462"/>
            <a:ext cx="1769150"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Arial Black"/>
                <a:cs typeface="Arial Black"/>
                <a:sym typeface="Arial Black"/>
              </a:rPr>
              <a:t>Corporate IT Has Not Kept Up With Demand</a:t>
            </a:r>
          </a:p>
        </p:txBody>
      </p:sp>
      <p:sp>
        <p:nvSpPr>
          <p:cNvPr id="13" name="TextBox 12">
            <a:extLst>
              <a:ext uri="{FF2B5EF4-FFF2-40B4-BE49-F238E27FC236}">
                <a16:creationId xmlns:a16="http://schemas.microsoft.com/office/drawing/2014/main" xmlns="" id="{F5C95606-3485-4CDD-99CD-C4D11A6A3EA4}"/>
              </a:ext>
            </a:extLst>
          </p:cNvPr>
          <p:cNvSpPr txBox="1"/>
          <p:nvPr/>
        </p:nvSpPr>
        <p:spPr>
          <a:xfrm>
            <a:off x="6096000" y="2168462"/>
            <a:ext cx="2722764" cy="646331"/>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Being a Business Technologist </a:t>
            </a:r>
            <a:br>
              <a:rPr kumimoji="0" lang="en-US" sz="1200" b="1" i="0" u="none" strike="noStrike" kern="1200" cap="none" spc="0" normalizeH="0" baseline="0" noProof="0" dirty="0">
                <a:ln>
                  <a:noFill/>
                </a:ln>
                <a:solidFill>
                  <a:prstClr val="black"/>
                </a:solidFill>
                <a:effectLst/>
                <a:uLnTx/>
                <a:uFillTx/>
                <a:latin typeface="Arial"/>
                <a:ea typeface="+mn-ea"/>
                <a:cs typeface="+mn-cs"/>
              </a:rPr>
            </a:br>
            <a:r>
              <a:rPr kumimoji="0" lang="en-US" sz="1200" b="1" i="0" u="none" strike="noStrike" kern="1200" cap="none" spc="0" normalizeH="0" baseline="0" noProof="0" dirty="0">
                <a:ln>
                  <a:noFill/>
                </a:ln>
                <a:solidFill>
                  <a:prstClr val="black"/>
                </a:solidFill>
                <a:effectLst/>
                <a:uLnTx/>
                <a:uFillTx/>
                <a:latin typeface="Arial"/>
                <a:ea typeface="+mn-ea"/>
                <a:cs typeface="+mn-cs"/>
              </a:rPr>
              <a:t>Is Formally Recognized as Part </a:t>
            </a:r>
            <a:br>
              <a:rPr kumimoji="0" lang="en-US" sz="1200" b="1" i="0" u="none" strike="noStrike" kern="1200" cap="none" spc="0" normalizeH="0" baseline="0" noProof="0" dirty="0">
                <a:ln>
                  <a:noFill/>
                </a:ln>
                <a:solidFill>
                  <a:prstClr val="black"/>
                </a:solidFill>
                <a:effectLst/>
                <a:uLnTx/>
                <a:uFillTx/>
                <a:latin typeface="Arial"/>
                <a:ea typeface="+mn-ea"/>
                <a:cs typeface="+mn-cs"/>
              </a:rPr>
            </a:br>
            <a:r>
              <a:rPr kumimoji="0" lang="en-US" sz="1200" b="1" i="0" u="none" strike="noStrike" kern="1200" cap="none" spc="0" normalizeH="0" baseline="0" noProof="0" dirty="0">
                <a:ln>
                  <a:noFill/>
                </a:ln>
                <a:solidFill>
                  <a:prstClr val="black"/>
                </a:solidFill>
                <a:effectLst/>
                <a:uLnTx/>
                <a:uFillTx/>
                <a:latin typeface="Arial"/>
                <a:ea typeface="+mn-ea"/>
                <a:cs typeface="+mn-cs"/>
              </a:rPr>
              <a:t>of the Role</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Rectangle 18">
            <a:extLst>
              <a:ext uri="{FF2B5EF4-FFF2-40B4-BE49-F238E27FC236}">
                <a16:creationId xmlns:a16="http://schemas.microsoft.com/office/drawing/2014/main" xmlns="" id="{CEC70998-C842-4ABB-9E5C-5BFEBBA46DC4}"/>
              </a:ext>
            </a:extLst>
          </p:cNvPr>
          <p:cNvSpPr/>
          <p:nvPr/>
        </p:nvSpPr>
        <p:spPr>
          <a:xfrm>
            <a:off x="927378" y="4630815"/>
            <a:ext cx="1848670" cy="1107996"/>
          </a:xfrm>
          <a:prstGeom prst="rect">
            <a:avLst/>
          </a:prstGeom>
        </p:spPr>
        <p:txBody>
          <a:bodyPr wrap="square" lIns="91440" tIns="91440" rIns="9144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My IT department</a:t>
            </a:r>
            <a:br>
              <a:rPr kumimoji="0" lang="en-US" sz="1200" b="0" i="0" u="none" strike="noStrike" kern="1200" cap="none" spc="0" normalizeH="0" baseline="0" noProof="0" dirty="0">
                <a:ln>
                  <a:noFill/>
                </a:ln>
                <a:solidFill>
                  <a:prstClr val="black"/>
                </a:solidFill>
                <a:effectLst/>
                <a:uLnTx/>
                <a:uFillTx/>
                <a:latin typeface="Arial"/>
                <a:ea typeface="+mn-ea"/>
                <a:cs typeface="+mn-cs"/>
              </a:rPr>
            </a:br>
            <a:r>
              <a:rPr kumimoji="0" lang="en-US" sz="1200" b="0" i="0" u="none" strike="noStrike" kern="1200" cap="none" spc="0" normalizeH="0" baseline="0" noProof="0" dirty="0">
                <a:ln>
                  <a:noFill/>
                </a:ln>
                <a:solidFill>
                  <a:prstClr val="black"/>
                </a:solidFill>
                <a:effectLst/>
                <a:uLnTx/>
                <a:uFillTx/>
                <a:latin typeface="Arial"/>
                <a:ea typeface="+mn-ea"/>
                <a:cs typeface="+mn-cs"/>
              </a:rPr>
              <a:t>… could not provide the capabilities </a:t>
            </a:r>
            <a:r>
              <a:rPr kumimoji="0" lang="en-US" sz="1200" b="1" i="0" u="none" strike="noStrike" kern="1200" cap="none" spc="0" normalizeH="0" baseline="0" noProof="0" dirty="0">
                <a:ln>
                  <a:noFill/>
                </a:ln>
                <a:solidFill>
                  <a:prstClr val="black"/>
                </a:solidFill>
                <a:effectLst/>
                <a:uLnTx/>
                <a:uFillTx/>
                <a:latin typeface="Arial"/>
                <a:ea typeface="+mn-ea"/>
                <a:cs typeface="+mn-cs"/>
              </a:rPr>
              <a:t>fast enough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…did not provide the </a:t>
            </a:r>
            <a:r>
              <a:rPr kumimoji="0" lang="en-US" sz="1200" b="1" i="0" u="none" strike="noStrike" kern="1200" cap="none" spc="0" normalizeH="0" baseline="0" noProof="0" dirty="0">
                <a:ln>
                  <a:noFill/>
                </a:ln>
                <a:solidFill>
                  <a:prstClr val="black"/>
                </a:solidFill>
                <a:effectLst/>
                <a:uLnTx/>
                <a:uFillTx/>
                <a:latin typeface="Arial"/>
                <a:ea typeface="+mn-ea"/>
                <a:cs typeface="+mn-cs"/>
              </a:rPr>
              <a:t>right capabilities</a:t>
            </a:r>
          </a:p>
        </p:txBody>
      </p:sp>
      <p:grpSp>
        <p:nvGrpSpPr>
          <p:cNvPr id="21" name="Group 20">
            <a:extLst>
              <a:ext uri="{FF2B5EF4-FFF2-40B4-BE49-F238E27FC236}">
                <a16:creationId xmlns:a16="http://schemas.microsoft.com/office/drawing/2014/main" xmlns="" id="{DD0365E7-91D6-4B13-A401-AFB4D070A126}"/>
              </a:ext>
            </a:extLst>
          </p:cNvPr>
          <p:cNvGrpSpPr/>
          <p:nvPr/>
        </p:nvGrpSpPr>
        <p:grpSpPr>
          <a:xfrm>
            <a:off x="1753580" y="4022815"/>
            <a:ext cx="449943" cy="449943"/>
            <a:chOff x="1771929" y="3771719"/>
            <a:chExt cx="449943" cy="449943"/>
          </a:xfrm>
        </p:grpSpPr>
        <p:sp>
          <p:nvSpPr>
            <p:cNvPr id="26" name="Oval 25">
              <a:extLst>
                <a:ext uri="{FF2B5EF4-FFF2-40B4-BE49-F238E27FC236}">
                  <a16:creationId xmlns:a16="http://schemas.microsoft.com/office/drawing/2014/main" xmlns="" id="{22057ADE-9FBF-419A-8A9A-CFD38FEF4B38}"/>
                </a:ext>
              </a:extLst>
            </p:cNvPr>
            <p:cNvSpPr/>
            <p:nvPr/>
          </p:nvSpPr>
          <p:spPr>
            <a:xfrm>
              <a:off x="1777444" y="3777234"/>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Graphic 26">
              <a:extLst>
                <a:ext uri="{FF2B5EF4-FFF2-40B4-BE49-F238E27FC236}">
                  <a16:creationId xmlns:a16="http://schemas.microsoft.com/office/drawing/2014/main" xmlns="" id="{4C93CBA8-5C13-43AE-87EB-C0C4AA6BDB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71929" y="3771719"/>
              <a:ext cx="449943" cy="449943"/>
            </a:xfrm>
            <a:prstGeom prst="rect">
              <a:avLst/>
            </a:prstGeom>
          </p:spPr>
        </p:pic>
      </p:grpSp>
      <p:grpSp>
        <p:nvGrpSpPr>
          <p:cNvPr id="22" name="Group 21">
            <a:extLst>
              <a:ext uri="{FF2B5EF4-FFF2-40B4-BE49-F238E27FC236}">
                <a16:creationId xmlns:a16="http://schemas.microsoft.com/office/drawing/2014/main" xmlns="" id="{BD8FE81E-B431-4909-BFFE-6D84CE342345}"/>
              </a:ext>
            </a:extLst>
          </p:cNvPr>
          <p:cNvGrpSpPr/>
          <p:nvPr/>
        </p:nvGrpSpPr>
        <p:grpSpPr>
          <a:xfrm>
            <a:off x="1075908" y="4020487"/>
            <a:ext cx="449943" cy="449943"/>
            <a:chOff x="879977" y="4318416"/>
            <a:chExt cx="449943" cy="449943"/>
          </a:xfrm>
        </p:grpSpPr>
        <p:sp>
          <p:nvSpPr>
            <p:cNvPr id="24" name="Oval 23">
              <a:extLst>
                <a:ext uri="{FF2B5EF4-FFF2-40B4-BE49-F238E27FC236}">
                  <a16:creationId xmlns:a16="http://schemas.microsoft.com/office/drawing/2014/main" xmlns="" id="{924463D4-C7C2-4303-A2AD-4D12AC8AE9B0}"/>
                </a:ext>
              </a:extLst>
            </p:cNvPr>
            <p:cNvSpPr/>
            <p:nvPr/>
          </p:nvSpPr>
          <p:spPr>
            <a:xfrm>
              <a:off x="885492" y="4323931"/>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5" name="Graphic 24">
              <a:extLst>
                <a:ext uri="{FF2B5EF4-FFF2-40B4-BE49-F238E27FC236}">
                  <a16:creationId xmlns:a16="http://schemas.microsoft.com/office/drawing/2014/main" xmlns="" id="{CE350999-F7C3-40B3-9F44-671B2C3E41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79977" y="4318416"/>
              <a:ext cx="449943" cy="449943"/>
            </a:xfrm>
            <a:prstGeom prst="rect">
              <a:avLst/>
            </a:prstGeom>
          </p:spPr>
        </p:pic>
      </p:grpSp>
      <p:sp>
        <p:nvSpPr>
          <p:cNvPr id="30" name="Rectangle 29">
            <a:extLst>
              <a:ext uri="{FF2B5EF4-FFF2-40B4-BE49-F238E27FC236}">
                <a16:creationId xmlns:a16="http://schemas.microsoft.com/office/drawing/2014/main" xmlns="" id="{597E3987-B06B-4F87-8B55-424D663CF3C6}"/>
              </a:ext>
            </a:extLst>
          </p:cNvPr>
          <p:cNvSpPr/>
          <p:nvPr/>
        </p:nvSpPr>
        <p:spPr>
          <a:xfrm>
            <a:off x="3655590" y="4584414"/>
            <a:ext cx="1953622" cy="1477328"/>
          </a:xfrm>
          <a:prstGeom prst="rect">
            <a:avLst/>
          </a:prstGeom>
        </p:spPr>
        <p:txBody>
          <a:bodyPr wrap="square" lIns="91440" tIns="91440" rIns="9144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My enterprise … </a:t>
            </a:r>
            <a:r>
              <a:rPr kumimoji="0" lang="en-US" sz="1200" b="1" i="0" u="none" strike="noStrike" kern="1200" cap="none" spc="0" normalizeH="0" baseline="0" noProof="0" dirty="0">
                <a:ln>
                  <a:noFill/>
                </a:ln>
                <a:solidFill>
                  <a:prstClr val="black"/>
                </a:solidFill>
                <a:effectLst/>
                <a:uLnTx/>
                <a:uFillTx/>
                <a:latin typeface="Arial"/>
                <a:ea typeface="+mn-ea"/>
                <a:cs typeface="+mn-cs"/>
              </a:rPr>
              <a:t>encouraged me to build </a:t>
            </a:r>
            <a:r>
              <a:rPr kumimoji="0" lang="en-US" sz="1200" b="0" i="0" u="none" strike="noStrike" kern="1200" cap="none" spc="0" normalizeH="0" baseline="0" noProof="0" dirty="0">
                <a:ln>
                  <a:noFill/>
                </a:ln>
                <a:solidFill>
                  <a:prstClr val="black"/>
                </a:solidFill>
                <a:effectLst/>
                <a:uLnTx/>
                <a:uFillTx/>
                <a:latin typeface="Arial"/>
                <a:ea typeface="+mn-ea"/>
                <a:cs typeface="+mn-cs"/>
              </a:rPr>
              <a:t>information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I wanted to develop my </a:t>
            </a:r>
            <a:r>
              <a:rPr kumimoji="0" lang="en-US" sz="1200" b="1" i="0" u="none" strike="noStrike" kern="1200" cap="none" spc="0" normalizeH="0" baseline="0" noProof="0" dirty="0">
                <a:ln>
                  <a:noFill/>
                </a:ln>
                <a:solidFill>
                  <a:prstClr val="black"/>
                </a:solidFill>
                <a:effectLst/>
                <a:uLnTx/>
                <a:uFillTx/>
                <a:latin typeface="Arial"/>
                <a:ea typeface="+mn-ea"/>
                <a:cs typeface="+mn-cs"/>
              </a:rPr>
              <a:t>technology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31" name="Group 30">
            <a:extLst>
              <a:ext uri="{FF2B5EF4-FFF2-40B4-BE49-F238E27FC236}">
                <a16:creationId xmlns:a16="http://schemas.microsoft.com/office/drawing/2014/main" xmlns="" id="{7E1BD383-72AF-439D-9802-4D9DE3A10B46}"/>
              </a:ext>
            </a:extLst>
          </p:cNvPr>
          <p:cNvGrpSpPr/>
          <p:nvPr/>
        </p:nvGrpSpPr>
        <p:grpSpPr>
          <a:xfrm>
            <a:off x="4704235" y="3987866"/>
            <a:ext cx="449943" cy="449943"/>
            <a:chOff x="7010398" y="3763826"/>
            <a:chExt cx="449943" cy="449943"/>
          </a:xfrm>
        </p:grpSpPr>
        <p:sp>
          <p:nvSpPr>
            <p:cNvPr id="32" name="Oval 31">
              <a:extLst>
                <a:ext uri="{FF2B5EF4-FFF2-40B4-BE49-F238E27FC236}">
                  <a16:creationId xmlns:a16="http://schemas.microsoft.com/office/drawing/2014/main" xmlns="" id="{9D4B6592-A074-499D-8F03-674566415AA5}"/>
                </a:ext>
              </a:extLst>
            </p:cNvPr>
            <p:cNvSpPr/>
            <p:nvPr/>
          </p:nvSpPr>
          <p:spPr>
            <a:xfrm>
              <a:off x="7015913" y="3769341"/>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3" name="Graphic 32">
              <a:extLst>
                <a:ext uri="{FF2B5EF4-FFF2-40B4-BE49-F238E27FC236}">
                  <a16:creationId xmlns:a16="http://schemas.microsoft.com/office/drawing/2014/main" xmlns="" id="{B5841C4C-5013-46F5-89DF-5A6137D9B5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010398" y="3763826"/>
              <a:ext cx="449943" cy="449943"/>
            </a:xfrm>
            <a:prstGeom prst="rect">
              <a:avLst/>
            </a:prstGeom>
          </p:spPr>
        </p:pic>
      </p:grpSp>
      <p:grpSp>
        <p:nvGrpSpPr>
          <p:cNvPr id="34" name="Group 33">
            <a:extLst>
              <a:ext uri="{FF2B5EF4-FFF2-40B4-BE49-F238E27FC236}">
                <a16:creationId xmlns:a16="http://schemas.microsoft.com/office/drawing/2014/main" xmlns="" id="{79891FC5-7949-40B9-9862-851948386149}"/>
              </a:ext>
            </a:extLst>
          </p:cNvPr>
          <p:cNvGrpSpPr/>
          <p:nvPr/>
        </p:nvGrpSpPr>
        <p:grpSpPr>
          <a:xfrm>
            <a:off x="4095841" y="4004278"/>
            <a:ext cx="449943" cy="449943"/>
            <a:chOff x="7667950" y="4142433"/>
            <a:chExt cx="449943" cy="449943"/>
          </a:xfrm>
        </p:grpSpPr>
        <p:sp>
          <p:nvSpPr>
            <p:cNvPr id="35" name="Oval 34">
              <a:extLst>
                <a:ext uri="{FF2B5EF4-FFF2-40B4-BE49-F238E27FC236}">
                  <a16:creationId xmlns:a16="http://schemas.microsoft.com/office/drawing/2014/main" xmlns="" id="{20E790A2-181B-4F6A-A950-9739E9E7E091}"/>
                </a:ext>
              </a:extLst>
            </p:cNvPr>
            <p:cNvSpPr/>
            <p:nvPr/>
          </p:nvSpPr>
          <p:spPr>
            <a:xfrm>
              <a:off x="7673465" y="4147948"/>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6" name="Graphic 35">
              <a:extLst>
                <a:ext uri="{FF2B5EF4-FFF2-40B4-BE49-F238E27FC236}">
                  <a16:creationId xmlns:a16="http://schemas.microsoft.com/office/drawing/2014/main" xmlns="" id="{020F3B09-DA05-433B-B42E-7D389350376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667950" y="4142433"/>
              <a:ext cx="449943" cy="449943"/>
            </a:xfrm>
            <a:prstGeom prst="rect">
              <a:avLst/>
            </a:prstGeom>
          </p:spPr>
        </p:pic>
      </p:grpSp>
      <p:sp>
        <p:nvSpPr>
          <p:cNvPr id="37" name="TextBox 36">
            <a:extLst>
              <a:ext uri="{FF2B5EF4-FFF2-40B4-BE49-F238E27FC236}">
                <a16:creationId xmlns:a16="http://schemas.microsoft.com/office/drawing/2014/main" xmlns="" id="{A03FE417-E4E8-4BEC-A2BA-FE7F19FF4366}"/>
              </a:ext>
            </a:extLst>
          </p:cNvPr>
          <p:cNvSpPr txBox="1"/>
          <p:nvPr/>
        </p:nvSpPr>
        <p:spPr>
          <a:xfrm>
            <a:off x="3655590" y="2168462"/>
            <a:ext cx="1885072"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Arial Black"/>
                <a:cs typeface="Arial Black"/>
                <a:sym typeface="Arial Black"/>
              </a:rPr>
              <a:t>Employees Have Greater Technology Ambitions</a:t>
            </a:r>
          </a:p>
        </p:txBody>
      </p:sp>
      <p:sp>
        <p:nvSpPr>
          <p:cNvPr id="41" name="Google Shape;1278;p193">
            <a:extLst>
              <a:ext uri="{FF2B5EF4-FFF2-40B4-BE49-F238E27FC236}">
                <a16:creationId xmlns:a16="http://schemas.microsoft.com/office/drawing/2014/main" xmlns="" id="{B1C9BA81-FE8B-40D7-A07D-DCDFA36EE1FB}"/>
              </a:ext>
            </a:extLst>
          </p:cNvPr>
          <p:cNvSpPr/>
          <p:nvPr/>
        </p:nvSpPr>
        <p:spPr>
          <a:xfrm>
            <a:off x="958868" y="6208347"/>
            <a:ext cx="3581400" cy="313500"/>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000"/>
              <a:buFont typeface="Arial"/>
              <a:buNone/>
              <a:tabLst/>
              <a:defRPr/>
            </a:pPr>
            <a:r>
              <a:rPr kumimoji="0" lang="en" sz="1200" b="0" i="0" u="none" strike="noStrike" kern="1200" cap="none" spc="0" normalizeH="0" baseline="0" noProof="0" dirty="0">
                <a:ln>
                  <a:noFill/>
                </a:ln>
                <a:solidFill>
                  <a:prstClr val="black"/>
                </a:solidFill>
                <a:effectLst/>
                <a:uLnTx/>
                <a:uFillTx/>
                <a:latin typeface="Arial"/>
                <a:ea typeface="Arial"/>
                <a:cs typeface="Arial"/>
                <a:sym typeface="Arial"/>
              </a:rPr>
              <a:t>n = 2,015 business technologists</a:t>
            </a:r>
            <a:endParaRPr kumimoji="0" sz="1200" b="0" i="0" u="none" strike="noStrike" kern="1200" cap="none" spc="0" normalizeH="0" baseline="0" noProof="0" dirty="0">
              <a:ln>
                <a:noFill/>
              </a:ln>
              <a:solidFill>
                <a:prstClr val="black"/>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Source: Gartner 2020 Digital Friction Survey</a:t>
            </a:r>
          </a:p>
        </p:txBody>
      </p:sp>
      <p:grpSp>
        <p:nvGrpSpPr>
          <p:cNvPr id="42" name="Group 41">
            <a:extLst>
              <a:ext uri="{FF2B5EF4-FFF2-40B4-BE49-F238E27FC236}">
                <a16:creationId xmlns:a16="http://schemas.microsoft.com/office/drawing/2014/main" xmlns="" id="{22BB6C17-D194-4C82-A372-35AA1D6B5B7F}"/>
              </a:ext>
            </a:extLst>
          </p:cNvPr>
          <p:cNvGrpSpPr/>
          <p:nvPr/>
        </p:nvGrpSpPr>
        <p:grpSpPr>
          <a:xfrm>
            <a:off x="931647" y="1186572"/>
            <a:ext cx="6365267" cy="646331"/>
            <a:chOff x="4487707" y="856826"/>
            <a:chExt cx="6108041" cy="860266"/>
          </a:xfrm>
        </p:grpSpPr>
        <p:sp>
          <p:nvSpPr>
            <p:cNvPr id="43" name="Rectangle 42">
              <a:extLst>
                <a:ext uri="{FF2B5EF4-FFF2-40B4-BE49-F238E27FC236}">
                  <a16:creationId xmlns:a16="http://schemas.microsoft.com/office/drawing/2014/main" xmlns="" id="{B709D33B-F8F3-4AFF-9E00-07F2C264FC10}"/>
                </a:ext>
              </a:extLst>
            </p:cNvPr>
            <p:cNvSpPr/>
            <p:nvPr/>
          </p:nvSpPr>
          <p:spPr bwMode="gray">
            <a:xfrm>
              <a:off x="4487707" y="1097453"/>
              <a:ext cx="6108041" cy="495398"/>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4" name="Rectangle 43">
              <a:extLst>
                <a:ext uri="{FF2B5EF4-FFF2-40B4-BE49-F238E27FC236}">
                  <a16:creationId xmlns:a16="http://schemas.microsoft.com/office/drawing/2014/main" xmlns="" id="{9601F81E-7922-4132-AC25-3FF3B7CAA31F}"/>
                </a:ext>
              </a:extLst>
            </p:cNvPr>
            <p:cNvSpPr/>
            <p:nvPr/>
          </p:nvSpPr>
          <p:spPr bwMode="gray">
            <a:xfrm>
              <a:off x="4560076" y="856826"/>
              <a:ext cx="5822975" cy="860266"/>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Reasons Why Business Technologists Do What They Do</a:t>
              </a:r>
            </a:p>
          </p:txBody>
        </p:sp>
      </p:grpSp>
      <p:sp>
        <p:nvSpPr>
          <p:cNvPr id="45" name="TextBox 44">
            <a:extLst>
              <a:ext uri="{FF2B5EF4-FFF2-40B4-BE49-F238E27FC236}">
                <a16:creationId xmlns:a16="http://schemas.microsoft.com/office/drawing/2014/main" xmlns="" id="{B1D1D93D-08F3-45E6-9D02-69216284AD88}"/>
              </a:ext>
            </a:extLst>
          </p:cNvPr>
          <p:cNvSpPr txBox="1"/>
          <p:nvPr/>
        </p:nvSpPr>
        <p:spPr>
          <a:xfrm>
            <a:off x="1169055" y="2890868"/>
            <a:ext cx="1074926" cy="738664"/>
          </a:xfrm>
          <a:prstGeom prst="rect">
            <a:avLst/>
          </a:prstGeom>
        </p:spPr>
        <p:txBody>
          <a:bodyPr wrap="square" lIns="0" tIns="91440" rIns="0" bIns="9144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rPr>
              <a:t>76%</a:t>
            </a:r>
          </a:p>
        </p:txBody>
      </p:sp>
      <p:sp>
        <p:nvSpPr>
          <p:cNvPr id="46" name="TextBox 45">
            <a:extLst>
              <a:ext uri="{FF2B5EF4-FFF2-40B4-BE49-F238E27FC236}">
                <a16:creationId xmlns:a16="http://schemas.microsoft.com/office/drawing/2014/main" xmlns="" id="{3B6AA153-FFE7-415F-97A2-F9C8E90FAD04}"/>
              </a:ext>
            </a:extLst>
          </p:cNvPr>
          <p:cNvSpPr txBox="1"/>
          <p:nvPr/>
        </p:nvSpPr>
        <p:spPr>
          <a:xfrm>
            <a:off x="4041162" y="2931104"/>
            <a:ext cx="1074926" cy="738664"/>
          </a:xfrm>
          <a:prstGeom prst="rect">
            <a:avLst/>
          </a:prstGeom>
        </p:spPr>
        <p:txBody>
          <a:bodyPr wrap="square" lIns="0" tIns="91440" rIns="0" bIns="9144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rPr>
              <a:t>73%</a:t>
            </a:r>
          </a:p>
        </p:txBody>
      </p:sp>
    </p:spTree>
    <p:extLst>
      <p:ext uri="{BB962C8B-B14F-4D97-AF65-F5344CB8AC3E}">
        <p14:creationId xmlns:p14="http://schemas.microsoft.com/office/powerpoint/2010/main" val="28032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9">
            <a:extLst>
              <a:ext uri="{FF2B5EF4-FFF2-40B4-BE49-F238E27FC236}">
                <a16:creationId xmlns:a16="http://schemas.microsoft.com/office/drawing/2014/main" xmlns="" id="{1E500021-6E50-4987-84B1-E7AE2CDF306D}"/>
              </a:ext>
            </a:extLst>
          </p:cNvPr>
          <p:cNvSpPr>
            <a:spLocks/>
          </p:cNvSpPr>
          <p:nvPr/>
        </p:nvSpPr>
        <p:spPr bwMode="auto">
          <a:xfrm>
            <a:off x="1958389" y="1351967"/>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Technical</a:t>
            </a:r>
          </a:p>
        </p:txBody>
      </p:sp>
      <p:sp>
        <p:nvSpPr>
          <p:cNvPr id="33" name="Rounded Rectangle 9">
            <a:extLst>
              <a:ext uri="{FF2B5EF4-FFF2-40B4-BE49-F238E27FC236}">
                <a16:creationId xmlns:a16="http://schemas.microsoft.com/office/drawing/2014/main" xmlns="" id="{CCB6AAF4-F1D0-49F9-8716-7B7004598C6B}"/>
              </a:ext>
            </a:extLst>
          </p:cNvPr>
          <p:cNvSpPr>
            <a:spLocks/>
          </p:cNvSpPr>
          <p:nvPr/>
        </p:nvSpPr>
        <p:spPr bwMode="auto">
          <a:xfrm>
            <a:off x="1958389" y="2175265"/>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Process</a:t>
            </a:r>
          </a:p>
        </p:txBody>
      </p:sp>
      <p:sp>
        <p:nvSpPr>
          <p:cNvPr id="35" name="Rounded Rectangle 9">
            <a:extLst>
              <a:ext uri="{FF2B5EF4-FFF2-40B4-BE49-F238E27FC236}">
                <a16:creationId xmlns:a16="http://schemas.microsoft.com/office/drawing/2014/main" xmlns="" id="{B3969548-0BAB-45C8-8AC2-C3D857F9F53E}"/>
              </a:ext>
            </a:extLst>
          </p:cNvPr>
          <p:cNvSpPr>
            <a:spLocks/>
          </p:cNvSpPr>
          <p:nvPr/>
        </p:nvSpPr>
        <p:spPr bwMode="auto">
          <a:xfrm>
            <a:off x="1958389" y="2998563"/>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Data</a:t>
            </a:r>
          </a:p>
        </p:txBody>
      </p:sp>
      <p:sp>
        <p:nvSpPr>
          <p:cNvPr id="36" name="Rounded Rectangle 9">
            <a:extLst>
              <a:ext uri="{FF2B5EF4-FFF2-40B4-BE49-F238E27FC236}">
                <a16:creationId xmlns:a16="http://schemas.microsoft.com/office/drawing/2014/main" xmlns="" id="{A241A3C3-5775-4043-AE2F-2CA636CD26C2}"/>
              </a:ext>
            </a:extLst>
          </p:cNvPr>
          <p:cNvSpPr>
            <a:spLocks/>
          </p:cNvSpPr>
          <p:nvPr/>
        </p:nvSpPr>
        <p:spPr bwMode="auto">
          <a:xfrm>
            <a:off x="1958389" y="3821861"/>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Architecture &amp; Security</a:t>
            </a:r>
          </a:p>
        </p:txBody>
      </p:sp>
      <p:sp>
        <p:nvSpPr>
          <p:cNvPr id="37" name="Rounded Rectangle 9">
            <a:extLst>
              <a:ext uri="{FF2B5EF4-FFF2-40B4-BE49-F238E27FC236}">
                <a16:creationId xmlns:a16="http://schemas.microsoft.com/office/drawing/2014/main" xmlns="" id="{88C2FBAC-00EC-4FBA-BABE-B1633A363897}"/>
              </a:ext>
            </a:extLst>
          </p:cNvPr>
          <p:cNvSpPr>
            <a:spLocks/>
          </p:cNvSpPr>
          <p:nvPr/>
        </p:nvSpPr>
        <p:spPr bwMode="auto">
          <a:xfrm>
            <a:off x="1958389" y="5468458"/>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Social</a:t>
            </a:r>
          </a:p>
        </p:txBody>
      </p:sp>
      <p:sp>
        <p:nvSpPr>
          <p:cNvPr id="38" name="Rounded Rectangle 9">
            <a:extLst>
              <a:ext uri="{FF2B5EF4-FFF2-40B4-BE49-F238E27FC236}">
                <a16:creationId xmlns:a16="http://schemas.microsoft.com/office/drawing/2014/main" xmlns="" id="{FCA9D51C-9C30-4C17-B29C-1AD20C55A7DC}"/>
              </a:ext>
            </a:extLst>
          </p:cNvPr>
          <p:cNvSpPr>
            <a:spLocks/>
          </p:cNvSpPr>
          <p:nvPr/>
        </p:nvSpPr>
        <p:spPr bwMode="auto">
          <a:xfrm>
            <a:off x="1958389" y="4645159"/>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Talent</a:t>
            </a:r>
          </a:p>
        </p:txBody>
      </p:sp>
      <p:sp>
        <p:nvSpPr>
          <p:cNvPr id="14" name="Rectangle 13">
            <a:extLst>
              <a:ext uri="{FF2B5EF4-FFF2-40B4-BE49-F238E27FC236}">
                <a16:creationId xmlns:a16="http://schemas.microsoft.com/office/drawing/2014/main" xmlns="" id="{716F393B-A043-428D-9BB2-4B607442CA23}"/>
              </a:ext>
            </a:extLst>
          </p:cNvPr>
          <p:cNvSpPr/>
          <p:nvPr/>
        </p:nvSpPr>
        <p:spPr>
          <a:xfrm>
            <a:off x="4780368" y="474295"/>
            <a:ext cx="5434072" cy="5621336"/>
          </a:xfrm>
          <a:prstGeom prst="rect">
            <a:avLst/>
          </a:prstGeom>
          <a:solidFill>
            <a:srgbClr val="FFFFFF"/>
          </a:solidFill>
          <a:ln w="38100">
            <a:solidFill>
              <a:srgbClr val="FF540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9319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540A"/>
                </a:solidFill>
                <a:effectLst/>
                <a:uLnTx/>
                <a:uFillTx/>
                <a:latin typeface="Arial Black" panose="020B0A04020102020204" pitchFamily="34" charset="0"/>
                <a:ea typeface="+mn-ea"/>
                <a:cs typeface="+mn-cs"/>
              </a:rPr>
              <a:t>Industry Debt </a:t>
            </a:r>
          </a:p>
        </p:txBody>
      </p:sp>
      <p:sp>
        <p:nvSpPr>
          <p:cNvPr id="13" name="Rectangle 12">
            <a:extLst>
              <a:ext uri="{FF2B5EF4-FFF2-40B4-BE49-F238E27FC236}">
                <a16:creationId xmlns:a16="http://schemas.microsoft.com/office/drawing/2014/main" xmlns="" id="{F7C358AE-1CB1-43A6-BB36-3D2C8DECD826}"/>
              </a:ext>
            </a:extLst>
          </p:cNvPr>
          <p:cNvSpPr/>
          <p:nvPr/>
        </p:nvSpPr>
        <p:spPr>
          <a:xfrm>
            <a:off x="4870462" y="2230170"/>
            <a:ext cx="5253885" cy="2675552"/>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540A"/>
                </a:solidFill>
                <a:effectLst/>
                <a:uLnTx/>
                <a:uFillTx/>
                <a:latin typeface="Arial Black" panose="020B0A04020102020204" pitchFamily="34" charset="0"/>
                <a:ea typeface="+mn-ea"/>
                <a:cs typeface="+mn-cs"/>
              </a:rPr>
              <a:t>Organizational Debt</a:t>
            </a:r>
          </a:p>
        </p:txBody>
      </p:sp>
      <p:grpSp>
        <p:nvGrpSpPr>
          <p:cNvPr id="15" name="Group 14">
            <a:extLst>
              <a:ext uri="{FF2B5EF4-FFF2-40B4-BE49-F238E27FC236}">
                <a16:creationId xmlns:a16="http://schemas.microsoft.com/office/drawing/2014/main" xmlns="" id="{7DFE01A6-AD43-4BEB-80DE-90A5F94220C2}"/>
              </a:ext>
            </a:extLst>
          </p:cNvPr>
          <p:cNvGrpSpPr/>
          <p:nvPr/>
        </p:nvGrpSpPr>
        <p:grpSpPr>
          <a:xfrm flipH="1">
            <a:off x="4336834" y="1351967"/>
            <a:ext cx="315910" cy="4636083"/>
            <a:chOff x="6774426" y="1142325"/>
            <a:chExt cx="315910" cy="4636083"/>
          </a:xfrm>
        </p:grpSpPr>
        <p:cxnSp>
          <p:nvCxnSpPr>
            <p:cNvPr id="17" name="Straight Connector 16">
              <a:extLst>
                <a:ext uri="{FF2B5EF4-FFF2-40B4-BE49-F238E27FC236}">
                  <a16:creationId xmlns:a16="http://schemas.microsoft.com/office/drawing/2014/main" xmlns="" id="{3E208B85-7BE4-442D-B7E4-2510C47C03A8}"/>
                </a:ext>
              </a:extLst>
            </p:cNvPr>
            <p:cNvCxnSpPr>
              <a:cxnSpLocks/>
            </p:cNvCxnSpPr>
            <p:nvPr/>
          </p:nvCxnSpPr>
          <p:spPr>
            <a:xfrm>
              <a:off x="7090335" y="1142325"/>
              <a:ext cx="0" cy="4636083"/>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6E2D07A-7075-4A79-9212-CED7CA2BC104}"/>
                </a:ext>
              </a:extLst>
            </p:cNvPr>
            <p:cNvCxnSpPr>
              <a:cxnSpLocks/>
            </p:cNvCxnSpPr>
            <p:nvPr/>
          </p:nvCxnSpPr>
          <p:spPr>
            <a:xfrm flipH="1">
              <a:off x="6774426" y="3460366"/>
              <a:ext cx="315910" cy="0"/>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xmlns="" id="{8E8BFDD1-2D8E-431F-AD10-3CD7A9AEF1FB}"/>
              </a:ext>
            </a:extLst>
          </p:cNvPr>
          <p:cNvGrpSpPr/>
          <p:nvPr/>
        </p:nvGrpSpPr>
        <p:grpSpPr>
          <a:xfrm>
            <a:off x="2400309" y="807149"/>
            <a:ext cx="1354257" cy="461665"/>
            <a:chOff x="5225305" y="597507"/>
            <a:chExt cx="1354257" cy="461665"/>
          </a:xfrm>
        </p:grpSpPr>
        <p:sp>
          <p:nvSpPr>
            <p:cNvPr id="26" name="Rectangle 25">
              <a:extLst>
                <a:ext uri="{FF2B5EF4-FFF2-40B4-BE49-F238E27FC236}">
                  <a16:creationId xmlns:a16="http://schemas.microsoft.com/office/drawing/2014/main" xmlns="" id="{5F94DAF5-68F2-46AC-97F8-D05F42CBFC87}"/>
                </a:ext>
              </a:extLst>
            </p:cNvPr>
            <p:cNvSpPr/>
            <p:nvPr/>
          </p:nvSpPr>
          <p:spPr>
            <a:xfrm>
              <a:off x="5612438" y="597507"/>
              <a:ext cx="96712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E0A01"/>
                  </a:solidFill>
                  <a:effectLst/>
                  <a:uLnTx/>
                  <a:uFillTx/>
                  <a:latin typeface="Arial Black" panose="020B0A04020102020204" pitchFamily="34" charset="0"/>
                  <a:ea typeface="+mn-ea"/>
                  <a:cs typeface="+mn-cs"/>
                </a:rPr>
                <a:t>Debt</a:t>
              </a:r>
            </a:p>
          </p:txBody>
        </p:sp>
        <p:sp>
          <p:nvSpPr>
            <p:cNvPr id="27" name="Graphic 226">
              <a:extLst>
                <a:ext uri="{FF2B5EF4-FFF2-40B4-BE49-F238E27FC236}">
                  <a16:creationId xmlns:a16="http://schemas.microsoft.com/office/drawing/2014/main" xmlns="" id="{212B36BC-DB39-49F3-A3EB-D1898C66AB0B}"/>
                </a:ext>
              </a:extLst>
            </p:cNvPr>
            <p:cNvSpPr/>
            <p:nvPr/>
          </p:nvSpPr>
          <p:spPr>
            <a:xfrm rot="8100000">
              <a:off x="5225305" y="680527"/>
              <a:ext cx="295624" cy="295624"/>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138217 w 533400"/>
                <a:gd name="connsiteY10" fmla="*/ 387296 h 533400"/>
                <a:gd name="connsiteX11" fmla="*/ 344538 w 533400"/>
                <a:gd name="connsiteY11" fmla="*/ 180975 h 533400"/>
                <a:gd name="connsiteX12" fmla="*/ 276225 w 533400"/>
                <a:gd name="connsiteY12" fmla="*/ 180975 h 533400"/>
                <a:gd name="connsiteX13" fmla="*/ 276225 w 533400"/>
                <a:gd name="connsiteY13" fmla="*/ 142875 h 533400"/>
                <a:gd name="connsiteX14" fmla="*/ 409575 w 533400"/>
                <a:gd name="connsiteY14" fmla="*/ 142875 h 533400"/>
                <a:gd name="connsiteX15" fmla="*/ 409575 w 533400"/>
                <a:gd name="connsiteY15" fmla="*/ 276225 h 533400"/>
                <a:gd name="connsiteX16" fmla="*/ 371475 w 533400"/>
                <a:gd name="connsiteY16" fmla="*/ 276225 h 533400"/>
                <a:gd name="connsiteX17" fmla="*/ 371475 w 533400"/>
                <a:gd name="connsiteY17" fmla="*/ 207912 h 533400"/>
                <a:gd name="connsiteX18" fmla="*/ 165259 w 533400"/>
                <a:gd name="connsiteY18" fmla="*/ 414128 h 533400"/>
                <a:gd name="connsiteX19" fmla="*/ 138217 w 533400"/>
                <a:gd name="connsiteY19" fmla="*/ 38729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138217" y="387296"/>
                  </a:moveTo>
                  <a:lnTo>
                    <a:pt x="344538" y="180975"/>
                  </a:lnTo>
                  <a:lnTo>
                    <a:pt x="276225" y="180975"/>
                  </a:lnTo>
                  <a:lnTo>
                    <a:pt x="276225" y="142875"/>
                  </a:lnTo>
                  <a:lnTo>
                    <a:pt x="409575" y="142875"/>
                  </a:lnTo>
                  <a:lnTo>
                    <a:pt x="409575" y="276225"/>
                  </a:lnTo>
                  <a:lnTo>
                    <a:pt x="371475" y="276225"/>
                  </a:lnTo>
                  <a:lnTo>
                    <a:pt x="371475" y="207912"/>
                  </a:lnTo>
                  <a:lnTo>
                    <a:pt x="165259" y="414128"/>
                  </a:lnTo>
                  <a:lnTo>
                    <a:pt x="138217" y="387296"/>
                  </a:lnTo>
                  <a:close/>
                </a:path>
              </a:pathLst>
            </a:custGeom>
            <a:solidFill>
              <a:srgbClr val="DE0A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4168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P spid="38" grpId="0" animBg="1"/>
      <p:bldP spid="14"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CC65874-8517-45C2-B549-B058DEEF2872}"/>
              </a:ext>
            </a:extLst>
          </p:cNvPr>
          <p:cNvSpPr>
            <a:spLocks noGrp="1"/>
          </p:cNvSpPr>
          <p:nvPr>
            <p:ph type="title"/>
          </p:nvPr>
        </p:nvSpPr>
        <p:spPr/>
        <p:txBody>
          <a:bodyPr/>
          <a:lstStyle/>
          <a:p>
            <a:r>
              <a:rPr lang="en-US" dirty="0"/>
              <a:t>C-Level Mandate: Shift From Debt to Liquidity</a:t>
            </a:r>
          </a:p>
        </p:txBody>
      </p:sp>
      <p:sp>
        <p:nvSpPr>
          <p:cNvPr id="46" name="Rounded Rectangle 9">
            <a:extLst>
              <a:ext uri="{FF2B5EF4-FFF2-40B4-BE49-F238E27FC236}">
                <a16:creationId xmlns:a16="http://schemas.microsoft.com/office/drawing/2014/main" xmlns="" id="{D6158F2F-4E9F-4B14-A2AF-CC28788D568C}"/>
              </a:ext>
            </a:extLst>
          </p:cNvPr>
          <p:cNvSpPr>
            <a:spLocks/>
          </p:cNvSpPr>
          <p:nvPr/>
        </p:nvSpPr>
        <p:spPr bwMode="auto">
          <a:xfrm>
            <a:off x="467208" y="1354729"/>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Technical</a:t>
            </a:r>
          </a:p>
        </p:txBody>
      </p:sp>
      <p:sp>
        <p:nvSpPr>
          <p:cNvPr id="47" name="Rounded Rectangle 9">
            <a:extLst>
              <a:ext uri="{FF2B5EF4-FFF2-40B4-BE49-F238E27FC236}">
                <a16:creationId xmlns:a16="http://schemas.microsoft.com/office/drawing/2014/main" xmlns="" id="{09FB1C14-FCF1-4744-839F-0566131FE1F0}"/>
              </a:ext>
            </a:extLst>
          </p:cNvPr>
          <p:cNvSpPr>
            <a:spLocks/>
          </p:cNvSpPr>
          <p:nvPr/>
        </p:nvSpPr>
        <p:spPr bwMode="auto">
          <a:xfrm>
            <a:off x="467208" y="2178027"/>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Process</a:t>
            </a:r>
          </a:p>
        </p:txBody>
      </p:sp>
      <p:sp>
        <p:nvSpPr>
          <p:cNvPr id="48" name="Rounded Rectangle 9">
            <a:extLst>
              <a:ext uri="{FF2B5EF4-FFF2-40B4-BE49-F238E27FC236}">
                <a16:creationId xmlns:a16="http://schemas.microsoft.com/office/drawing/2014/main" xmlns="" id="{D994712C-B670-4897-B763-FE820ECF3F4C}"/>
              </a:ext>
            </a:extLst>
          </p:cNvPr>
          <p:cNvSpPr>
            <a:spLocks/>
          </p:cNvSpPr>
          <p:nvPr/>
        </p:nvSpPr>
        <p:spPr bwMode="auto">
          <a:xfrm>
            <a:off x="467208" y="3001325"/>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Data</a:t>
            </a:r>
          </a:p>
        </p:txBody>
      </p:sp>
      <p:sp>
        <p:nvSpPr>
          <p:cNvPr id="49" name="Rounded Rectangle 9">
            <a:extLst>
              <a:ext uri="{FF2B5EF4-FFF2-40B4-BE49-F238E27FC236}">
                <a16:creationId xmlns:a16="http://schemas.microsoft.com/office/drawing/2014/main" xmlns="" id="{36BB99AA-EDDE-42D8-B660-CC86C147A63F}"/>
              </a:ext>
            </a:extLst>
          </p:cNvPr>
          <p:cNvSpPr>
            <a:spLocks/>
          </p:cNvSpPr>
          <p:nvPr/>
        </p:nvSpPr>
        <p:spPr bwMode="auto">
          <a:xfrm>
            <a:off x="467208" y="3824623"/>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Architecture &amp; Security</a:t>
            </a:r>
          </a:p>
        </p:txBody>
      </p:sp>
      <p:sp>
        <p:nvSpPr>
          <p:cNvPr id="50" name="Rounded Rectangle 9">
            <a:extLst>
              <a:ext uri="{FF2B5EF4-FFF2-40B4-BE49-F238E27FC236}">
                <a16:creationId xmlns:a16="http://schemas.microsoft.com/office/drawing/2014/main" xmlns="" id="{4A8D8E78-8B41-416F-B33C-086BEED7831B}"/>
              </a:ext>
            </a:extLst>
          </p:cNvPr>
          <p:cNvSpPr>
            <a:spLocks/>
          </p:cNvSpPr>
          <p:nvPr/>
        </p:nvSpPr>
        <p:spPr bwMode="auto">
          <a:xfrm>
            <a:off x="467208" y="5471220"/>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Social</a:t>
            </a:r>
          </a:p>
        </p:txBody>
      </p:sp>
      <p:sp>
        <p:nvSpPr>
          <p:cNvPr id="51" name="Rounded Rectangle 9">
            <a:extLst>
              <a:ext uri="{FF2B5EF4-FFF2-40B4-BE49-F238E27FC236}">
                <a16:creationId xmlns:a16="http://schemas.microsoft.com/office/drawing/2014/main" xmlns="" id="{F584A6F4-8760-4124-894E-55408D9EC9E5}"/>
              </a:ext>
            </a:extLst>
          </p:cNvPr>
          <p:cNvSpPr>
            <a:spLocks/>
          </p:cNvSpPr>
          <p:nvPr/>
        </p:nvSpPr>
        <p:spPr bwMode="auto">
          <a:xfrm>
            <a:off x="467208" y="4647921"/>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Talent</a:t>
            </a:r>
          </a:p>
        </p:txBody>
      </p:sp>
      <p:grpSp>
        <p:nvGrpSpPr>
          <p:cNvPr id="52" name="Group 51">
            <a:extLst>
              <a:ext uri="{FF2B5EF4-FFF2-40B4-BE49-F238E27FC236}">
                <a16:creationId xmlns:a16="http://schemas.microsoft.com/office/drawing/2014/main" xmlns="" id="{D58E6EC8-CA39-487E-B7A5-83CE5C9FC0E2}"/>
              </a:ext>
            </a:extLst>
          </p:cNvPr>
          <p:cNvGrpSpPr/>
          <p:nvPr/>
        </p:nvGrpSpPr>
        <p:grpSpPr>
          <a:xfrm>
            <a:off x="909128" y="885217"/>
            <a:ext cx="1354257" cy="461665"/>
            <a:chOff x="5225305" y="597507"/>
            <a:chExt cx="1354257" cy="461665"/>
          </a:xfrm>
        </p:grpSpPr>
        <p:sp>
          <p:nvSpPr>
            <p:cNvPr id="53" name="Rectangle 52">
              <a:extLst>
                <a:ext uri="{FF2B5EF4-FFF2-40B4-BE49-F238E27FC236}">
                  <a16:creationId xmlns:a16="http://schemas.microsoft.com/office/drawing/2014/main" xmlns="" id="{04E4D749-B12C-4518-A456-7E006735D5C7}"/>
                </a:ext>
              </a:extLst>
            </p:cNvPr>
            <p:cNvSpPr/>
            <p:nvPr/>
          </p:nvSpPr>
          <p:spPr>
            <a:xfrm>
              <a:off x="5612438" y="597507"/>
              <a:ext cx="96712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E0A01"/>
                  </a:solidFill>
                  <a:effectLst/>
                  <a:uLnTx/>
                  <a:uFillTx/>
                  <a:latin typeface="Arial Black" panose="020B0A04020102020204" pitchFamily="34" charset="0"/>
                  <a:ea typeface="+mn-ea"/>
                  <a:cs typeface="+mn-cs"/>
                </a:rPr>
                <a:t>Debt</a:t>
              </a:r>
            </a:p>
          </p:txBody>
        </p:sp>
        <p:sp>
          <p:nvSpPr>
            <p:cNvPr id="54" name="Graphic 226">
              <a:extLst>
                <a:ext uri="{FF2B5EF4-FFF2-40B4-BE49-F238E27FC236}">
                  <a16:creationId xmlns:a16="http://schemas.microsoft.com/office/drawing/2014/main" xmlns="" id="{A5F234AF-4C30-47B6-B5EC-1EED35C50963}"/>
                </a:ext>
              </a:extLst>
            </p:cNvPr>
            <p:cNvSpPr/>
            <p:nvPr/>
          </p:nvSpPr>
          <p:spPr>
            <a:xfrm rot="8100000">
              <a:off x="5225305" y="680527"/>
              <a:ext cx="295624" cy="295624"/>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138217 w 533400"/>
                <a:gd name="connsiteY10" fmla="*/ 387296 h 533400"/>
                <a:gd name="connsiteX11" fmla="*/ 344538 w 533400"/>
                <a:gd name="connsiteY11" fmla="*/ 180975 h 533400"/>
                <a:gd name="connsiteX12" fmla="*/ 276225 w 533400"/>
                <a:gd name="connsiteY12" fmla="*/ 180975 h 533400"/>
                <a:gd name="connsiteX13" fmla="*/ 276225 w 533400"/>
                <a:gd name="connsiteY13" fmla="*/ 142875 h 533400"/>
                <a:gd name="connsiteX14" fmla="*/ 409575 w 533400"/>
                <a:gd name="connsiteY14" fmla="*/ 142875 h 533400"/>
                <a:gd name="connsiteX15" fmla="*/ 409575 w 533400"/>
                <a:gd name="connsiteY15" fmla="*/ 276225 h 533400"/>
                <a:gd name="connsiteX16" fmla="*/ 371475 w 533400"/>
                <a:gd name="connsiteY16" fmla="*/ 276225 h 533400"/>
                <a:gd name="connsiteX17" fmla="*/ 371475 w 533400"/>
                <a:gd name="connsiteY17" fmla="*/ 207912 h 533400"/>
                <a:gd name="connsiteX18" fmla="*/ 165259 w 533400"/>
                <a:gd name="connsiteY18" fmla="*/ 414128 h 533400"/>
                <a:gd name="connsiteX19" fmla="*/ 138217 w 533400"/>
                <a:gd name="connsiteY19" fmla="*/ 38729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138217" y="387296"/>
                  </a:moveTo>
                  <a:lnTo>
                    <a:pt x="344538" y="180975"/>
                  </a:lnTo>
                  <a:lnTo>
                    <a:pt x="276225" y="180975"/>
                  </a:lnTo>
                  <a:lnTo>
                    <a:pt x="276225" y="142875"/>
                  </a:lnTo>
                  <a:lnTo>
                    <a:pt x="409575" y="142875"/>
                  </a:lnTo>
                  <a:lnTo>
                    <a:pt x="409575" y="276225"/>
                  </a:lnTo>
                  <a:lnTo>
                    <a:pt x="371475" y="276225"/>
                  </a:lnTo>
                  <a:lnTo>
                    <a:pt x="371475" y="207912"/>
                  </a:lnTo>
                  <a:lnTo>
                    <a:pt x="165259" y="414128"/>
                  </a:lnTo>
                  <a:lnTo>
                    <a:pt x="138217" y="387296"/>
                  </a:lnTo>
                  <a:close/>
                </a:path>
              </a:pathLst>
            </a:custGeom>
            <a:solidFill>
              <a:srgbClr val="DE0A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 name="Social">
            <a:extLst>
              <a:ext uri="{FF2B5EF4-FFF2-40B4-BE49-F238E27FC236}">
                <a16:creationId xmlns:a16="http://schemas.microsoft.com/office/drawing/2014/main" xmlns="" id="{7DF8B323-51B0-41A3-83B6-C0BF3BD47A25}"/>
              </a:ext>
            </a:extLst>
          </p:cNvPr>
          <p:cNvGrpSpPr/>
          <p:nvPr/>
        </p:nvGrpSpPr>
        <p:grpSpPr>
          <a:xfrm>
            <a:off x="9052318" y="5057534"/>
            <a:ext cx="2680895" cy="1018564"/>
            <a:chOff x="4621605" y="5164675"/>
            <a:chExt cx="2948789" cy="1120346"/>
          </a:xfrm>
        </p:grpSpPr>
        <p:grpSp>
          <p:nvGrpSpPr>
            <p:cNvPr id="23" name="Group 22">
              <a:extLst>
                <a:ext uri="{FF2B5EF4-FFF2-40B4-BE49-F238E27FC236}">
                  <a16:creationId xmlns:a16="http://schemas.microsoft.com/office/drawing/2014/main" xmlns="" id="{ACA1274A-F267-4B5B-AB0C-1C56177ECFCE}"/>
                </a:ext>
              </a:extLst>
            </p:cNvPr>
            <p:cNvGrpSpPr/>
            <p:nvPr/>
          </p:nvGrpSpPr>
          <p:grpSpPr>
            <a:xfrm>
              <a:off x="4621605" y="5164675"/>
              <a:ext cx="2948789" cy="1120346"/>
              <a:chOff x="8933831" y="905622"/>
              <a:chExt cx="2948789" cy="1120346"/>
            </a:xfrm>
          </p:grpSpPr>
          <p:sp>
            <p:nvSpPr>
              <p:cNvPr id="25" name="Freeform: Shape 24">
                <a:extLst>
                  <a:ext uri="{FF2B5EF4-FFF2-40B4-BE49-F238E27FC236}">
                    <a16:creationId xmlns:a16="http://schemas.microsoft.com/office/drawing/2014/main" xmlns="" id="{414F6D5D-373B-47E9-B440-3BE8C0D0C71E}"/>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6" name="Freeform 121">
                <a:extLst>
                  <a:ext uri="{FF2B5EF4-FFF2-40B4-BE49-F238E27FC236}">
                    <a16:creationId xmlns:a16="http://schemas.microsoft.com/office/drawing/2014/main" xmlns="" id="{5137F98B-0A0E-4868-A3BB-B8FC5AAB3A9F}"/>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7" name="Rectangle 123">
                <a:extLst>
                  <a:ext uri="{FF2B5EF4-FFF2-40B4-BE49-F238E27FC236}">
                    <a16:creationId xmlns:a16="http://schemas.microsoft.com/office/drawing/2014/main" xmlns="" id="{EF358FE1-6F74-44E7-9C2C-4A9592171749}"/>
                  </a:ext>
                </a:extLst>
              </p:cNvPr>
              <p:cNvSpPr>
                <a:spLocks noChangeArrowheads="1"/>
              </p:cNvSpPr>
              <p:nvPr/>
            </p:nvSpPr>
            <p:spPr bwMode="auto">
              <a:xfrm>
                <a:off x="8933831" y="1412149"/>
                <a:ext cx="2554118" cy="613819"/>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AutoShape 126">
                <a:extLst>
                  <a:ext uri="{FF2B5EF4-FFF2-40B4-BE49-F238E27FC236}">
                    <a16:creationId xmlns:a16="http://schemas.microsoft.com/office/drawing/2014/main" xmlns="" id="{8E6C86EE-1550-466C-95F9-A38113D703B4}"/>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AutoShape 127">
                <a:extLst>
                  <a:ext uri="{FF2B5EF4-FFF2-40B4-BE49-F238E27FC236}">
                    <a16:creationId xmlns:a16="http://schemas.microsoft.com/office/drawing/2014/main" xmlns="" id="{8FE167CC-918C-4241-B9E6-C238750D8AF6}"/>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0" name="AutoShape 128">
                <a:extLst>
                  <a:ext uri="{FF2B5EF4-FFF2-40B4-BE49-F238E27FC236}">
                    <a16:creationId xmlns:a16="http://schemas.microsoft.com/office/drawing/2014/main" xmlns="" id="{B3E1D3D5-2630-44F7-A47D-07B70709DC3C}"/>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1" name="AutoShape 129">
                <a:extLst>
                  <a:ext uri="{FF2B5EF4-FFF2-40B4-BE49-F238E27FC236}">
                    <a16:creationId xmlns:a16="http://schemas.microsoft.com/office/drawing/2014/main" xmlns="" id="{FE80CC86-2294-4547-8EDB-8A3BAF93C49B}"/>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2" name="AutoShape 130">
                <a:extLst>
                  <a:ext uri="{FF2B5EF4-FFF2-40B4-BE49-F238E27FC236}">
                    <a16:creationId xmlns:a16="http://schemas.microsoft.com/office/drawing/2014/main" xmlns="" id="{DC6A6F4C-3A0F-444C-AD91-343E172120EF}"/>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3" name="AutoShape 131">
                <a:extLst>
                  <a:ext uri="{FF2B5EF4-FFF2-40B4-BE49-F238E27FC236}">
                    <a16:creationId xmlns:a16="http://schemas.microsoft.com/office/drawing/2014/main" xmlns="" id="{AEE867A8-86F5-416C-A310-7DBEC363221E}"/>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24" name="Text Box 27">
              <a:extLst>
                <a:ext uri="{FF2B5EF4-FFF2-40B4-BE49-F238E27FC236}">
                  <a16:creationId xmlns:a16="http://schemas.microsoft.com/office/drawing/2014/main" xmlns="" id="{293B0BE9-00DD-4C7B-87AC-BDEC7BBBF4FD}"/>
                </a:ext>
              </a:extLst>
            </p:cNvPr>
            <p:cNvSpPr txBox="1">
              <a:spLocks noChangeArrowheads="1"/>
            </p:cNvSpPr>
            <p:nvPr/>
          </p:nvSpPr>
          <p:spPr bwMode="gray">
            <a:xfrm>
              <a:off x="4752742" y="5811913"/>
              <a:ext cx="2251208" cy="33239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Social</a:t>
              </a:r>
            </a:p>
          </p:txBody>
        </p:sp>
      </p:grpSp>
      <p:grpSp>
        <p:nvGrpSpPr>
          <p:cNvPr id="34" name="Talent">
            <a:extLst>
              <a:ext uri="{FF2B5EF4-FFF2-40B4-BE49-F238E27FC236}">
                <a16:creationId xmlns:a16="http://schemas.microsoft.com/office/drawing/2014/main" xmlns="" id="{3880F585-446E-4E6A-A0EE-FD267C50D64E}"/>
              </a:ext>
            </a:extLst>
          </p:cNvPr>
          <p:cNvGrpSpPr/>
          <p:nvPr/>
        </p:nvGrpSpPr>
        <p:grpSpPr>
          <a:xfrm>
            <a:off x="9052318" y="4290113"/>
            <a:ext cx="2680895" cy="1016917"/>
            <a:chOff x="4621605" y="4359181"/>
            <a:chExt cx="2948789" cy="1118534"/>
          </a:xfrm>
        </p:grpSpPr>
        <p:grpSp>
          <p:nvGrpSpPr>
            <p:cNvPr id="35" name="Group 34">
              <a:extLst>
                <a:ext uri="{FF2B5EF4-FFF2-40B4-BE49-F238E27FC236}">
                  <a16:creationId xmlns:a16="http://schemas.microsoft.com/office/drawing/2014/main" xmlns="" id="{014D7E6B-2AF9-4745-8738-0E3A507AA503}"/>
                </a:ext>
              </a:extLst>
            </p:cNvPr>
            <p:cNvGrpSpPr/>
            <p:nvPr/>
          </p:nvGrpSpPr>
          <p:grpSpPr>
            <a:xfrm>
              <a:off x="4621605" y="4359181"/>
              <a:ext cx="2948789" cy="1118534"/>
              <a:chOff x="8933831" y="905622"/>
              <a:chExt cx="2948789" cy="1118534"/>
            </a:xfrm>
          </p:grpSpPr>
          <p:sp>
            <p:nvSpPr>
              <p:cNvPr id="37" name="Freeform: Shape 36">
                <a:extLst>
                  <a:ext uri="{FF2B5EF4-FFF2-40B4-BE49-F238E27FC236}">
                    <a16:creationId xmlns:a16="http://schemas.microsoft.com/office/drawing/2014/main" xmlns="" id="{48653096-54E8-456B-A687-208FFDD41C8C}"/>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Freeform 121">
                <a:extLst>
                  <a:ext uri="{FF2B5EF4-FFF2-40B4-BE49-F238E27FC236}">
                    <a16:creationId xmlns:a16="http://schemas.microsoft.com/office/drawing/2014/main" xmlns="" id="{9A17831E-E2D7-43BA-89B6-2AEAF7F9E516}"/>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2" name="Rectangle 123">
                <a:extLst>
                  <a:ext uri="{FF2B5EF4-FFF2-40B4-BE49-F238E27FC236}">
                    <a16:creationId xmlns:a16="http://schemas.microsoft.com/office/drawing/2014/main" xmlns="" id="{3E59E9CF-E791-4C73-B28E-05C3F9BCDADF}"/>
                  </a:ext>
                </a:extLst>
              </p:cNvPr>
              <p:cNvSpPr>
                <a:spLocks noChangeArrowheads="1"/>
              </p:cNvSpPr>
              <p:nvPr/>
            </p:nvSpPr>
            <p:spPr bwMode="auto">
              <a:xfrm>
                <a:off x="8933831" y="1401875"/>
                <a:ext cx="2554118" cy="613820"/>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3" name="AutoShape 126">
                <a:extLst>
                  <a:ext uri="{FF2B5EF4-FFF2-40B4-BE49-F238E27FC236}">
                    <a16:creationId xmlns:a16="http://schemas.microsoft.com/office/drawing/2014/main" xmlns="" id="{5C73FAAE-7A1F-4297-8FEA-A8EA66F8BCEE}"/>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4" name="AutoShape 127">
                <a:extLst>
                  <a:ext uri="{FF2B5EF4-FFF2-40B4-BE49-F238E27FC236}">
                    <a16:creationId xmlns:a16="http://schemas.microsoft.com/office/drawing/2014/main" xmlns="" id="{4A3DBE87-1BD5-4831-9754-6BD3AF587781}"/>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5" name="AutoShape 128">
                <a:extLst>
                  <a:ext uri="{FF2B5EF4-FFF2-40B4-BE49-F238E27FC236}">
                    <a16:creationId xmlns:a16="http://schemas.microsoft.com/office/drawing/2014/main" xmlns="" id="{91AE1770-BF23-4D55-B22B-0C8A47723EA4}"/>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5" name="AutoShape 129">
                <a:extLst>
                  <a:ext uri="{FF2B5EF4-FFF2-40B4-BE49-F238E27FC236}">
                    <a16:creationId xmlns:a16="http://schemas.microsoft.com/office/drawing/2014/main" xmlns="" id="{C1514B07-EDA3-4001-AE71-8CE91DBB76B1}"/>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AutoShape 130">
                <a:extLst>
                  <a:ext uri="{FF2B5EF4-FFF2-40B4-BE49-F238E27FC236}">
                    <a16:creationId xmlns:a16="http://schemas.microsoft.com/office/drawing/2014/main" xmlns="" id="{AE3D7C4B-2A41-41D7-8819-D02D2E4EDA4A}"/>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7" name="AutoShape 131">
                <a:extLst>
                  <a:ext uri="{FF2B5EF4-FFF2-40B4-BE49-F238E27FC236}">
                    <a16:creationId xmlns:a16="http://schemas.microsoft.com/office/drawing/2014/main" xmlns="" id="{A332A3A7-E322-479D-9945-D41F7B79B572}"/>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36" name="Text Box 27">
              <a:extLst>
                <a:ext uri="{FF2B5EF4-FFF2-40B4-BE49-F238E27FC236}">
                  <a16:creationId xmlns:a16="http://schemas.microsoft.com/office/drawing/2014/main" xmlns="" id="{307FCB11-AC65-425F-AD0D-90BAE6DEA134}"/>
                </a:ext>
              </a:extLst>
            </p:cNvPr>
            <p:cNvSpPr txBox="1">
              <a:spLocks noChangeArrowheads="1"/>
            </p:cNvSpPr>
            <p:nvPr/>
          </p:nvSpPr>
          <p:spPr bwMode="gray">
            <a:xfrm>
              <a:off x="4733949" y="4996144"/>
              <a:ext cx="2275724" cy="33239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Talent</a:t>
              </a:r>
            </a:p>
          </p:txBody>
        </p:sp>
      </p:grpSp>
      <p:grpSp>
        <p:nvGrpSpPr>
          <p:cNvPr id="58" name="Architectural">
            <a:extLst>
              <a:ext uri="{FF2B5EF4-FFF2-40B4-BE49-F238E27FC236}">
                <a16:creationId xmlns:a16="http://schemas.microsoft.com/office/drawing/2014/main" xmlns="" id="{36679A96-A81F-492F-AA95-CDAAFB90BDDE}"/>
              </a:ext>
            </a:extLst>
          </p:cNvPr>
          <p:cNvGrpSpPr/>
          <p:nvPr/>
        </p:nvGrpSpPr>
        <p:grpSpPr>
          <a:xfrm>
            <a:off x="9003533" y="3522694"/>
            <a:ext cx="2728668" cy="1016916"/>
            <a:chOff x="4569058" y="3553687"/>
            <a:chExt cx="3001336" cy="1118534"/>
          </a:xfrm>
        </p:grpSpPr>
        <p:grpSp>
          <p:nvGrpSpPr>
            <p:cNvPr id="59" name="Group 58">
              <a:extLst>
                <a:ext uri="{FF2B5EF4-FFF2-40B4-BE49-F238E27FC236}">
                  <a16:creationId xmlns:a16="http://schemas.microsoft.com/office/drawing/2014/main" xmlns="" id="{CF8B6375-08A8-4375-A5D9-394DE6495CED}"/>
                </a:ext>
              </a:extLst>
            </p:cNvPr>
            <p:cNvGrpSpPr/>
            <p:nvPr/>
          </p:nvGrpSpPr>
          <p:grpSpPr>
            <a:xfrm>
              <a:off x="4621605" y="3553687"/>
              <a:ext cx="2948789" cy="1118534"/>
              <a:chOff x="8933831" y="905622"/>
              <a:chExt cx="2948789" cy="1118534"/>
            </a:xfrm>
          </p:grpSpPr>
          <p:sp>
            <p:nvSpPr>
              <p:cNvPr id="61" name="Freeform: Shape 60">
                <a:extLst>
                  <a:ext uri="{FF2B5EF4-FFF2-40B4-BE49-F238E27FC236}">
                    <a16:creationId xmlns:a16="http://schemas.microsoft.com/office/drawing/2014/main" xmlns="" id="{24207F0E-813F-4F86-BB26-680EA577EB13}"/>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2" name="Freeform 121">
                <a:extLst>
                  <a:ext uri="{FF2B5EF4-FFF2-40B4-BE49-F238E27FC236}">
                    <a16:creationId xmlns:a16="http://schemas.microsoft.com/office/drawing/2014/main" xmlns="" id="{E4D32E95-66D3-48BD-80AD-5C36685DBC8F}"/>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3" name="Rectangle 123">
                <a:extLst>
                  <a:ext uri="{FF2B5EF4-FFF2-40B4-BE49-F238E27FC236}">
                    <a16:creationId xmlns:a16="http://schemas.microsoft.com/office/drawing/2014/main" xmlns="" id="{F766E817-F167-4BED-9713-E8C30056C5DE}"/>
                  </a:ext>
                </a:extLst>
              </p:cNvPr>
              <p:cNvSpPr>
                <a:spLocks noChangeArrowheads="1"/>
              </p:cNvSpPr>
              <p:nvPr/>
            </p:nvSpPr>
            <p:spPr bwMode="auto">
              <a:xfrm>
                <a:off x="8933831" y="1408974"/>
                <a:ext cx="2554118" cy="613819"/>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4" name="AutoShape 126">
                <a:extLst>
                  <a:ext uri="{FF2B5EF4-FFF2-40B4-BE49-F238E27FC236}">
                    <a16:creationId xmlns:a16="http://schemas.microsoft.com/office/drawing/2014/main" xmlns="" id="{CA74DB5C-BA76-4360-9886-1FFC96B76D6E}"/>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5" name="AutoShape 127">
                <a:extLst>
                  <a:ext uri="{FF2B5EF4-FFF2-40B4-BE49-F238E27FC236}">
                    <a16:creationId xmlns:a16="http://schemas.microsoft.com/office/drawing/2014/main" xmlns="" id="{1DF9780F-2AEA-4672-9EC0-CB7FA0CF7815}"/>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6" name="AutoShape 128">
                <a:extLst>
                  <a:ext uri="{FF2B5EF4-FFF2-40B4-BE49-F238E27FC236}">
                    <a16:creationId xmlns:a16="http://schemas.microsoft.com/office/drawing/2014/main" xmlns="" id="{8DA2F200-2F1A-4F4E-AB5F-47BF6CD9DD8B}"/>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7" name="AutoShape 129">
                <a:extLst>
                  <a:ext uri="{FF2B5EF4-FFF2-40B4-BE49-F238E27FC236}">
                    <a16:creationId xmlns:a16="http://schemas.microsoft.com/office/drawing/2014/main" xmlns="" id="{09F1017F-7F8B-4B77-99A4-23D581139721}"/>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8" name="AutoShape 130">
                <a:extLst>
                  <a:ext uri="{FF2B5EF4-FFF2-40B4-BE49-F238E27FC236}">
                    <a16:creationId xmlns:a16="http://schemas.microsoft.com/office/drawing/2014/main" xmlns="" id="{4650D0A0-C721-4AA5-899B-D15A81D4C67C}"/>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9" name="AutoShape 131">
                <a:extLst>
                  <a:ext uri="{FF2B5EF4-FFF2-40B4-BE49-F238E27FC236}">
                    <a16:creationId xmlns:a16="http://schemas.microsoft.com/office/drawing/2014/main" xmlns="" id="{F1CB1B5E-6527-4D93-81B5-BF2C373CC6C6}"/>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60" name="Text Box 27">
              <a:extLst>
                <a:ext uri="{FF2B5EF4-FFF2-40B4-BE49-F238E27FC236}">
                  <a16:creationId xmlns:a16="http://schemas.microsoft.com/office/drawing/2014/main" xmlns="" id="{48BEA3C1-02C4-42E6-97CF-0B5A241BB9A6}"/>
                </a:ext>
              </a:extLst>
            </p:cNvPr>
            <p:cNvSpPr txBox="1">
              <a:spLocks noChangeArrowheads="1"/>
            </p:cNvSpPr>
            <p:nvPr/>
          </p:nvSpPr>
          <p:spPr bwMode="gray">
            <a:xfrm>
              <a:off x="4569058" y="4090498"/>
              <a:ext cx="2535757" cy="548422"/>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Architecture &amp; Security</a:t>
              </a:r>
            </a:p>
          </p:txBody>
        </p:sp>
      </p:grpSp>
      <p:grpSp>
        <p:nvGrpSpPr>
          <p:cNvPr id="70" name="Data">
            <a:extLst>
              <a:ext uri="{FF2B5EF4-FFF2-40B4-BE49-F238E27FC236}">
                <a16:creationId xmlns:a16="http://schemas.microsoft.com/office/drawing/2014/main" xmlns="" id="{CDCCD81C-906A-4C70-8873-25667FD76295}"/>
              </a:ext>
            </a:extLst>
          </p:cNvPr>
          <p:cNvGrpSpPr/>
          <p:nvPr/>
        </p:nvGrpSpPr>
        <p:grpSpPr>
          <a:xfrm>
            <a:off x="9052318" y="2755272"/>
            <a:ext cx="2680895" cy="1016915"/>
            <a:chOff x="4621605" y="2748193"/>
            <a:chExt cx="2948789" cy="1118534"/>
          </a:xfrm>
        </p:grpSpPr>
        <p:grpSp>
          <p:nvGrpSpPr>
            <p:cNvPr id="71" name="Group 70">
              <a:extLst>
                <a:ext uri="{FF2B5EF4-FFF2-40B4-BE49-F238E27FC236}">
                  <a16:creationId xmlns:a16="http://schemas.microsoft.com/office/drawing/2014/main" xmlns="" id="{B8BBD877-49D2-49FC-9ACA-29FFF85B7203}"/>
                </a:ext>
              </a:extLst>
            </p:cNvPr>
            <p:cNvGrpSpPr/>
            <p:nvPr/>
          </p:nvGrpSpPr>
          <p:grpSpPr>
            <a:xfrm>
              <a:off x="4621605" y="2748193"/>
              <a:ext cx="2948789" cy="1118534"/>
              <a:chOff x="8933831" y="905622"/>
              <a:chExt cx="2948789" cy="1118534"/>
            </a:xfrm>
          </p:grpSpPr>
          <p:sp>
            <p:nvSpPr>
              <p:cNvPr id="73" name="Freeform: Shape 72">
                <a:extLst>
                  <a:ext uri="{FF2B5EF4-FFF2-40B4-BE49-F238E27FC236}">
                    <a16:creationId xmlns:a16="http://schemas.microsoft.com/office/drawing/2014/main" xmlns="" id="{C49618C5-C3A0-4E14-A8BE-C5F2C3EF2C69}"/>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4" name="Freeform 121">
                <a:extLst>
                  <a:ext uri="{FF2B5EF4-FFF2-40B4-BE49-F238E27FC236}">
                    <a16:creationId xmlns:a16="http://schemas.microsoft.com/office/drawing/2014/main" xmlns="" id="{28590B92-D977-459C-9FD0-BE915E19AFD9}"/>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5" name="Rectangle 123">
                <a:extLst>
                  <a:ext uri="{FF2B5EF4-FFF2-40B4-BE49-F238E27FC236}">
                    <a16:creationId xmlns:a16="http://schemas.microsoft.com/office/drawing/2014/main" xmlns="" id="{70D4F201-47E2-428D-B5F4-479CD8EB708F}"/>
                  </a:ext>
                </a:extLst>
              </p:cNvPr>
              <p:cNvSpPr>
                <a:spLocks noChangeArrowheads="1"/>
              </p:cNvSpPr>
              <p:nvPr/>
            </p:nvSpPr>
            <p:spPr bwMode="auto">
              <a:xfrm>
                <a:off x="8933831" y="1408974"/>
                <a:ext cx="2554118" cy="613820"/>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6" name="AutoShape 126">
                <a:extLst>
                  <a:ext uri="{FF2B5EF4-FFF2-40B4-BE49-F238E27FC236}">
                    <a16:creationId xmlns:a16="http://schemas.microsoft.com/office/drawing/2014/main" xmlns="" id="{7F2EADCD-35A3-4FFA-95FA-913E8F444C9F}"/>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7" name="AutoShape 127">
                <a:extLst>
                  <a:ext uri="{FF2B5EF4-FFF2-40B4-BE49-F238E27FC236}">
                    <a16:creationId xmlns:a16="http://schemas.microsoft.com/office/drawing/2014/main" xmlns="" id="{95BA1E05-F436-4FB7-8472-6BBC4E3F9269}"/>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8" name="AutoShape 128">
                <a:extLst>
                  <a:ext uri="{FF2B5EF4-FFF2-40B4-BE49-F238E27FC236}">
                    <a16:creationId xmlns:a16="http://schemas.microsoft.com/office/drawing/2014/main" xmlns="" id="{CF903F14-EBFF-4FB7-AE5A-18039C18EA64}"/>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9" name="AutoShape 129">
                <a:extLst>
                  <a:ext uri="{FF2B5EF4-FFF2-40B4-BE49-F238E27FC236}">
                    <a16:creationId xmlns:a16="http://schemas.microsoft.com/office/drawing/2014/main" xmlns="" id="{1DD53171-3421-44D0-A4C7-16A76104D27D}"/>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0" name="AutoShape 130">
                <a:extLst>
                  <a:ext uri="{FF2B5EF4-FFF2-40B4-BE49-F238E27FC236}">
                    <a16:creationId xmlns:a16="http://schemas.microsoft.com/office/drawing/2014/main" xmlns="" id="{C7C4A11D-2B13-454C-A52F-AF8B1584A757}"/>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1" name="AutoShape 131">
                <a:extLst>
                  <a:ext uri="{FF2B5EF4-FFF2-40B4-BE49-F238E27FC236}">
                    <a16:creationId xmlns:a16="http://schemas.microsoft.com/office/drawing/2014/main" xmlns="" id="{9C2F2DEC-44D6-4A0C-9169-70AD81B8BFDA}"/>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72" name="Text Box 27">
              <a:extLst>
                <a:ext uri="{FF2B5EF4-FFF2-40B4-BE49-F238E27FC236}">
                  <a16:creationId xmlns:a16="http://schemas.microsoft.com/office/drawing/2014/main" xmlns="" id="{3047BE41-050D-4E0C-BFE4-C1B564B56D57}"/>
                </a:ext>
              </a:extLst>
            </p:cNvPr>
            <p:cNvSpPr txBox="1">
              <a:spLocks noChangeArrowheads="1"/>
            </p:cNvSpPr>
            <p:nvPr/>
          </p:nvSpPr>
          <p:spPr bwMode="gray">
            <a:xfrm>
              <a:off x="4665999" y="3297464"/>
              <a:ext cx="2429436" cy="541652"/>
            </a:xfrm>
            <a:prstGeom prst="rect">
              <a:avLst/>
            </a:prstGeom>
            <a:noFill/>
            <a:ln w="9525">
              <a:noFill/>
              <a:miter lim="800000"/>
              <a:headEnd/>
              <a:tailEnd/>
            </a:ln>
          </p:spPr>
          <p:txBody>
            <a:bodyPr wrap="square" lIns="0" tIns="0" rIns="0" bIns="0" anchor="ctr" anchorCtr="0">
              <a:spAutoFit/>
            </a:bodyPr>
            <a:lstStyle>
              <a:defPPr>
                <a:defRPr lang="en-US"/>
              </a:defPPr>
              <a:lvl1pPr algn="ctr" defTabSz="801688" fontAlgn="base">
                <a:lnSpc>
                  <a:spcPct val="75000"/>
                </a:lnSpc>
                <a:defRPr sz="2000">
                  <a:solidFill>
                    <a:srgbClr val="FFFFFF"/>
                  </a:solidFill>
                  <a:ea typeface="Arial Unicode MS" pitchFamily="34" charset="-128"/>
                  <a:cs typeface="Arial" charset="0"/>
                </a:defRPr>
              </a:lvl1pPr>
            </a:lstStyle>
            <a:p>
              <a:pPr marL="0" marR="0" lvl="0" indent="0" algn="ctr" defTabSz="801688" rtl="0" eaLnBrk="1" fontAlgn="base" latinLnBrk="0" hangingPunct="1">
                <a:lnSpc>
                  <a:spcPct val="7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Data as Asset and Data Literacy</a:t>
              </a:r>
            </a:p>
          </p:txBody>
        </p:sp>
      </p:grpSp>
      <p:grpSp>
        <p:nvGrpSpPr>
          <p:cNvPr id="82" name="Process">
            <a:extLst>
              <a:ext uri="{FF2B5EF4-FFF2-40B4-BE49-F238E27FC236}">
                <a16:creationId xmlns:a16="http://schemas.microsoft.com/office/drawing/2014/main" xmlns="" id="{19CD7D96-CFDC-4F12-87C8-C7A58A3B4269}"/>
              </a:ext>
            </a:extLst>
          </p:cNvPr>
          <p:cNvGrpSpPr/>
          <p:nvPr/>
        </p:nvGrpSpPr>
        <p:grpSpPr>
          <a:xfrm>
            <a:off x="9052318" y="1986207"/>
            <a:ext cx="2680895" cy="1018564"/>
            <a:chOff x="4621605" y="1942699"/>
            <a:chExt cx="2948789" cy="1120346"/>
          </a:xfrm>
        </p:grpSpPr>
        <p:grpSp>
          <p:nvGrpSpPr>
            <p:cNvPr id="83" name="Group 82">
              <a:extLst>
                <a:ext uri="{FF2B5EF4-FFF2-40B4-BE49-F238E27FC236}">
                  <a16:creationId xmlns:a16="http://schemas.microsoft.com/office/drawing/2014/main" xmlns="" id="{FD343B00-F76A-4418-9FF8-3FC883F79AEC}"/>
                </a:ext>
              </a:extLst>
            </p:cNvPr>
            <p:cNvGrpSpPr/>
            <p:nvPr/>
          </p:nvGrpSpPr>
          <p:grpSpPr>
            <a:xfrm>
              <a:off x="4621605" y="1942699"/>
              <a:ext cx="2948789" cy="1120346"/>
              <a:chOff x="8933831" y="905622"/>
              <a:chExt cx="2948789" cy="1120346"/>
            </a:xfrm>
          </p:grpSpPr>
          <p:sp>
            <p:nvSpPr>
              <p:cNvPr id="85" name="Freeform: Shape 84">
                <a:extLst>
                  <a:ext uri="{FF2B5EF4-FFF2-40B4-BE49-F238E27FC236}">
                    <a16:creationId xmlns:a16="http://schemas.microsoft.com/office/drawing/2014/main" xmlns="" id="{B7F49C45-F110-4332-96FA-C6D3EBFC41EF}"/>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6" name="Freeform 121">
                <a:extLst>
                  <a:ext uri="{FF2B5EF4-FFF2-40B4-BE49-F238E27FC236}">
                    <a16:creationId xmlns:a16="http://schemas.microsoft.com/office/drawing/2014/main" xmlns="" id="{D5FF4F7D-F284-4DB0-A243-7FB158B9E67A}"/>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7" name="Rectangle 123">
                <a:extLst>
                  <a:ext uri="{FF2B5EF4-FFF2-40B4-BE49-F238E27FC236}">
                    <a16:creationId xmlns:a16="http://schemas.microsoft.com/office/drawing/2014/main" xmlns="" id="{92F6F04A-3DEA-4A57-A143-18C459E4992C}"/>
                  </a:ext>
                </a:extLst>
              </p:cNvPr>
              <p:cNvSpPr>
                <a:spLocks noChangeArrowheads="1"/>
              </p:cNvSpPr>
              <p:nvPr/>
            </p:nvSpPr>
            <p:spPr bwMode="auto">
              <a:xfrm>
                <a:off x="8933831" y="1412149"/>
                <a:ext cx="2554118" cy="613819"/>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8" name="AutoShape 126">
                <a:extLst>
                  <a:ext uri="{FF2B5EF4-FFF2-40B4-BE49-F238E27FC236}">
                    <a16:creationId xmlns:a16="http://schemas.microsoft.com/office/drawing/2014/main" xmlns="" id="{FE46F337-5A0E-49B4-AA16-EA9EDB6E4C7F}"/>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9" name="AutoShape 127">
                <a:extLst>
                  <a:ext uri="{FF2B5EF4-FFF2-40B4-BE49-F238E27FC236}">
                    <a16:creationId xmlns:a16="http://schemas.microsoft.com/office/drawing/2014/main" xmlns="" id="{56AB90DD-F5A1-4713-8074-1884783F1D72}"/>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0" name="AutoShape 128">
                <a:extLst>
                  <a:ext uri="{FF2B5EF4-FFF2-40B4-BE49-F238E27FC236}">
                    <a16:creationId xmlns:a16="http://schemas.microsoft.com/office/drawing/2014/main" xmlns="" id="{1235B2BC-9C71-4346-A463-80C14AEF5427}"/>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1" name="AutoShape 129">
                <a:extLst>
                  <a:ext uri="{FF2B5EF4-FFF2-40B4-BE49-F238E27FC236}">
                    <a16:creationId xmlns:a16="http://schemas.microsoft.com/office/drawing/2014/main" xmlns="" id="{2E1F77E1-FEBF-425F-8F38-D4FA6433EA7D}"/>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2" name="AutoShape 130">
                <a:extLst>
                  <a:ext uri="{FF2B5EF4-FFF2-40B4-BE49-F238E27FC236}">
                    <a16:creationId xmlns:a16="http://schemas.microsoft.com/office/drawing/2014/main" xmlns="" id="{25866C99-5A6D-4304-A10B-5E6375B421A1}"/>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3" name="AutoShape 131">
                <a:extLst>
                  <a:ext uri="{FF2B5EF4-FFF2-40B4-BE49-F238E27FC236}">
                    <a16:creationId xmlns:a16="http://schemas.microsoft.com/office/drawing/2014/main" xmlns="" id="{593E50BC-CB9D-4078-A358-8650FCEF79C2}"/>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84" name="Text Box 27">
              <a:extLst>
                <a:ext uri="{FF2B5EF4-FFF2-40B4-BE49-F238E27FC236}">
                  <a16:creationId xmlns:a16="http://schemas.microsoft.com/office/drawing/2014/main" xmlns="" id="{9AD999A8-C1F3-49A2-885F-15DB62C74786}"/>
                </a:ext>
              </a:extLst>
            </p:cNvPr>
            <p:cNvSpPr txBox="1">
              <a:spLocks noChangeArrowheads="1"/>
            </p:cNvSpPr>
            <p:nvPr/>
          </p:nvSpPr>
          <p:spPr bwMode="gray">
            <a:xfrm>
              <a:off x="4760317" y="2589937"/>
              <a:ext cx="2259309" cy="33239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ts val="225"/>
                </a:spcBef>
                <a:spcAft>
                  <a:spcPts val="116"/>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Process</a:t>
              </a:r>
            </a:p>
          </p:txBody>
        </p:sp>
      </p:grpSp>
      <p:grpSp>
        <p:nvGrpSpPr>
          <p:cNvPr id="94" name="Technical">
            <a:extLst>
              <a:ext uri="{FF2B5EF4-FFF2-40B4-BE49-F238E27FC236}">
                <a16:creationId xmlns:a16="http://schemas.microsoft.com/office/drawing/2014/main" xmlns="" id="{109186CD-5C78-4F18-BC48-F0B960926838}"/>
              </a:ext>
            </a:extLst>
          </p:cNvPr>
          <p:cNvGrpSpPr/>
          <p:nvPr/>
        </p:nvGrpSpPr>
        <p:grpSpPr>
          <a:xfrm>
            <a:off x="9052318" y="1217140"/>
            <a:ext cx="2680895" cy="1018564"/>
            <a:chOff x="8933831" y="905622"/>
            <a:chExt cx="2948789" cy="1120346"/>
          </a:xfrm>
        </p:grpSpPr>
        <p:sp>
          <p:nvSpPr>
            <p:cNvPr id="95" name="Freeform: Shape 94">
              <a:extLst>
                <a:ext uri="{FF2B5EF4-FFF2-40B4-BE49-F238E27FC236}">
                  <a16:creationId xmlns:a16="http://schemas.microsoft.com/office/drawing/2014/main" xmlns="" id="{368F098E-3535-44BE-810F-23EDCD311626}"/>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6" name="Freeform 121">
              <a:extLst>
                <a:ext uri="{FF2B5EF4-FFF2-40B4-BE49-F238E27FC236}">
                  <a16:creationId xmlns:a16="http://schemas.microsoft.com/office/drawing/2014/main" xmlns="" id="{C7A338E8-409C-4D83-AFEE-23895FABF735}"/>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7" name="Rectangle 123">
              <a:extLst>
                <a:ext uri="{FF2B5EF4-FFF2-40B4-BE49-F238E27FC236}">
                  <a16:creationId xmlns:a16="http://schemas.microsoft.com/office/drawing/2014/main" xmlns="" id="{929AC9D3-F077-4AA3-B447-EDCC637C7D7A}"/>
                </a:ext>
              </a:extLst>
            </p:cNvPr>
            <p:cNvSpPr>
              <a:spLocks noChangeArrowheads="1"/>
            </p:cNvSpPr>
            <p:nvPr/>
          </p:nvSpPr>
          <p:spPr bwMode="auto">
            <a:xfrm>
              <a:off x="8933831" y="1408973"/>
              <a:ext cx="2554118" cy="616995"/>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8" name="AutoShape 126">
              <a:extLst>
                <a:ext uri="{FF2B5EF4-FFF2-40B4-BE49-F238E27FC236}">
                  <a16:creationId xmlns:a16="http://schemas.microsoft.com/office/drawing/2014/main" xmlns="" id="{979675B5-7D0B-4336-BA4B-261A8A71512B}"/>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9" name="AutoShape 127">
              <a:extLst>
                <a:ext uri="{FF2B5EF4-FFF2-40B4-BE49-F238E27FC236}">
                  <a16:creationId xmlns:a16="http://schemas.microsoft.com/office/drawing/2014/main" xmlns="" id="{01F1B388-D87F-4310-B8F3-528239205D64}"/>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0" name="AutoShape 128">
              <a:extLst>
                <a:ext uri="{FF2B5EF4-FFF2-40B4-BE49-F238E27FC236}">
                  <a16:creationId xmlns:a16="http://schemas.microsoft.com/office/drawing/2014/main" xmlns="" id="{AA539715-AF9D-42AC-B70B-68DF56CA152D}"/>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1" name="AutoShape 129">
              <a:extLst>
                <a:ext uri="{FF2B5EF4-FFF2-40B4-BE49-F238E27FC236}">
                  <a16:creationId xmlns:a16="http://schemas.microsoft.com/office/drawing/2014/main" xmlns="" id="{F0E12F1D-17AC-4F91-AE63-5379740D9969}"/>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2" name="AutoShape 130">
              <a:extLst>
                <a:ext uri="{FF2B5EF4-FFF2-40B4-BE49-F238E27FC236}">
                  <a16:creationId xmlns:a16="http://schemas.microsoft.com/office/drawing/2014/main" xmlns="" id="{E02D7C15-AE6F-48E1-93A2-7B5E5FF6E935}"/>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3" name="AutoShape 131">
              <a:extLst>
                <a:ext uri="{FF2B5EF4-FFF2-40B4-BE49-F238E27FC236}">
                  <a16:creationId xmlns:a16="http://schemas.microsoft.com/office/drawing/2014/main" xmlns="" id="{578CC98C-D2B8-427C-970A-E14809AAEC44}"/>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4" name="Text Box 27">
              <a:extLst>
                <a:ext uri="{FF2B5EF4-FFF2-40B4-BE49-F238E27FC236}">
                  <a16:creationId xmlns:a16="http://schemas.microsoft.com/office/drawing/2014/main" xmlns="" id="{003DBDBC-D23C-4DA6-B362-0842406F4554}"/>
                </a:ext>
              </a:extLst>
            </p:cNvPr>
            <p:cNvSpPr txBox="1">
              <a:spLocks noChangeArrowheads="1"/>
            </p:cNvSpPr>
            <p:nvPr/>
          </p:nvSpPr>
          <p:spPr bwMode="gray">
            <a:xfrm>
              <a:off x="9077696" y="1534393"/>
              <a:ext cx="2259309" cy="369332"/>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Technical</a:t>
              </a:r>
            </a:p>
          </p:txBody>
        </p:sp>
      </p:grpSp>
      <p:grpSp>
        <p:nvGrpSpPr>
          <p:cNvPr id="105" name="Liquidity-header">
            <a:extLst>
              <a:ext uri="{FF2B5EF4-FFF2-40B4-BE49-F238E27FC236}">
                <a16:creationId xmlns:a16="http://schemas.microsoft.com/office/drawing/2014/main" xmlns="" id="{DA26B918-18FF-465E-B201-2084593735E9}"/>
              </a:ext>
            </a:extLst>
          </p:cNvPr>
          <p:cNvGrpSpPr/>
          <p:nvPr/>
        </p:nvGrpSpPr>
        <p:grpSpPr>
          <a:xfrm>
            <a:off x="9355817" y="803673"/>
            <a:ext cx="2105344" cy="461665"/>
            <a:chOff x="7176820" y="450023"/>
            <a:chExt cx="2105344" cy="461665"/>
          </a:xfrm>
        </p:grpSpPr>
        <p:sp>
          <p:nvSpPr>
            <p:cNvPr id="106" name="Rectangle 105">
              <a:extLst>
                <a:ext uri="{FF2B5EF4-FFF2-40B4-BE49-F238E27FC236}">
                  <a16:creationId xmlns:a16="http://schemas.microsoft.com/office/drawing/2014/main" xmlns="" id="{62B3BA7F-6470-4CF5-8E06-3851B90A8949}"/>
                </a:ext>
              </a:extLst>
            </p:cNvPr>
            <p:cNvSpPr/>
            <p:nvPr/>
          </p:nvSpPr>
          <p:spPr>
            <a:xfrm>
              <a:off x="7519827" y="450023"/>
              <a:ext cx="17623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9AD7"/>
                  </a:solidFill>
                  <a:effectLst/>
                  <a:uLnTx/>
                  <a:uFillTx/>
                  <a:latin typeface="Arial Black" panose="020B0A04020102020204" pitchFamily="34" charset="0"/>
                  <a:ea typeface="+mn-ea"/>
                  <a:cs typeface="+mn-cs"/>
                </a:rPr>
                <a:t>Liquidity</a:t>
              </a:r>
            </a:p>
          </p:txBody>
        </p:sp>
        <p:sp>
          <p:nvSpPr>
            <p:cNvPr id="107" name="Graphic 18">
              <a:extLst>
                <a:ext uri="{FF2B5EF4-FFF2-40B4-BE49-F238E27FC236}">
                  <a16:creationId xmlns:a16="http://schemas.microsoft.com/office/drawing/2014/main" xmlns="" id="{75589AC1-78F7-42C8-A2D6-86B9E6876ADC}"/>
                </a:ext>
              </a:extLst>
            </p:cNvPr>
            <p:cNvSpPr/>
            <p:nvPr/>
          </p:nvSpPr>
          <p:spPr>
            <a:xfrm>
              <a:off x="7176820" y="568206"/>
              <a:ext cx="379837" cy="225298"/>
            </a:xfrm>
            <a:custGeom>
              <a:avLst/>
              <a:gdLst>
                <a:gd name="connsiteX0" fmla="*/ 447202 w 513872"/>
                <a:gd name="connsiteY0" fmla="*/ 85725 h 304800"/>
                <a:gd name="connsiteX1" fmla="*/ 418627 w 513872"/>
                <a:gd name="connsiteY1" fmla="*/ 85725 h 304800"/>
                <a:gd name="connsiteX2" fmla="*/ 418627 w 513872"/>
                <a:gd name="connsiteY2" fmla="*/ 0 h 304800"/>
                <a:gd name="connsiteX3" fmla="*/ 285277 w 513872"/>
                <a:gd name="connsiteY3" fmla="*/ 0 h 304800"/>
                <a:gd name="connsiteX4" fmla="*/ 285277 w 513872"/>
                <a:gd name="connsiteY4" fmla="*/ 55750 h 304800"/>
                <a:gd name="connsiteX5" fmla="*/ 262027 w 513872"/>
                <a:gd name="connsiteY5" fmla="*/ 85239 h 304800"/>
                <a:gd name="connsiteX6" fmla="*/ 256702 w 513872"/>
                <a:gd name="connsiteY6" fmla="*/ 85725 h 304800"/>
                <a:gd name="connsiteX7" fmla="*/ 228127 w 513872"/>
                <a:gd name="connsiteY7" fmla="*/ 57150 h 304800"/>
                <a:gd name="connsiteX8" fmla="*/ 228127 w 513872"/>
                <a:gd name="connsiteY8" fmla="*/ 0 h 304800"/>
                <a:gd name="connsiteX9" fmla="*/ 94777 w 513872"/>
                <a:gd name="connsiteY9" fmla="*/ 0 h 304800"/>
                <a:gd name="connsiteX10" fmla="*/ 94777 w 513872"/>
                <a:gd name="connsiteY10" fmla="*/ 85725 h 304800"/>
                <a:gd name="connsiteX11" fmla="*/ 69203 w 513872"/>
                <a:gd name="connsiteY11" fmla="*/ 85725 h 304800"/>
                <a:gd name="connsiteX12" fmla="*/ 508 w 513872"/>
                <a:gd name="connsiteY12" fmla="*/ 144047 h 304800"/>
                <a:gd name="connsiteX13" fmla="*/ 66678 w 513872"/>
                <a:gd name="connsiteY13" fmla="*/ 219075 h 304800"/>
                <a:gd name="connsiteX14" fmla="*/ 94777 w 513872"/>
                <a:gd name="connsiteY14" fmla="*/ 219075 h 304800"/>
                <a:gd name="connsiteX15" fmla="*/ 94777 w 513872"/>
                <a:gd name="connsiteY15" fmla="*/ 304800 h 304800"/>
                <a:gd name="connsiteX16" fmla="*/ 228127 w 513872"/>
                <a:gd name="connsiteY16" fmla="*/ 304800 h 304800"/>
                <a:gd name="connsiteX17" fmla="*/ 228127 w 513872"/>
                <a:gd name="connsiteY17" fmla="*/ 249050 h 304800"/>
                <a:gd name="connsiteX18" fmla="*/ 251378 w 513872"/>
                <a:gd name="connsiteY18" fmla="*/ 219561 h 304800"/>
                <a:gd name="connsiteX19" fmla="*/ 256702 w 513872"/>
                <a:gd name="connsiteY19" fmla="*/ 219075 h 304800"/>
                <a:gd name="connsiteX20" fmla="*/ 285277 w 513872"/>
                <a:gd name="connsiteY20" fmla="*/ 247650 h 304800"/>
                <a:gd name="connsiteX21" fmla="*/ 285277 w 513872"/>
                <a:gd name="connsiteY21" fmla="*/ 304800 h 304800"/>
                <a:gd name="connsiteX22" fmla="*/ 418627 w 513872"/>
                <a:gd name="connsiteY22" fmla="*/ 304800 h 304800"/>
                <a:gd name="connsiteX23" fmla="*/ 418627 w 513872"/>
                <a:gd name="connsiteY23" fmla="*/ 219075 h 304800"/>
                <a:gd name="connsiteX24" fmla="*/ 444668 w 513872"/>
                <a:gd name="connsiteY24" fmla="*/ 219075 h 304800"/>
                <a:gd name="connsiteX25" fmla="*/ 513363 w 513872"/>
                <a:gd name="connsiteY25" fmla="*/ 160753 h 304800"/>
                <a:gd name="connsiteX26" fmla="*/ 447202 w 513872"/>
                <a:gd name="connsiteY26" fmla="*/ 85725 h 304800"/>
                <a:gd name="connsiteX27" fmla="*/ 475549 w 513872"/>
                <a:gd name="connsiteY27" fmla="*/ 156153 h 304800"/>
                <a:gd name="connsiteX28" fmla="*/ 444668 w 513872"/>
                <a:gd name="connsiteY28" fmla="*/ 180975 h 304800"/>
                <a:gd name="connsiteX29" fmla="*/ 418627 w 513872"/>
                <a:gd name="connsiteY29" fmla="*/ 180975 h 304800"/>
                <a:gd name="connsiteX30" fmla="*/ 380527 w 513872"/>
                <a:gd name="connsiteY30" fmla="*/ 180975 h 304800"/>
                <a:gd name="connsiteX31" fmla="*/ 380527 w 513872"/>
                <a:gd name="connsiteY31" fmla="*/ 219075 h 304800"/>
                <a:gd name="connsiteX32" fmla="*/ 380527 w 513872"/>
                <a:gd name="connsiteY32" fmla="*/ 266700 h 304800"/>
                <a:gd name="connsiteX33" fmla="*/ 323377 w 513872"/>
                <a:gd name="connsiteY33" fmla="*/ 266700 h 304800"/>
                <a:gd name="connsiteX34" fmla="*/ 323377 w 513872"/>
                <a:gd name="connsiteY34" fmla="*/ 247650 h 304800"/>
                <a:gd name="connsiteX35" fmla="*/ 256702 w 513872"/>
                <a:gd name="connsiteY35" fmla="*/ 180975 h 304800"/>
                <a:gd name="connsiteX36" fmla="*/ 244605 w 513872"/>
                <a:gd name="connsiteY36" fmla="*/ 182061 h 304800"/>
                <a:gd name="connsiteX37" fmla="*/ 190027 w 513872"/>
                <a:gd name="connsiteY37" fmla="*/ 249050 h 304800"/>
                <a:gd name="connsiteX38" fmla="*/ 190027 w 513872"/>
                <a:gd name="connsiteY38" fmla="*/ 266700 h 304800"/>
                <a:gd name="connsiteX39" fmla="*/ 132877 w 513872"/>
                <a:gd name="connsiteY39" fmla="*/ 266700 h 304800"/>
                <a:gd name="connsiteX40" fmla="*/ 132877 w 513872"/>
                <a:gd name="connsiteY40" fmla="*/ 219075 h 304800"/>
                <a:gd name="connsiteX41" fmla="*/ 132877 w 513872"/>
                <a:gd name="connsiteY41" fmla="*/ 180975 h 304800"/>
                <a:gd name="connsiteX42" fmla="*/ 94777 w 513872"/>
                <a:gd name="connsiteY42" fmla="*/ 180975 h 304800"/>
                <a:gd name="connsiteX43" fmla="*/ 66678 w 513872"/>
                <a:gd name="connsiteY43" fmla="*/ 180975 h 304800"/>
                <a:gd name="connsiteX44" fmla="*/ 45276 w 513872"/>
                <a:gd name="connsiteY44" fmla="*/ 171326 h 304800"/>
                <a:gd name="connsiteX45" fmla="*/ 38332 w 513872"/>
                <a:gd name="connsiteY45" fmla="*/ 148638 h 304800"/>
                <a:gd name="connsiteX46" fmla="*/ 69203 w 513872"/>
                <a:gd name="connsiteY46" fmla="*/ 123825 h 304800"/>
                <a:gd name="connsiteX47" fmla="*/ 94777 w 513872"/>
                <a:gd name="connsiteY47" fmla="*/ 123825 h 304800"/>
                <a:gd name="connsiteX48" fmla="*/ 132877 w 513872"/>
                <a:gd name="connsiteY48" fmla="*/ 123825 h 304800"/>
                <a:gd name="connsiteX49" fmla="*/ 132877 w 513872"/>
                <a:gd name="connsiteY49" fmla="*/ 85725 h 304800"/>
                <a:gd name="connsiteX50" fmla="*/ 132877 w 513872"/>
                <a:gd name="connsiteY50" fmla="*/ 38100 h 304800"/>
                <a:gd name="connsiteX51" fmla="*/ 190027 w 513872"/>
                <a:gd name="connsiteY51" fmla="*/ 38100 h 304800"/>
                <a:gd name="connsiteX52" fmla="*/ 190027 w 513872"/>
                <a:gd name="connsiteY52" fmla="*/ 57150 h 304800"/>
                <a:gd name="connsiteX53" fmla="*/ 256702 w 513872"/>
                <a:gd name="connsiteY53" fmla="*/ 123825 h 304800"/>
                <a:gd name="connsiteX54" fmla="*/ 268799 w 513872"/>
                <a:gd name="connsiteY54" fmla="*/ 122739 h 304800"/>
                <a:gd name="connsiteX55" fmla="*/ 323377 w 513872"/>
                <a:gd name="connsiteY55" fmla="*/ 55750 h 304800"/>
                <a:gd name="connsiteX56" fmla="*/ 323377 w 513872"/>
                <a:gd name="connsiteY56" fmla="*/ 38100 h 304800"/>
                <a:gd name="connsiteX57" fmla="*/ 380527 w 513872"/>
                <a:gd name="connsiteY57" fmla="*/ 38100 h 304800"/>
                <a:gd name="connsiteX58" fmla="*/ 380527 w 513872"/>
                <a:gd name="connsiteY58" fmla="*/ 85725 h 304800"/>
                <a:gd name="connsiteX59" fmla="*/ 380527 w 513872"/>
                <a:gd name="connsiteY59" fmla="*/ 123825 h 304800"/>
                <a:gd name="connsiteX60" fmla="*/ 418627 w 513872"/>
                <a:gd name="connsiteY60" fmla="*/ 123825 h 304800"/>
                <a:gd name="connsiteX61" fmla="*/ 447202 w 513872"/>
                <a:gd name="connsiteY61" fmla="*/ 123825 h 304800"/>
                <a:gd name="connsiteX62" fmla="*/ 468605 w 513872"/>
                <a:gd name="connsiteY62" fmla="*/ 133474 h 304800"/>
                <a:gd name="connsiteX63" fmla="*/ 475549 w 513872"/>
                <a:gd name="connsiteY63" fmla="*/ 1561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872" h="304800">
                  <a:moveTo>
                    <a:pt x="447202" y="85725"/>
                  </a:moveTo>
                  <a:lnTo>
                    <a:pt x="418627" y="85725"/>
                  </a:lnTo>
                  <a:lnTo>
                    <a:pt x="418627" y="0"/>
                  </a:lnTo>
                  <a:lnTo>
                    <a:pt x="285277" y="0"/>
                  </a:lnTo>
                  <a:lnTo>
                    <a:pt x="285277" y="55750"/>
                  </a:lnTo>
                  <a:cubicBezTo>
                    <a:pt x="285277" y="69771"/>
                    <a:pt x="275828" y="82753"/>
                    <a:pt x="262027" y="85239"/>
                  </a:cubicBezTo>
                  <a:cubicBezTo>
                    <a:pt x="260226" y="85573"/>
                    <a:pt x="258445" y="85725"/>
                    <a:pt x="256702" y="85725"/>
                  </a:cubicBezTo>
                  <a:cubicBezTo>
                    <a:pt x="240919" y="85725"/>
                    <a:pt x="228127" y="72933"/>
                    <a:pt x="228127" y="57150"/>
                  </a:cubicBezTo>
                  <a:lnTo>
                    <a:pt x="228127" y="0"/>
                  </a:lnTo>
                  <a:lnTo>
                    <a:pt x="94777" y="0"/>
                  </a:lnTo>
                  <a:lnTo>
                    <a:pt x="94777" y="85725"/>
                  </a:lnTo>
                  <a:lnTo>
                    <a:pt x="69203" y="85725"/>
                  </a:lnTo>
                  <a:cubicBezTo>
                    <a:pt x="35113" y="85725"/>
                    <a:pt x="4613" y="110214"/>
                    <a:pt x="508" y="144047"/>
                  </a:cubicBezTo>
                  <a:cubicBezTo>
                    <a:pt x="-4416" y="184604"/>
                    <a:pt x="27102" y="219075"/>
                    <a:pt x="66678" y="219075"/>
                  </a:cubicBezTo>
                  <a:lnTo>
                    <a:pt x="94777" y="219075"/>
                  </a:lnTo>
                  <a:lnTo>
                    <a:pt x="94777" y="304800"/>
                  </a:lnTo>
                  <a:lnTo>
                    <a:pt x="228127" y="304800"/>
                  </a:lnTo>
                  <a:lnTo>
                    <a:pt x="228127" y="249050"/>
                  </a:lnTo>
                  <a:cubicBezTo>
                    <a:pt x="228127" y="235029"/>
                    <a:pt x="237576" y="222047"/>
                    <a:pt x="251378" y="219561"/>
                  </a:cubicBezTo>
                  <a:cubicBezTo>
                    <a:pt x="253178" y="219227"/>
                    <a:pt x="254959" y="219075"/>
                    <a:pt x="256702" y="219075"/>
                  </a:cubicBezTo>
                  <a:cubicBezTo>
                    <a:pt x="272485" y="219075"/>
                    <a:pt x="285277" y="231867"/>
                    <a:pt x="285277" y="247650"/>
                  </a:cubicBezTo>
                  <a:lnTo>
                    <a:pt x="285277" y="304800"/>
                  </a:lnTo>
                  <a:lnTo>
                    <a:pt x="418627" y="304800"/>
                  </a:lnTo>
                  <a:lnTo>
                    <a:pt x="418627" y="219075"/>
                  </a:lnTo>
                  <a:lnTo>
                    <a:pt x="444668" y="219075"/>
                  </a:lnTo>
                  <a:cubicBezTo>
                    <a:pt x="478758" y="219075"/>
                    <a:pt x="509258" y="194586"/>
                    <a:pt x="513363" y="160753"/>
                  </a:cubicBezTo>
                  <a:cubicBezTo>
                    <a:pt x="518297" y="120196"/>
                    <a:pt x="486769" y="85725"/>
                    <a:pt x="447202" y="85725"/>
                  </a:cubicBezTo>
                  <a:close/>
                  <a:moveTo>
                    <a:pt x="475549" y="156153"/>
                  </a:moveTo>
                  <a:cubicBezTo>
                    <a:pt x="473853" y="170078"/>
                    <a:pt x="460299" y="180975"/>
                    <a:pt x="444668" y="180975"/>
                  </a:cubicBezTo>
                  <a:lnTo>
                    <a:pt x="418627" y="180975"/>
                  </a:lnTo>
                  <a:lnTo>
                    <a:pt x="380527" y="180975"/>
                  </a:lnTo>
                  <a:lnTo>
                    <a:pt x="380527" y="219075"/>
                  </a:lnTo>
                  <a:lnTo>
                    <a:pt x="380527" y="266700"/>
                  </a:lnTo>
                  <a:lnTo>
                    <a:pt x="323377" y="266700"/>
                  </a:lnTo>
                  <a:lnTo>
                    <a:pt x="323377" y="247650"/>
                  </a:lnTo>
                  <a:cubicBezTo>
                    <a:pt x="323377" y="210884"/>
                    <a:pt x="293469" y="180975"/>
                    <a:pt x="256702" y="180975"/>
                  </a:cubicBezTo>
                  <a:cubicBezTo>
                    <a:pt x="252673" y="180975"/>
                    <a:pt x="248606" y="181337"/>
                    <a:pt x="244605" y="182061"/>
                  </a:cubicBezTo>
                  <a:cubicBezTo>
                    <a:pt x="212982" y="187776"/>
                    <a:pt x="190027" y="215941"/>
                    <a:pt x="190027" y="249050"/>
                  </a:cubicBezTo>
                  <a:lnTo>
                    <a:pt x="190027" y="266700"/>
                  </a:lnTo>
                  <a:lnTo>
                    <a:pt x="132877" y="266700"/>
                  </a:lnTo>
                  <a:lnTo>
                    <a:pt x="132877" y="219075"/>
                  </a:lnTo>
                  <a:lnTo>
                    <a:pt x="132877" y="180975"/>
                  </a:lnTo>
                  <a:lnTo>
                    <a:pt x="94777" y="180975"/>
                  </a:lnTo>
                  <a:lnTo>
                    <a:pt x="66678" y="180975"/>
                  </a:lnTo>
                  <a:cubicBezTo>
                    <a:pt x="58382" y="180975"/>
                    <a:pt x="50781" y="177546"/>
                    <a:pt x="45276" y="171326"/>
                  </a:cubicBezTo>
                  <a:cubicBezTo>
                    <a:pt x="42094" y="167735"/>
                    <a:pt x="36960" y="160001"/>
                    <a:pt x="38332" y="148638"/>
                  </a:cubicBezTo>
                  <a:cubicBezTo>
                    <a:pt x="40018" y="134722"/>
                    <a:pt x="53581" y="123825"/>
                    <a:pt x="69203" y="123825"/>
                  </a:cubicBezTo>
                  <a:lnTo>
                    <a:pt x="94777" y="123825"/>
                  </a:lnTo>
                  <a:lnTo>
                    <a:pt x="132877" y="123825"/>
                  </a:lnTo>
                  <a:lnTo>
                    <a:pt x="132877" y="85725"/>
                  </a:lnTo>
                  <a:lnTo>
                    <a:pt x="132877" y="38100"/>
                  </a:lnTo>
                  <a:lnTo>
                    <a:pt x="190027" y="38100"/>
                  </a:lnTo>
                  <a:lnTo>
                    <a:pt x="190027" y="57150"/>
                  </a:lnTo>
                  <a:cubicBezTo>
                    <a:pt x="190027" y="93917"/>
                    <a:pt x="219936" y="123825"/>
                    <a:pt x="256702" y="123825"/>
                  </a:cubicBezTo>
                  <a:cubicBezTo>
                    <a:pt x="260731" y="123825"/>
                    <a:pt x="264798" y="123463"/>
                    <a:pt x="268799" y="122739"/>
                  </a:cubicBezTo>
                  <a:cubicBezTo>
                    <a:pt x="300422" y="117034"/>
                    <a:pt x="323377" y="88859"/>
                    <a:pt x="323377" y="55750"/>
                  </a:cubicBezTo>
                  <a:lnTo>
                    <a:pt x="323377" y="38100"/>
                  </a:lnTo>
                  <a:lnTo>
                    <a:pt x="380527" y="38100"/>
                  </a:lnTo>
                  <a:lnTo>
                    <a:pt x="380527" y="85725"/>
                  </a:lnTo>
                  <a:lnTo>
                    <a:pt x="380527" y="123825"/>
                  </a:lnTo>
                  <a:lnTo>
                    <a:pt x="418627" y="123825"/>
                  </a:lnTo>
                  <a:lnTo>
                    <a:pt x="447202" y="123825"/>
                  </a:lnTo>
                  <a:cubicBezTo>
                    <a:pt x="455498" y="123825"/>
                    <a:pt x="463099" y="127254"/>
                    <a:pt x="468605" y="133474"/>
                  </a:cubicBezTo>
                  <a:cubicBezTo>
                    <a:pt x="471796" y="137065"/>
                    <a:pt x="476930" y="144790"/>
                    <a:pt x="475549" y="156153"/>
                  </a:cubicBezTo>
                  <a:close/>
                </a:path>
              </a:pathLst>
            </a:custGeom>
            <a:solidFill>
              <a:srgbClr val="009A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856"/>
                </a:solidFill>
                <a:effectLst/>
                <a:uLnTx/>
                <a:uFillTx/>
                <a:latin typeface="Arial"/>
                <a:ea typeface="+mn-ea"/>
                <a:cs typeface="+mn-cs"/>
              </a:endParaRPr>
            </a:p>
          </p:txBody>
        </p:sp>
      </p:grpSp>
      <p:sp>
        <p:nvSpPr>
          <p:cNvPr id="108" name="Arrow: Right 107">
            <a:extLst>
              <a:ext uri="{FF2B5EF4-FFF2-40B4-BE49-F238E27FC236}">
                <a16:creationId xmlns:a16="http://schemas.microsoft.com/office/drawing/2014/main" xmlns="" id="{BE1944F2-15A4-4024-AE03-C8610053CDCE}"/>
              </a:ext>
            </a:extLst>
          </p:cNvPr>
          <p:cNvSpPr/>
          <p:nvPr/>
        </p:nvSpPr>
        <p:spPr>
          <a:xfrm>
            <a:off x="3044821" y="2285023"/>
            <a:ext cx="5808046" cy="2781522"/>
          </a:xfrm>
          <a:prstGeom prst="rightArrow">
            <a:avLst>
              <a:gd name="adj1" fmla="val 84896"/>
              <a:gd name="adj2" fmla="val 50000"/>
            </a:avLst>
          </a:prstGeom>
          <a:solidFill>
            <a:schemeClr val="accent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a:ea typeface="+mn-ea"/>
                <a:cs typeface="+mn-cs"/>
              </a:rPr>
              <a:t>Compose </a:t>
            </a:r>
            <a:br>
              <a:rPr kumimoji="0" lang="en-US" sz="4000" b="1" i="0" u="none" strike="noStrike" kern="1200" cap="none" spc="0" normalizeH="0" baseline="0" noProof="0" dirty="0">
                <a:ln>
                  <a:noFill/>
                </a:ln>
                <a:solidFill>
                  <a:srgbClr val="FFFFFF"/>
                </a:solidFill>
                <a:effectLst/>
                <a:uLnTx/>
                <a:uFillTx/>
                <a:latin typeface="Arial"/>
                <a:ea typeface="+mn-ea"/>
                <a:cs typeface="+mn-cs"/>
              </a:rPr>
            </a:br>
            <a:r>
              <a:rPr kumimoji="0" lang="en-US" sz="4000" b="1" i="0" u="none" strike="noStrike" kern="1200" cap="none" spc="0" normalizeH="0" baseline="0" noProof="0" dirty="0">
                <a:ln>
                  <a:noFill/>
                </a:ln>
                <a:solidFill>
                  <a:srgbClr val="FFFFFF"/>
                </a:solidFill>
                <a:effectLst/>
                <a:uLnTx/>
                <a:uFillTx/>
                <a:latin typeface="Arial"/>
                <a:ea typeface="+mn-ea"/>
                <a:cs typeface="+mn-cs"/>
              </a:rPr>
              <a:t>the Future</a:t>
            </a:r>
          </a:p>
        </p:txBody>
      </p:sp>
    </p:spTree>
    <p:extLst>
      <p:ext uri="{BB962C8B-B14F-4D97-AF65-F5344CB8AC3E}">
        <p14:creationId xmlns:p14="http://schemas.microsoft.com/office/powerpoint/2010/main" val="37254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10"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Liquidity-header">
            <a:extLst>
              <a:ext uri="{FF2B5EF4-FFF2-40B4-BE49-F238E27FC236}">
                <a16:creationId xmlns:a16="http://schemas.microsoft.com/office/drawing/2014/main" xmlns="" id="{4DD0F17A-2DB5-453F-BC72-A67CF8FB0926}"/>
              </a:ext>
            </a:extLst>
          </p:cNvPr>
          <p:cNvGrpSpPr/>
          <p:nvPr/>
        </p:nvGrpSpPr>
        <p:grpSpPr>
          <a:xfrm>
            <a:off x="9355817" y="1346882"/>
            <a:ext cx="2105344" cy="461665"/>
            <a:chOff x="7176820" y="450023"/>
            <a:chExt cx="2105344" cy="461665"/>
          </a:xfrm>
        </p:grpSpPr>
        <p:sp>
          <p:nvSpPr>
            <p:cNvPr id="126" name="Rectangle 125">
              <a:extLst>
                <a:ext uri="{FF2B5EF4-FFF2-40B4-BE49-F238E27FC236}">
                  <a16:creationId xmlns:a16="http://schemas.microsoft.com/office/drawing/2014/main" xmlns="" id="{CD563CD7-CC22-49DE-9F4D-F65A3D7C46EB}"/>
                </a:ext>
              </a:extLst>
            </p:cNvPr>
            <p:cNvSpPr/>
            <p:nvPr/>
          </p:nvSpPr>
          <p:spPr>
            <a:xfrm>
              <a:off x="7519827" y="450023"/>
              <a:ext cx="17623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9AD7"/>
                  </a:solidFill>
                  <a:effectLst/>
                  <a:uLnTx/>
                  <a:uFillTx/>
                  <a:latin typeface="Arial Black" panose="020B0A04020102020204" pitchFamily="34" charset="0"/>
                  <a:ea typeface="+mn-ea"/>
                  <a:cs typeface="+mn-cs"/>
                </a:rPr>
                <a:t>Liquidity</a:t>
              </a:r>
            </a:p>
          </p:txBody>
        </p:sp>
        <p:sp>
          <p:nvSpPr>
            <p:cNvPr id="127" name="Graphic 18">
              <a:extLst>
                <a:ext uri="{FF2B5EF4-FFF2-40B4-BE49-F238E27FC236}">
                  <a16:creationId xmlns:a16="http://schemas.microsoft.com/office/drawing/2014/main" xmlns="" id="{0889E984-8B82-4F8E-9AC1-89738CA65444}"/>
                </a:ext>
              </a:extLst>
            </p:cNvPr>
            <p:cNvSpPr/>
            <p:nvPr/>
          </p:nvSpPr>
          <p:spPr>
            <a:xfrm>
              <a:off x="7176820" y="568206"/>
              <a:ext cx="379837" cy="225298"/>
            </a:xfrm>
            <a:custGeom>
              <a:avLst/>
              <a:gdLst>
                <a:gd name="connsiteX0" fmla="*/ 447202 w 513872"/>
                <a:gd name="connsiteY0" fmla="*/ 85725 h 304800"/>
                <a:gd name="connsiteX1" fmla="*/ 418627 w 513872"/>
                <a:gd name="connsiteY1" fmla="*/ 85725 h 304800"/>
                <a:gd name="connsiteX2" fmla="*/ 418627 w 513872"/>
                <a:gd name="connsiteY2" fmla="*/ 0 h 304800"/>
                <a:gd name="connsiteX3" fmla="*/ 285277 w 513872"/>
                <a:gd name="connsiteY3" fmla="*/ 0 h 304800"/>
                <a:gd name="connsiteX4" fmla="*/ 285277 w 513872"/>
                <a:gd name="connsiteY4" fmla="*/ 55750 h 304800"/>
                <a:gd name="connsiteX5" fmla="*/ 262027 w 513872"/>
                <a:gd name="connsiteY5" fmla="*/ 85239 h 304800"/>
                <a:gd name="connsiteX6" fmla="*/ 256702 w 513872"/>
                <a:gd name="connsiteY6" fmla="*/ 85725 h 304800"/>
                <a:gd name="connsiteX7" fmla="*/ 228127 w 513872"/>
                <a:gd name="connsiteY7" fmla="*/ 57150 h 304800"/>
                <a:gd name="connsiteX8" fmla="*/ 228127 w 513872"/>
                <a:gd name="connsiteY8" fmla="*/ 0 h 304800"/>
                <a:gd name="connsiteX9" fmla="*/ 94777 w 513872"/>
                <a:gd name="connsiteY9" fmla="*/ 0 h 304800"/>
                <a:gd name="connsiteX10" fmla="*/ 94777 w 513872"/>
                <a:gd name="connsiteY10" fmla="*/ 85725 h 304800"/>
                <a:gd name="connsiteX11" fmla="*/ 69203 w 513872"/>
                <a:gd name="connsiteY11" fmla="*/ 85725 h 304800"/>
                <a:gd name="connsiteX12" fmla="*/ 508 w 513872"/>
                <a:gd name="connsiteY12" fmla="*/ 144047 h 304800"/>
                <a:gd name="connsiteX13" fmla="*/ 66678 w 513872"/>
                <a:gd name="connsiteY13" fmla="*/ 219075 h 304800"/>
                <a:gd name="connsiteX14" fmla="*/ 94777 w 513872"/>
                <a:gd name="connsiteY14" fmla="*/ 219075 h 304800"/>
                <a:gd name="connsiteX15" fmla="*/ 94777 w 513872"/>
                <a:gd name="connsiteY15" fmla="*/ 304800 h 304800"/>
                <a:gd name="connsiteX16" fmla="*/ 228127 w 513872"/>
                <a:gd name="connsiteY16" fmla="*/ 304800 h 304800"/>
                <a:gd name="connsiteX17" fmla="*/ 228127 w 513872"/>
                <a:gd name="connsiteY17" fmla="*/ 249050 h 304800"/>
                <a:gd name="connsiteX18" fmla="*/ 251378 w 513872"/>
                <a:gd name="connsiteY18" fmla="*/ 219561 h 304800"/>
                <a:gd name="connsiteX19" fmla="*/ 256702 w 513872"/>
                <a:gd name="connsiteY19" fmla="*/ 219075 h 304800"/>
                <a:gd name="connsiteX20" fmla="*/ 285277 w 513872"/>
                <a:gd name="connsiteY20" fmla="*/ 247650 h 304800"/>
                <a:gd name="connsiteX21" fmla="*/ 285277 w 513872"/>
                <a:gd name="connsiteY21" fmla="*/ 304800 h 304800"/>
                <a:gd name="connsiteX22" fmla="*/ 418627 w 513872"/>
                <a:gd name="connsiteY22" fmla="*/ 304800 h 304800"/>
                <a:gd name="connsiteX23" fmla="*/ 418627 w 513872"/>
                <a:gd name="connsiteY23" fmla="*/ 219075 h 304800"/>
                <a:gd name="connsiteX24" fmla="*/ 444668 w 513872"/>
                <a:gd name="connsiteY24" fmla="*/ 219075 h 304800"/>
                <a:gd name="connsiteX25" fmla="*/ 513363 w 513872"/>
                <a:gd name="connsiteY25" fmla="*/ 160753 h 304800"/>
                <a:gd name="connsiteX26" fmla="*/ 447202 w 513872"/>
                <a:gd name="connsiteY26" fmla="*/ 85725 h 304800"/>
                <a:gd name="connsiteX27" fmla="*/ 475549 w 513872"/>
                <a:gd name="connsiteY27" fmla="*/ 156153 h 304800"/>
                <a:gd name="connsiteX28" fmla="*/ 444668 w 513872"/>
                <a:gd name="connsiteY28" fmla="*/ 180975 h 304800"/>
                <a:gd name="connsiteX29" fmla="*/ 418627 w 513872"/>
                <a:gd name="connsiteY29" fmla="*/ 180975 h 304800"/>
                <a:gd name="connsiteX30" fmla="*/ 380527 w 513872"/>
                <a:gd name="connsiteY30" fmla="*/ 180975 h 304800"/>
                <a:gd name="connsiteX31" fmla="*/ 380527 w 513872"/>
                <a:gd name="connsiteY31" fmla="*/ 219075 h 304800"/>
                <a:gd name="connsiteX32" fmla="*/ 380527 w 513872"/>
                <a:gd name="connsiteY32" fmla="*/ 266700 h 304800"/>
                <a:gd name="connsiteX33" fmla="*/ 323377 w 513872"/>
                <a:gd name="connsiteY33" fmla="*/ 266700 h 304800"/>
                <a:gd name="connsiteX34" fmla="*/ 323377 w 513872"/>
                <a:gd name="connsiteY34" fmla="*/ 247650 h 304800"/>
                <a:gd name="connsiteX35" fmla="*/ 256702 w 513872"/>
                <a:gd name="connsiteY35" fmla="*/ 180975 h 304800"/>
                <a:gd name="connsiteX36" fmla="*/ 244605 w 513872"/>
                <a:gd name="connsiteY36" fmla="*/ 182061 h 304800"/>
                <a:gd name="connsiteX37" fmla="*/ 190027 w 513872"/>
                <a:gd name="connsiteY37" fmla="*/ 249050 h 304800"/>
                <a:gd name="connsiteX38" fmla="*/ 190027 w 513872"/>
                <a:gd name="connsiteY38" fmla="*/ 266700 h 304800"/>
                <a:gd name="connsiteX39" fmla="*/ 132877 w 513872"/>
                <a:gd name="connsiteY39" fmla="*/ 266700 h 304800"/>
                <a:gd name="connsiteX40" fmla="*/ 132877 w 513872"/>
                <a:gd name="connsiteY40" fmla="*/ 219075 h 304800"/>
                <a:gd name="connsiteX41" fmla="*/ 132877 w 513872"/>
                <a:gd name="connsiteY41" fmla="*/ 180975 h 304800"/>
                <a:gd name="connsiteX42" fmla="*/ 94777 w 513872"/>
                <a:gd name="connsiteY42" fmla="*/ 180975 h 304800"/>
                <a:gd name="connsiteX43" fmla="*/ 66678 w 513872"/>
                <a:gd name="connsiteY43" fmla="*/ 180975 h 304800"/>
                <a:gd name="connsiteX44" fmla="*/ 45276 w 513872"/>
                <a:gd name="connsiteY44" fmla="*/ 171326 h 304800"/>
                <a:gd name="connsiteX45" fmla="*/ 38332 w 513872"/>
                <a:gd name="connsiteY45" fmla="*/ 148638 h 304800"/>
                <a:gd name="connsiteX46" fmla="*/ 69203 w 513872"/>
                <a:gd name="connsiteY46" fmla="*/ 123825 h 304800"/>
                <a:gd name="connsiteX47" fmla="*/ 94777 w 513872"/>
                <a:gd name="connsiteY47" fmla="*/ 123825 h 304800"/>
                <a:gd name="connsiteX48" fmla="*/ 132877 w 513872"/>
                <a:gd name="connsiteY48" fmla="*/ 123825 h 304800"/>
                <a:gd name="connsiteX49" fmla="*/ 132877 w 513872"/>
                <a:gd name="connsiteY49" fmla="*/ 85725 h 304800"/>
                <a:gd name="connsiteX50" fmla="*/ 132877 w 513872"/>
                <a:gd name="connsiteY50" fmla="*/ 38100 h 304800"/>
                <a:gd name="connsiteX51" fmla="*/ 190027 w 513872"/>
                <a:gd name="connsiteY51" fmla="*/ 38100 h 304800"/>
                <a:gd name="connsiteX52" fmla="*/ 190027 w 513872"/>
                <a:gd name="connsiteY52" fmla="*/ 57150 h 304800"/>
                <a:gd name="connsiteX53" fmla="*/ 256702 w 513872"/>
                <a:gd name="connsiteY53" fmla="*/ 123825 h 304800"/>
                <a:gd name="connsiteX54" fmla="*/ 268799 w 513872"/>
                <a:gd name="connsiteY54" fmla="*/ 122739 h 304800"/>
                <a:gd name="connsiteX55" fmla="*/ 323377 w 513872"/>
                <a:gd name="connsiteY55" fmla="*/ 55750 h 304800"/>
                <a:gd name="connsiteX56" fmla="*/ 323377 w 513872"/>
                <a:gd name="connsiteY56" fmla="*/ 38100 h 304800"/>
                <a:gd name="connsiteX57" fmla="*/ 380527 w 513872"/>
                <a:gd name="connsiteY57" fmla="*/ 38100 h 304800"/>
                <a:gd name="connsiteX58" fmla="*/ 380527 w 513872"/>
                <a:gd name="connsiteY58" fmla="*/ 85725 h 304800"/>
                <a:gd name="connsiteX59" fmla="*/ 380527 w 513872"/>
                <a:gd name="connsiteY59" fmla="*/ 123825 h 304800"/>
                <a:gd name="connsiteX60" fmla="*/ 418627 w 513872"/>
                <a:gd name="connsiteY60" fmla="*/ 123825 h 304800"/>
                <a:gd name="connsiteX61" fmla="*/ 447202 w 513872"/>
                <a:gd name="connsiteY61" fmla="*/ 123825 h 304800"/>
                <a:gd name="connsiteX62" fmla="*/ 468605 w 513872"/>
                <a:gd name="connsiteY62" fmla="*/ 133474 h 304800"/>
                <a:gd name="connsiteX63" fmla="*/ 475549 w 513872"/>
                <a:gd name="connsiteY63" fmla="*/ 1561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872" h="304800">
                  <a:moveTo>
                    <a:pt x="447202" y="85725"/>
                  </a:moveTo>
                  <a:lnTo>
                    <a:pt x="418627" y="85725"/>
                  </a:lnTo>
                  <a:lnTo>
                    <a:pt x="418627" y="0"/>
                  </a:lnTo>
                  <a:lnTo>
                    <a:pt x="285277" y="0"/>
                  </a:lnTo>
                  <a:lnTo>
                    <a:pt x="285277" y="55750"/>
                  </a:lnTo>
                  <a:cubicBezTo>
                    <a:pt x="285277" y="69771"/>
                    <a:pt x="275828" y="82753"/>
                    <a:pt x="262027" y="85239"/>
                  </a:cubicBezTo>
                  <a:cubicBezTo>
                    <a:pt x="260226" y="85573"/>
                    <a:pt x="258445" y="85725"/>
                    <a:pt x="256702" y="85725"/>
                  </a:cubicBezTo>
                  <a:cubicBezTo>
                    <a:pt x="240919" y="85725"/>
                    <a:pt x="228127" y="72933"/>
                    <a:pt x="228127" y="57150"/>
                  </a:cubicBezTo>
                  <a:lnTo>
                    <a:pt x="228127" y="0"/>
                  </a:lnTo>
                  <a:lnTo>
                    <a:pt x="94777" y="0"/>
                  </a:lnTo>
                  <a:lnTo>
                    <a:pt x="94777" y="85725"/>
                  </a:lnTo>
                  <a:lnTo>
                    <a:pt x="69203" y="85725"/>
                  </a:lnTo>
                  <a:cubicBezTo>
                    <a:pt x="35113" y="85725"/>
                    <a:pt x="4613" y="110214"/>
                    <a:pt x="508" y="144047"/>
                  </a:cubicBezTo>
                  <a:cubicBezTo>
                    <a:pt x="-4416" y="184604"/>
                    <a:pt x="27102" y="219075"/>
                    <a:pt x="66678" y="219075"/>
                  </a:cubicBezTo>
                  <a:lnTo>
                    <a:pt x="94777" y="219075"/>
                  </a:lnTo>
                  <a:lnTo>
                    <a:pt x="94777" y="304800"/>
                  </a:lnTo>
                  <a:lnTo>
                    <a:pt x="228127" y="304800"/>
                  </a:lnTo>
                  <a:lnTo>
                    <a:pt x="228127" y="249050"/>
                  </a:lnTo>
                  <a:cubicBezTo>
                    <a:pt x="228127" y="235029"/>
                    <a:pt x="237576" y="222047"/>
                    <a:pt x="251378" y="219561"/>
                  </a:cubicBezTo>
                  <a:cubicBezTo>
                    <a:pt x="253178" y="219227"/>
                    <a:pt x="254959" y="219075"/>
                    <a:pt x="256702" y="219075"/>
                  </a:cubicBezTo>
                  <a:cubicBezTo>
                    <a:pt x="272485" y="219075"/>
                    <a:pt x="285277" y="231867"/>
                    <a:pt x="285277" y="247650"/>
                  </a:cubicBezTo>
                  <a:lnTo>
                    <a:pt x="285277" y="304800"/>
                  </a:lnTo>
                  <a:lnTo>
                    <a:pt x="418627" y="304800"/>
                  </a:lnTo>
                  <a:lnTo>
                    <a:pt x="418627" y="219075"/>
                  </a:lnTo>
                  <a:lnTo>
                    <a:pt x="444668" y="219075"/>
                  </a:lnTo>
                  <a:cubicBezTo>
                    <a:pt x="478758" y="219075"/>
                    <a:pt x="509258" y="194586"/>
                    <a:pt x="513363" y="160753"/>
                  </a:cubicBezTo>
                  <a:cubicBezTo>
                    <a:pt x="518297" y="120196"/>
                    <a:pt x="486769" y="85725"/>
                    <a:pt x="447202" y="85725"/>
                  </a:cubicBezTo>
                  <a:close/>
                  <a:moveTo>
                    <a:pt x="475549" y="156153"/>
                  </a:moveTo>
                  <a:cubicBezTo>
                    <a:pt x="473853" y="170078"/>
                    <a:pt x="460299" y="180975"/>
                    <a:pt x="444668" y="180975"/>
                  </a:cubicBezTo>
                  <a:lnTo>
                    <a:pt x="418627" y="180975"/>
                  </a:lnTo>
                  <a:lnTo>
                    <a:pt x="380527" y="180975"/>
                  </a:lnTo>
                  <a:lnTo>
                    <a:pt x="380527" y="219075"/>
                  </a:lnTo>
                  <a:lnTo>
                    <a:pt x="380527" y="266700"/>
                  </a:lnTo>
                  <a:lnTo>
                    <a:pt x="323377" y="266700"/>
                  </a:lnTo>
                  <a:lnTo>
                    <a:pt x="323377" y="247650"/>
                  </a:lnTo>
                  <a:cubicBezTo>
                    <a:pt x="323377" y="210884"/>
                    <a:pt x="293469" y="180975"/>
                    <a:pt x="256702" y="180975"/>
                  </a:cubicBezTo>
                  <a:cubicBezTo>
                    <a:pt x="252673" y="180975"/>
                    <a:pt x="248606" y="181337"/>
                    <a:pt x="244605" y="182061"/>
                  </a:cubicBezTo>
                  <a:cubicBezTo>
                    <a:pt x="212982" y="187776"/>
                    <a:pt x="190027" y="215941"/>
                    <a:pt x="190027" y="249050"/>
                  </a:cubicBezTo>
                  <a:lnTo>
                    <a:pt x="190027" y="266700"/>
                  </a:lnTo>
                  <a:lnTo>
                    <a:pt x="132877" y="266700"/>
                  </a:lnTo>
                  <a:lnTo>
                    <a:pt x="132877" y="219075"/>
                  </a:lnTo>
                  <a:lnTo>
                    <a:pt x="132877" y="180975"/>
                  </a:lnTo>
                  <a:lnTo>
                    <a:pt x="94777" y="180975"/>
                  </a:lnTo>
                  <a:lnTo>
                    <a:pt x="66678" y="180975"/>
                  </a:lnTo>
                  <a:cubicBezTo>
                    <a:pt x="58382" y="180975"/>
                    <a:pt x="50781" y="177546"/>
                    <a:pt x="45276" y="171326"/>
                  </a:cubicBezTo>
                  <a:cubicBezTo>
                    <a:pt x="42094" y="167735"/>
                    <a:pt x="36960" y="160001"/>
                    <a:pt x="38332" y="148638"/>
                  </a:cubicBezTo>
                  <a:cubicBezTo>
                    <a:pt x="40018" y="134722"/>
                    <a:pt x="53581" y="123825"/>
                    <a:pt x="69203" y="123825"/>
                  </a:cubicBezTo>
                  <a:lnTo>
                    <a:pt x="94777" y="123825"/>
                  </a:lnTo>
                  <a:lnTo>
                    <a:pt x="132877" y="123825"/>
                  </a:lnTo>
                  <a:lnTo>
                    <a:pt x="132877" y="85725"/>
                  </a:lnTo>
                  <a:lnTo>
                    <a:pt x="132877" y="38100"/>
                  </a:lnTo>
                  <a:lnTo>
                    <a:pt x="190027" y="38100"/>
                  </a:lnTo>
                  <a:lnTo>
                    <a:pt x="190027" y="57150"/>
                  </a:lnTo>
                  <a:cubicBezTo>
                    <a:pt x="190027" y="93917"/>
                    <a:pt x="219936" y="123825"/>
                    <a:pt x="256702" y="123825"/>
                  </a:cubicBezTo>
                  <a:cubicBezTo>
                    <a:pt x="260731" y="123825"/>
                    <a:pt x="264798" y="123463"/>
                    <a:pt x="268799" y="122739"/>
                  </a:cubicBezTo>
                  <a:cubicBezTo>
                    <a:pt x="300422" y="117034"/>
                    <a:pt x="323377" y="88859"/>
                    <a:pt x="323377" y="55750"/>
                  </a:cubicBezTo>
                  <a:lnTo>
                    <a:pt x="323377" y="38100"/>
                  </a:lnTo>
                  <a:lnTo>
                    <a:pt x="380527" y="38100"/>
                  </a:lnTo>
                  <a:lnTo>
                    <a:pt x="380527" y="85725"/>
                  </a:lnTo>
                  <a:lnTo>
                    <a:pt x="380527" y="123825"/>
                  </a:lnTo>
                  <a:lnTo>
                    <a:pt x="418627" y="123825"/>
                  </a:lnTo>
                  <a:lnTo>
                    <a:pt x="447202" y="123825"/>
                  </a:lnTo>
                  <a:cubicBezTo>
                    <a:pt x="455498" y="123825"/>
                    <a:pt x="463099" y="127254"/>
                    <a:pt x="468605" y="133474"/>
                  </a:cubicBezTo>
                  <a:cubicBezTo>
                    <a:pt x="471796" y="137065"/>
                    <a:pt x="476930" y="144790"/>
                    <a:pt x="475549" y="156153"/>
                  </a:cubicBezTo>
                  <a:close/>
                </a:path>
              </a:pathLst>
            </a:custGeom>
            <a:solidFill>
              <a:srgbClr val="009A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856"/>
                </a:solidFill>
                <a:effectLst/>
                <a:uLnTx/>
                <a:uFillTx/>
                <a:latin typeface="Arial"/>
                <a:ea typeface="+mn-ea"/>
                <a:cs typeface="+mn-cs"/>
              </a:endParaRPr>
            </a:p>
          </p:txBody>
        </p:sp>
      </p:grpSp>
      <p:sp>
        <p:nvSpPr>
          <p:cNvPr id="3" name="Title 2">
            <a:extLst>
              <a:ext uri="{FF2B5EF4-FFF2-40B4-BE49-F238E27FC236}">
                <a16:creationId xmlns:a16="http://schemas.microsoft.com/office/drawing/2014/main" xmlns="" id="{4CC65874-8517-45C2-B549-B058DEEF2872}"/>
              </a:ext>
            </a:extLst>
          </p:cNvPr>
          <p:cNvSpPr>
            <a:spLocks noGrp="1"/>
          </p:cNvSpPr>
          <p:nvPr>
            <p:ph type="title"/>
          </p:nvPr>
        </p:nvSpPr>
        <p:spPr/>
        <p:txBody>
          <a:bodyPr/>
          <a:lstStyle/>
          <a:p>
            <a:r>
              <a:rPr lang="en-US" dirty="0"/>
              <a:t>C-Level Mandate: Shift From Debt to Liquidity</a:t>
            </a:r>
          </a:p>
        </p:txBody>
      </p:sp>
      <p:sp>
        <p:nvSpPr>
          <p:cNvPr id="45" name="Arrow: Right 44">
            <a:extLst>
              <a:ext uri="{FF2B5EF4-FFF2-40B4-BE49-F238E27FC236}">
                <a16:creationId xmlns:a16="http://schemas.microsoft.com/office/drawing/2014/main" xmlns="" id="{19014CDB-8A24-4DC1-98ED-89FA90AFFA18}"/>
              </a:ext>
            </a:extLst>
          </p:cNvPr>
          <p:cNvSpPr/>
          <p:nvPr/>
        </p:nvSpPr>
        <p:spPr>
          <a:xfrm>
            <a:off x="3044821" y="2285023"/>
            <a:ext cx="5808046" cy="2781522"/>
          </a:xfrm>
          <a:prstGeom prst="rightArrow">
            <a:avLst>
              <a:gd name="adj1" fmla="val 84896"/>
              <a:gd name="adj2" fmla="val 50000"/>
            </a:avLst>
          </a:prstGeom>
          <a:solidFill>
            <a:schemeClr val="accent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a:ea typeface="+mn-ea"/>
                <a:cs typeface="+mn-cs"/>
              </a:rPr>
              <a:t>Compose </a:t>
            </a:r>
            <a:br>
              <a:rPr kumimoji="0" lang="en-US" sz="4000" b="1" i="0" u="none" strike="noStrike" kern="1200" cap="none" spc="0" normalizeH="0" baseline="0" noProof="0" dirty="0">
                <a:ln>
                  <a:noFill/>
                </a:ln>
                <a:solidFill>
                  <a:srgbClr val="FFFFFF"/>
                </a:solidFill>
                <a:effectLst/>
                <a:uLnTx/>
                <a:uFillTx/>
                <a:latin typeface="Arial"/>
                <a:ea typeface="+mn-ea"/>
                <a:cs typeface="+mn-cs"/>
              </a:rPr>
            </a:br>
            <a:r>
              <a:rPr kumimoji="0" lang="en-US" sz="4000" b="1" i="0" u="none" strike="noStrike" kern="1200" cap="none" spc="0" normalizeH="0" baseline="0" noProof="0" dirty="0">
                <a:ln>
                  <a:noFill/>
                </a:ln>
                <a:solidFill>
                  <a:srgbClr val="FFFFFF"/>
                </a:solidFill>
                <a:effectLst/>
                <a:uLnTx/>
                <a:uFillTx/>
                <a:latin typeface="Arial"/>
                <a:ea typeface="+mn-ea"/>
                <a:cs typeface="+mn-cs"/>
              </a:rPr>
              <a:t>the Future</a:t>
            </a:r>
          </a:p>
        </p:txBody>
      </p:sp>
      <p:sp>
        <p:nvSpPr>
          <p:cNvPr id="46" name="Rounded Rectangle 9">
            <a:extLst>
              <a:ext uri="{FF2B5EF4-FFF2-40B4-BE49-F238E27FC236}">
                <a16:creationId xmlns:a16="http://schemas.microsoft.com/office/drawing/2014/main" xmlns="" id="{D6158F2F-4E9F-4B14-A2AF-CC28788D568C}"/>
              </a:ext>
            </a:extLst>
          </p:cNvPr>
          <p:cNvSpPr>
            <a:spLocks/>
          </p:cNvSpPr>
          <p:nvPr/>
        </p:nvSpPr>
        <p:spPr bwMode="auto">
          <a:xfrm>
            <a:off x="467208" y="1354729"/>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Technical</a:t>
            </a:r>
          </a:p>
        </p:txBody>
      </p:sp>
      <p:sp>
        <p:nvSpPr>
          <p:cNvPr id="47" name="Rounded Rectangle 9">
            <a:extLst>
              <a:ext uri="{FF2B5EF4-FFF2-40B4-BE49-F238E27FC236}">
                <a16:creationId xmlns:a16="http://schemas.microsoft.com/office/drawing/2014/main" xmlns="" id="{09FB1C14-FCF1-4744-839F-0566131FE1F0}"/>
              </a:ext>
            </a:extLst>
          </p:cNvPr>
          <p:cNvSpPr>
            <a:spLocks/>
          </p:cNvSpPr>
          <p:nvPr/>
        </p:nvSpPr>
        <p:spPr bwMode="auto">
          <a:xfrm>
            <a:off x="467208" y="2178027"/>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Process</a:t>
            </a:r>
          </a:p>
        </p:txBody>
      </p:sp>
      <p:sp>
        <p:nvSpPr>
          <p:cNvPr id="48" name="Rounded Rectangle 9">
            <a:extLst>
              <a:ext uri="{FF2B5EF4-FFF2-40B4-BE49-F238E27FC236}">
                <a16:creationId xmlns:a16="http://schemas.microsoft.com/office/drawing/2014/main" xmlns="" id="{D994712C-B670-4897-B763-FE820ECF3F4C}"/>
              </a:ext>
            </a:extLst>
          </p:cNvPr>
          <p:cNvSpPr>
            <a:spLocks/>
          </p:cNvSpPr>
          <p:nvPr/>
        </p:nvSpPr>
        <p:spPr bwMode="auto">
          <a:xfrm>
            <a:off x="467208" y="3001325"/>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Data</a:t>
            </a:r>
          </a:p>
        </p:txBody>
      </p:sp>
      <p:sp>
        <p:nvSpPr>
          <p:cNvPr id="49" name="Rounded Rectangle 9">
            <a:extLst>
              <a:ext uri="{FF2B5EF4-FFF2-40B4-BE49-F238E27FC236}">
                <a16:creationId xmlns:a16="http://schemas.microsoft.com/office/drawing/2014/main" xmlns="" id="{36BB99AA-EDDE-42D8-B660-CC86C147A63F}"/>
              </a:ext>
            </a:extLst>
          </p:cNvPr>
          <p:cNvSpPr>
            <a:spLocks/>
          </p:cNvSpPr>
          <p:nvPr/>
        </p:nvSpPr>
        <p:spPr bwMode="auto">
          <a:xfrm>
            <a:off x="467208" y="3824623"/>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Architecture &amp; Security</a:t>
            </a:r>
          </a:p>
        </p:txBody>
      </p:sp>
      <p:sp>
        <p:nvSpPr>
          <p:cNvPr id="50" name="Rounded Rectangle 9">
            <a:extLst>
              <a:ext uri="{FF2B5EF4-FFF2-40B4-BE49-F238E27FC236}">
                <a16:creationId xmlns:a16="http://schemas.microsoft.com/office/drawing/2014/main" xmlns="" id="{4A8D8E78-8B41-416F-B33C-086BEED7831B}"/>
              </a:ext>
            </a:extLst>
          </p:cNvPr>
          <p:cNvSpPr>
            <a:spLocks/>
          </p:cNvSpPr>
          <p:nvPr/>
        </p:nvSpPr>
        <p:spPr bwMode="auto">
          <a:xfrm>
            <a:off x="467208" y="5471220"/>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Social</a:t>
            </a:r>
          </a:p>
        </p:txBody>
      </p:sp>
      <p:sp>
        <p:nvSpPr>
          <p:cNvPr id="51" name="Rounded Rectangle 9">
            <a:extLst>
              <a:ext uri="{FF2B5EF4-FFF2-40B4-BE49-F238E27FC236}">
                <a16:creationId xmlns:a16="http://schemas.microsoft.com/office/drawing/2014/main" xmlns="" id="{F584A6F4-8760-4124-894E-55408D9EC9E5}"/>
              </a:ext>
            </a:extLst>
          </p:cNvPr>
          <p:cNvSpPr>
            <a:spLocks/>
          </p:cNvSpPr>
          <p:nvPr/>
        </p:nvSpPr>
        <p:spPr bwMode="auto">
          <a:xfrm>
            <a:off x="467208" y="4647921"/>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Talent</a:t>
            </a:r>
          </a:p>
        </p:txBody>
      </p:sp>
      <p:grpSp>
        <p:nvGrpSpPr>
          <p:cNvPr id="52" name="Group 51">
            <a:extLst>
              <a:ext uri="{FF2B5EF4-FFF2-40B4-BE49-F238E27FC236}">
                <a16:creationId xmlns:a16="http://schemas.microsoft.com/office/drawing/2014/main" xmlns="" id="{D58E6EC8-CA39-487E-B7A5-83CE5C9FC0E2}"/>
              </a:ext>
            </a:extLst>
          </p:cNvPr>
          <p:cNvGrpSpPr/>
          <p:nvPr/>
        </p:nvGrpSpPr>
        <p:grpSpPr>
          <a:xfrm>
            <a:off x="909128" y="885217"/>
            <a:ext cx="1354257" cy="461665"/>
            <a:chOff x="5225305" y="597507"/>
            <a:chExt cx="1354257" cy="461665"/>
          </a:xfrm>
        </p:grpSpPr>
        <p:sp>
          <p:nvSpPr>
            <p:cNvPr id="53" name="Rectangle 52">
              <a:extLst>
                <a:ext uri="{FF2B5EF4-FFF2-40B4-BE49-F238E27FC236}">
                  <a16:creationId xmlns:a16="http://schemas.microsoft.com/office/drawing/2014/main" xmlns="" id="{04E4D749-B12C-4518-A456-7E006735D5C7}"/>
                </a:ext>
              </a:extLst>
            </p:cNvPr>
            <p:cNvSpPr/>
            <p:nvPr/>
          </p:nvSpPr>
          <p:spPr>
            <a:xfrm>
              <a:off x="5612438" y="597507"/>
              <a:ext cx="96712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E0A01"/>
                  </a:solidFill>
                  <a:effectLst/>
                  <a:uLnTx/>
                  <a:uFillTx/>
                  <a:latin typeface="Arial Black" panose="020B0A04020102020204" pitchFamily="34" charset="0"/>
                  <a:ea typeface="+mn-ea"/>
                  <a:cs typeface="+mn-cs"/>
                </a:rPr>
                <a:t>Debt</a:t>
              </a:r>
            </a:p>
          </p:txBody>
        </p:sp>
        <p:sp>
          <p:nvSpPr>
            <p:cNvPr id="54" name="Graphic 226">
              <a:extLst>
                <a:ext uri="{FF2B5EF4-FFF2-40B4-BE49-F238E27FC236}">
                  <a16:creationId xmlns:a16="http://schemas.microsoft.com/office/drawing/2014/main" xmlns="" id="{A5F234AF-4C30-47B6-B5EC-1EED35C50963}"/>
                </a:ext>
              </a:extLst>
            </p:cNvPr>
            <p:cNvSpPr/>
            <p:nvPr/>
          </p:nvSpPr>
          <p:spPr>
            <a:xfrm rot="8100000">
              <a:off x="5225305" y="680527"/>
              <a:ext cx="295624" cy="295624"/>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138217 w 533400"/>
                <a:gd name="connsiteY10" fmla="*/ 387296 h 533400"/>
                <a:gd name="connsiteX11" fmla="*/ 344538 w 533400"/>
                <a:gd name="connsiteY11" fmla="*/ 180975 h 533400"/>
                <a:gd name="connsiteX12" fmla="*/ 276225 w 533400"/>
                <a:gd name="connsiteY12" fmla="*/ 180975 h 533400"/>
                <a:gd name="connsiteX13" fmla="*/ 276225 w 533400"/>
                <a:gd name="connsiteY13" fmla="*/ 142875 h 533400"/>
                <a:gd name="connsiteX14" fmla="*/ 409575 w 533400"/>
                <a:gd name="connsiteY14" fmla="*/ 142875 h 533400"/>
                <a:gd name="connsiteX15" fmla="*/ 409575 w 533400"/>
                <a:gd name="connsiteY15" fmla="*/ 276225 h 533400"/>
                <a:gd name="connsiteX16" fmla="*/ 371475 w 533400"/>
                <a:gd name="connsiteY16" fmla="*/ 276225 h 533400"/>
                <a:gd name="connsiteX17" fmla="*/ 371475 w 533400"/>
                <a:gd name="connsiteY17" fmla="*/ 207912 h 533400"/>
                <a:gd name="connsiteX18" fmla="*/ 165259 w 533400"/>
                <a:gd name="connsiteY18" fmla="*/ 414128 h 533400"/>
                <a:gd name="connsiteX19" fmla="*/ 138217 w 533400"/>
                <a:gd name="connsiteY19" fmla="*/ 38729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138217" y="387296"/>
                  </a:moveTo>
                  <a:lnTo>
                    <a:pt x="344538" y="180975"/>
                  </a:lnTo>
                  <a:lnTo>
                    <a:pt x="276225" y="180975"/>
                  </a:lnTo>
                  <a:lnTo>
                    <a:pt x="276225" y="142875"/>
                  </a:lnTo>
                  <a:lnTo>
                    <a:pt x="409575" y="142875"/>
                  </a:lnTo>
                  <a:lnTo>
                    <a:pt x="409575" y="276225"/>
                  </a:lnTo>
                  <a:lnTo>
                    <a:pt x="371475" y="276225"/>
                  </a:lnTo>
                  <a:lnTo>
                    <a:pt x="371475" y="207912"/>
                  </a:lnTo>
                  <a:lnTo>
                    <a:pt x="165259" y="414128"/>
                  </a:lnTo>
                  <a:lnTo>
                    <a:pt x="138217" y="387296"/>
                  </a:lnTo>
                  <a:close/>
                </a:path>
              </a:pathLst>
            </a:custGeom>
            <a:solidFill>
              <a:srgbClr val="DE0A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xmlns="" id="{A81BA1F0-9F42-487C-B1CD-E8460B7B3C9D}"/>
              </a:ext>
            </a:extLst>
          </p:cNvPr>
          <p:cNvGrpSpPr/>
          <p:nvPr/>
        </p:nvGrpSpPr>
        <p:grpSpPr>
          <a:xfrm>
            <a:off x="9051513" y="1833592"/>
            <a:ext cx="2681700" cy="3684384"/>
            <a:chOff x="9051513" y="1986549"/>
            <a:chExt cx="2681700" cy="3684384"/>
          </a:xfrm>
        </p:grpSpPr>
        <p:sp>
          <p:nvSpPr>
            <p:cNvPr id="4" name="Rectangle 3">
              <a:extLst>
                <a:ext uri="{FF2B5EF4-FFF2-40B4-BE49-F238E27FC236}">
                  <a16:creationId xmlns:a16="http://schemas.microsoft.com/office/drawing/2014/main" xmlns="" id="{3CFFE91B-1166-4C8C-AFF1-6C6829AD3486}"/>
                </a:ext>
              </a:extLst>
            </p:cNvPr>
            <p:cNvSpPr/>
            <p:nvPr/>
          </p:nvSpPr>
          <p:spPr>
            <a:xfrm>
              <a:off x="9051513" y="2445919"/>
              <a:ext cx="2326099" cy="3225014"/>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xmlns="" id="{B35AC11B-A1BC-4E0F-AB40-1E5558ED73F9}"/>
                </a:ext>
              </a:extLst>
            </p:cNvPr>
            <p:cNvSpPr>
              <a:spLocks/>
            </p:cNvSpPr>
            <p:nvPr/>
          </p:nvSpPr>
          <p:spPr bwMode="auto">
            <a:xfrm>
              <a:off x="11374099" y="4807296"/>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3" name="Text Box 27">
              <a:extLst>
                <a:ext uri="{FF2B5EF4-FFF2-40B4-BE49-F238E27FC236}">
                  <a16:creationId xmlns:a16="http://schemas.microsoft.com/office/drawing/2014/main" xmlns="" id="{B271739C-43B7-4520-A685-5B124415F74F}"/>
                </a:ext>
              </a:extLst>
            </p:cNvPr>
            <p:cNvSpPr txBox="1">
              <a:spLocks noChangeArrowheads="1"/>
            </p:cNvSpPr>
            <p:nvPr/>
          </p:nvSpPr>
          <p:spPr bwMode="gray">
            <a:xfrm>
              <a:off x="9171541" y="5242454"/>
              <a:ext cx="2046688" cy="302201"/>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Social</a:t>
              </a:r>
            </a:p>
          </p:txBody>
        </p:sp>
        <p:sp>
          <p:nvSpPr>
            <p:cNvPr id="66" name="Freeform: Shape 65">
              <a:extLst>
                <a:ext uri="{FF2B5EF4-FFF2-40B4-BE49-F238E27FC236}">
                  <a16:creationId xmlns:a16="http://schemas.microsoft.com/office/drawing/2014/main" xmlns="" id="{74C4FDB9-C554-4F50-B9E1-2524760518CF}"/>
                </a:ext>
              </a:extLst>
            </p:cNvPr>
            <p:cNvSpPr>
              <a:spLocks/>
            </p:cNvSpPr>
            <p:nvPr/>
          </p:nvSpPr>
          <p:spPr bwMode="auto">
            <a:xfrm>
              <a:off x="11374099" y="4273988"/>
              <a:ext cx="359114" cy="8636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5" name="Text Box 27">
              <a:extLst>
                <a:ext uri="{FF2B5EF4-FFF2-40B4-BE49-F238E27FC236}">
                  <a16:creationId xmlns:a16="http://schemas.microsoft.com/office/drawing/2014/main" xmlns="" id="{5D7BA9F0-2E4F-4E08-A760-4C7B95C8D9C7}"/>
                </a:ext>
              </a:extLst>
            </p:cNvPr>
            <p:cNvSpPr txBox="1">
              <a:spLocks noChangeArrowheads="1"/>
            </p:cNvSpPr>
            <p:nvPr/>
          </p:nvSpPr>
          <p:spPr bwMode="gray">
            <a:xfrm>
              <a:off x="9154456" y="4699805"/>
              <a:ext cx="2068977" cy="302201"/>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Talent</a:t>
              </a:r>
            </a:p>
          </p:txBody>
        </p:sp>
        <p:sp>
          <p:nvSpPr>
            <p:cNvPr id="78" name="Freeform: Shape 77">
              <a:extLst>
                <a:ext uri="{FF2B5EF4-FFF2-40B4-BE49-F238E27FC236}">
                  <a16:creationId xmlns:a16="http://schemas.microsoft.com/office/drawing/2014/main" xmlns="" id="{9020858A-CCFB-40C1-9613-4DAFCC8E2509}"/>
                </a:ext>
              </a:extLst>
            </p:cNvPr>
            <p:cNvSpPr>
              <a:spLocks/>
            </p:cNvSpPr>
            <p:nvPr/>
          </p:nvSpPr>
          <p:spPr bwMode="auto">
            <a:xfrm>
              <a:off x="11373087" y="3740677"/>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7" name="Text Box 27">
              <a:extLst>
                <a:ext uri="{FF2B5EF4-FFF2-40B4-BE49-F238E27FC236}">
                  <a16:creationId xmlns:a16="http://schemas.microsoft.com/office/drawing/2014/main" xmlns="" id="{5D40BDC3-71D0-4A2D-A416-065888699E7F}"/>
                </a:ext>
              </a:extLst>
            </p:cNvPr>
            <p:cNvSpPr txBox="1">
              <a:spLocks noChangeArrowheads="1"/>
            </p:cNvSpPr>
            <p:nvPr/>
          </p:nvSpPr>
          <p:spPr bwMode="gray">
            <a:xfrm>
              <a:off x="9139033" y="4127999"/>
              <a:ext cx="2078832" cy="462371"/>
            </a:xfrm>
            <a:prstGeom prst="rect">
              <a:avLst/>
            </a:prstGeom>
            <a:noFill/>
            <a:ln w="9525">
              <a:noFill/>
              <a:miter lim="800000"/>
              <a:headEnd/>
              <a:tailEnd/>
            </a:ln>
          </p:spPr>
          <p:txBody>
            <a:bodyPr wrap="square" lIns="0" tIns="0" rIns="0" bIns="0">
              <a:spAutoFit/>
            </a:bodyPr>
            <a:lstStyle/>
            <a:p>
              <a:pPr algn="ctr" defTabSz="801688" fontAlgn="base">
                <a:lnSpc>
                  <a:spcPct val="75000"/>
                </a:lnSpc>
                <a:defRPr/>
              </a:pPr>
              <a:r>
                <a:rPr lang="en-US" sz="2000" dirty="0">
                  <a:solidFill>
                    <a:srgbClr val="FFFFFF"/>
                  </a:solidFill>
                  <a:latin typeface="Arial"/>
                  <a:ea typeface="Arial Unicode MS" pitchFamily="34" charset="-128"/>
                  <a:cs typeface="Arial" charset="0"/>
                </a:rPr>
                <a:t>Architecture &amp; Security</a:t>
              </a:r>
            </a:p>
          </p:txBody>
        </p:sp>
        <p:sp>
          <p:nvSpPr>
            <p:cNvPr id="90" name="Freeform: Shape 89">
              <a:extLst>
                <a:ext uri="{FF2B5EF4-FFF2-40B4-BE49-F238E27FC236}">
                  <a16:creationId xmlns:a16="http://schemas.microsoft.com/office/drawing/2014/main" xmlns="" id="{C3A8A586-2FDB-4B38-965F-78E5EBAEB3EC}"/>
                </a:ext>
              </a:extLst>
            </p:cNvPr>
            <p:cNvSpPr>
              <a:spLocks/>
            </p:cNvSpPr>
            <p:nvPr/>
          </p:nvSpPr>
          <p:spPr bwMode="auto">
            <a:xfrm>
              <a:off x="11374099" y="3207365"/>
              <a:ext cx="359114" cy="8636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9" name="Text Box 27">
              <a:extLst>
                <a:ext uri="{FF2B5EF4-FFF2-40B4-BE49-F238E27FC236}">
                  <a16:creationId xmlns:a16="http://schemas.microsoft.com/office/drawing/2014/main" xmlns="" id="{387B13F1-53CC-4E7D-BAED-9692811ADCDA}"/>
                </a:ext>
              </a:extLst>
            </p:cNvPr>
            <p:cNvSpPr txBox="1">
              <a:spLocks noChangeArrowheads="1"/>
            </p:cNvSpPr>
            <p:nvPr/>
          </p:nvSpPr>
          <p:spPr bwMode="gray">
            <a:xfrm>
              <a:off x="9092679" y="3570474"/>
              <a:ext cx="2208725" cy="462371"/>
            </a:xfrm>
            <a:prstGeom prst="rect">
              <a:avLst/>
            </a:prstGeom>
            <a:noFill/>
            <a:ln w="9525">
              <a:noFill/>
              <a:miter lim="800000"/>
              <a:headEnd/>
              <a:tailEnd/>
            </a:ln>
          </p:spPr>
          <p:txBody>
            <a:bodyPr wrap="square" lIns="0" tIns="0" rIns="0" bIns="0" anchor="ctr" anchorCtr="0">
              <a:spAutoFit/>
            </a:bodyPr>
            <a:lstStyle>
              <a:defPPr>
                <a:defRPr lang="en-US"/>
              </a:defPPr>
              <a:lvl1pPr algn="ctr" defTabSz="801688" fontAlgn="base">
                <a:lnSpc>
                  <a:spcPct val="80000"/>
                </a:lnSpc>
                <a:defRPr sz="2000">
                  <a:solidFill>
                    <a:srgbClr val="FFFFFF"/>
                  </a:solidFill>
                  <a:ea typeface="Arial Unicode MS" pitchFamily="34" charset="-128"/>
                  <a:cs typeface="Arial" charset="0"/>
                </a:defRPr>
              </a:lvl1pPr>
            </a:lstStyle>
            <a:p>
              <a:pPr marL="0" marR="0" lvl="0" indent="0" algn="ctr" defTabSz="801688" rtl="0" eaLnBrk="1" fontAlgn="base" latinLnBrk="0" hangingPunct="1">
                <a:lnSpc>
                  <a:spcPct val="7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Data as Asset and</a:t>
              </a:r>
              <a:b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br>
              <a: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Data Literacy</a:t>
              </a:r>
            </a:p>
          </p:txBody>
        </p:sp>
        <p:sp>
          <p:nvSpPr>
            <p:cNvPr id="105" name="Freeform: Shape 104">
              <a:extLst>
                <a:ext uri="{FF2B5EF4-FFF2-40B4-BE49-F238E27FC236}">
                  <a16:creationId xmlns:a16="http://schemas.microsoft.com/office/drawing/2014/main" xmlns="" id="{9B9E4A61-B2A8-4AFD-B2AA-DBF16362AD28}"/>
                </a:ext>
              </a:extLst>
            </p:cNvPr>
            <p:cNvSpPr>
              <a:spLocks/>
            </p:cNvSpPr>
            <p:nvPr/>
          </p:nvSpPr>
          <p:spPr bwMode="auto">
            <a:xfrm>
              <a:off x="11374099" y="2674787"/>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4" name="Text Box 27">
              <a:extLst>
                <a:ext uri="{FF2B5EF4-FFF2-40B4-BE49-F238E27FC236}">
                  <a16:creationId xmlns:a16="http://schemas.microsoft.com/office/drawing/2014/main" xmlns="" id="{F7EFDF98-C44F-47DC-85DD-41AE2A1B3962}"/>
                </a:ext>
              </a:extLst>
            </p:cNvPr>
            <p:cNvSpPr txBox="1">
              <a:spLocks noChangeArrowheads="1"/>
            </p:cNvSpPr>
            <p:nvPr/>
          </p:nvSpPr>
          <p:spPr bwMode="gray">
            <a:xfrm>
              <a:off x="9178428" y="3109945"/>
              <a:ext cx="2054053" cy="302201"/>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ts val="225"/>
                </a:spcBef>
                <a:spcAft>
                  <a:spcPts val="116"/>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Process</a:t>
              </a:r>
            </a:p>
          </p:txBody>
        </p:sp>
        <p:sp>
          <p:nvSpPr>
            <p:cNvPr id="115" name="Freeform: Shape 114">
              <a:extLst>
                <a:ext uri="{FF2B5EF4-FFF2-40B4-BE49-F238E27FC236}">
                  <a16:creationId xmlns:a16="http://schemas.microsoft.com/office/drawing/2014/main" xmlns="" id="{DF18FCF9-6FA1-44E5-ACBD-CE0D670A582F}"/>
                </a:ext>
              </a:extLst>
            </p:cNvPr>
            <p:cNvSpPr>
              <a:spLocks/>
            </p:cNvSpPr>
            <p:nvPr/>
          </p:nvSpPr>
          <p:spPr bwMode="auto">
            <a:xfrm>
              <a:off x="11374099" y="2139828"/>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nvGrpSpPr>
            <p:cNvPr id="2" name="Group 1">
              <a:extLst>
                <a:ext uri="{FF2B5EF4-FFF2-40B4-BE49-F238E27FC236}">
                  <a16:creationId xmlns:a16="http://schemas.microsoft.com/office/drawing/2014/main" xmlns="" id="{28322E4F-A6CF-4D4F-A4BB-46CFDC8607C0}"/>
                </a:ext>
              </a:extLst>
            </p:cNvPr>
            <p:cNvGrpSpPr/>
            <p:nvPr/>
          </p:nvGrpSpPr>
          <p:grpSpPr>
            <a:xfrm>
              <a:off x="9052319" y="1986549"/>
              <a:ext cx="2676677" cy="459370"/>
              <a:chOff x="9052319" y="1986549"/>
              <a:chExt cx="2676677" cy="459370"/>
            </a:xfrm>
          </p:grpSpPr>
          <p:sp>
            <p:nvSpPr>
              <p:cNvPr id="116" name="Freeform 121">
                <a:extLst>
                  <a:ext uri="{FF2B5EF4-FFF2-40B4-BE49-F238E27FC236}">
                    <a16:creationId xmlns:a16="http://schemas.microsoft.com/office/drawing/2014/main" xmlns="" id="{8BDF80A9-E08E-4C9F-BA41-C31A991AC143}"/>
                  </a:ext>
                </a:extLst>
              </p:cNvPr>
              <p:cNvSpPr>
                <a:spLocks/>
              </p:cNvSpPr>
              <p:nvPr/>
            </p:nvSpPr>
            <p:spPr bwMode="auto">
              <a:xfrm>
                <a:off x="9052319" y="2140273"/>
                <a:ext cx="2676677" cy="305646"/>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18" name="AutoShape 126">
                <a:extLst>
                  <a:ext uri="{FF2B5EF4-FFF2-40B4-BE49-F238E27FC236}">
                    <a16:creationId xmlns:a16="http://schemas.microsoft.com/office/drawing/2014/main" xmlns="" id="{B8932E07-F2D9-4EA1-99DB-C17F6B4C86AC}"/>
                  </a:ext>
                </a:extLst>
              </p:cNvPr>
              <p:cNvSpPr>
                <a:spLocks noChangeArrowheads="1"/>
              </p:cNvSpPr>
              <p:nvPr/>
            </p:nvSpPr>
            <p:spPr bwMode="auto">
              <a:xfrm>
                <a:off x="9690426" y="1986549"/>
                <a:ext cx="395575" cy="261246"/>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19" name="AutoShape 127">
                <a:extLst>
                  <a:ext uri="{FF2B5EF4-FFF2-40B4-BE49-F238E27FC236}">
                    <a16:creationId xmlns:a16="http://schemas.microsoft.com/office/drawing/2014/main" xmlns="" id="{60620C3E-8BFE-4271-967E-F5F54895C8ED}"/>
                  </a:ext>
                </a:extLst>
              </p:cNvPr>
              <p:cNvSpPr>
                <a:spLocks noChangeArrowheads="1"/>
              </p:cNvSpPr>
              <p:nvPr/>
            </p:nvSpPr>
            <p:spPr bwMode="auto">
              <a:xfrm>
                <a:off x="10409501" y="1986549"/>
                <a:ext cx="395575" cy="261246"/>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0" name="AutoShape 128">
                <a:extLst>
                  <a:ext uri="{FF2B5EF4-FFF2-40B4-BE49-F238E27FC236}">
                    <a16:creationId xmlns:a16="http://schemas.microsoft.com/office/drawing/2014/main" xmlns="" id="{F765EE6B-F23C-4959-961F-B09DE240EAB1}"/>
                  </a:ext>
                </a:extLst>
              </p:cNvPr>
              <p:cNvSpPr>
                <a:spLocks noChangeArrowheads="1"/>
              </p:cNvSpPr>
              <p:nvPr/>
            </p:nvSpPr>
            <p:spPr bwMode="auto">
              <a:xfrm>
                <a:off x="11130638" y="1986550"/>
                <a:ext cx="395575" cy="261246"/>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1" name="AutoShape 129">
                <a:extLst>
                  <a:ext uri="{FF2B5EF4-FFF2-40B4-BE49-F238E27FC236}">
                    <a16:creationId xmlns:a16="http://schemas.microsoft.com/office/drawing/2014/main" xmlns="" id="{D4D6F314-B6D4-46AB-AB10-A43AC4503E3C}"/>
                  </a:ext>
                </a:extLst>
              </p:cNvPr>
              <p:cNvSpPr>
                <a:spLocks noChangeArrowheads="1"/>
              </p:cNvSpPr>
              <p:nvPr/>
            </p:nvSpPr>
            <p:spPr bwMode="auto">
              <a:xfrm>
                <a:off x="9496037" y="2133960"/>
                <a:ext cx="395575" cy="261246"/>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2" name="AutoShape 130">
                <a:extLst>
                  <a:ext uri="{FF2B5EF4-FFF2-40B4-BE49-F238E27FC236}">
                    <a16:creationId xmlns:a16="http://schemas.microsoft.com/office/drawing/2014/main" xmlns="" id="{42993B88-D537-4EBF-985C-237CEF15260C}"/>
                  </a:ext>
                </a:extLst>
              </p:cNvPr>
              <p:cNvSpPr>
                <a:spLocks noChangeArrowheads="1"/>
              </p:cNvSpPr>
              <p:nvPr/>
            </p:nvSpPr>
            <p:spPr bwMode="auto">
              <a:xfrm>
                <a:off x="10215111" y="2133960"/>
                <a:ext cx="395575" cy="261246"/>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3" name="AutoShape 131">
                <a:extLst>
                  <a:ext uri="{FF2B5EF4-FFF2-40B4-BE49-F238E27FC236}">
                    <a16:creationId xmlns:a16="http://schemas.microsoft.com/office/drawing/2014/main" xmlns="" id="{7B84A0CD-0A79-478D-B7FE-D6F0C1297E8C}"/>
                  </a:ext>
                </a:extLst>
              </p:cNvPr>
              <p:cNvSpPr>
                <a:spLocks noChangeArrowheads="1"/>
              </p:cNvSpPr>
              <p:nvPr/>
            </p:nvSpPr>
            <p:spPr bwMode="auto">
              <a:xfrm>
                <a:off x="10936247" y="2133960"/>
                <a:ext cx="395575" cy="261246"/>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124" name="Text Box 27">
              <a:extLst>
                <a:ext uri="{FF2B5EF4-FFF2-40B4-BE49-F238E27FC236}">
                  <a16:creationId xmlns:a16="http://schemas.microsoft.com/office/drawing/2014/main" xmlns="" id="{4F829225-B800-465D-A342-80108E4F1851}"/>
                </a:ext>
              </a:extLst>
            </p:cNvPr>
            <p:cNvSpPr txBox="1">
              <a:spLocks noChangeArrowheads="1"/>
            </p:cNvSpPr>
            <p:nvPr/>
          </p:nvSpPr>
          <p:spPr bwMode="gray">
            <a:xfrm>
              <a:off x="9183113" y="2558197"/>
              <a:ext cx="2054053" cy="33577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Technical</a:t>
              </a:r>
            </a:p>
          </p:txBody>
        </p:sp>
        <p:sp>
          <p:nvSpPr>
            <p:cNvPr id="98" name="Freeform: Shape 97">
              <a:extLst>
                <a:ext uri="{FF2B5EF4-FFF2-40B4-BE49-F238E27FC236}">
                  <a16:creationId xmlns:a16="http://schemas.microsoft.com/office/drawing/2014/main" xmlns="" id="{8066F9EA-4BDC-4DE7-A208-A15AE145AE40}"/>
                </a:ext>
              </a:extLst>
            </p:cNvPr>
            <p:cNvSpPr/>
            <p:nvPr/>
          </p:nvSpPr>
          <p:spPr>
            <a:xfrm>
              <a:off x="9051513" y="2670205"/>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xmlns="" id="{D5FCE6CC-6277-4D3A-B7FB-E76C55047078}"/>
                </a:ext>
              </a:extLst>
            </p:cNvPr>
            <p:cNvSpPr/>
            <p:nvPr/>
          </p:nvSpPr>
          <p:spPr>
            <a:xfrm>
              <a:off x="9051513" y="3208121"/>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8" name="Freeform: Shape 127">
              <a:extLst>
                <a:ext uri="{FF2B5EF4-FFF2-40B4-BE49-F238E27FC236}">
                  <a16:creationId xmlns:a16="http://schemas.microsoft.com/office/drawing/2014/main" xmlns="" id="{AC6AF4D2-496F-4E48-9908-94FBD550BF7F}"/>
                </a:ext>
              </a:extLst>
            </p:cNvPr>
            <p:cNvSpPr/>
            <p:nvPr/>
          </p:nvSpPr>
          <p:spPr>
            <a:xfrm>
              <a:off x="9051513" y="3746037"/>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9" name="Freeform: Shape 128">
              <a:extLst>
                <a:ext uri="{FF2B5EF4-FFF2-40B4-BE49-F238E27FC236}">
                  <a16:creationId xmlns:a16="http://schemas.microsoft.com/office/drawing/2014/main" xmlns="" id="{8D7A1226-F3F8-42F6-84EC-6E8A940B9D0C}"/>
                </a:ext>
              </a:extLst>
            </p:cNvPr>
            <p:cNvSpPr/>
            <p:nvPr/>
          </p:nvSpPr>
          <p:spPr>
            <a:xfrm>
              <a:off x="9051513" y="4283953"/>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0" name="Freeform: Shape 129">
              <a:extLst>
                <a:ext uri="{FF2B5EF4-FFF2-40B4-BE49-F238E27FC236}">
                  <a16:creationId xmlns:a16="http://schemas.microsoft.com/office/drawing/2014/main" xmlns="" id="{64C1CE4D-43EF-434B-9D59-FE89D3BA9075}"/>
                </a:ext>
              </a:extLst>
            </p:cNvPr>
            <p:cNvSpPr/>
            <p:nvPr/>
          </p:nvSpPr>
          <p:spPr>
            <a:xfrm>
              <a:off x="9051513" y="4821869"/>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228183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xmlns="" id="{27F83C75-6C0E-4D0B-90E8-BA7C144CEF5F}"/>
              </a:ext>
            </a:extLst>
          </p:cNvPr>
          <p:cNvSpPr/>
          <p:nvPr/>
        </p:nvSpPr>
        <p:spPr bwMode="auto">
          <a:xfrm>
            <a:off x="457200" y="1539093"/>
            <a:ext cx="5638800" cy="1178069"/>
          </a:xfrm>
          <a:prstGeom prst="homePlat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18" name="Arrow: Pentagon 17">
            <a:extLst>
              <a:ext uri="{FF2B5EF4-FFF2-40B4-BE49-F238E27FC236}">
                <a16:creationId xmlns:a16="http://schemas.microsoft.com/office/drawing/2014/main" xmlns="" id="{620D3B04-DA3B-4FAC-8EFE-04E59DDE818F}"/>
              </a:ext>
            </a:extLst>
          </p:cNvPr>
          <p:cNvSpPr/>
          <p:nvPr/>
        </p:nvSpPr>
        <p:spPr bwMode="auto">
          <a:xfrm>
            <a:off x="457200" y="3118561"/>
            <a:ext cx="5638800" cy="1178069"/>
          </a:xfrm>
          <a:prstGeom prst="homePlat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1" name="Arrow: Pentagon 20">
            <a:extLst>
              <a:ext uri="{FF2B5EF4-FFF2-40B4-BE49-F238E27FC236}">
                <a16:creationId xmlns:a16="http://schemas.microsoft.com/office/drawing/2014/main" xmlns="" id="{151BD352-251D-44CF-9C9D-58BBFAC5FD12}"/>
              </a:ext>
            </a:extLst>
          </p:cNvPr>
          <p:cNvSpPr/>
          <p:nvPr/>
        </p:nvSpPr>
        <p:spPr bwMode="auto">
          <a:xfrm>
            <a:off x="457200" y="4698030"/>
            <a:ext cx="5638800" cy="1178069"/>
          </a:xfrm>
          <a:prstGeom prst="homePlat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xmlns="" id="{C2A20F4D-CE7A-422A-9EFE-CCF66BE97ED0}"/>
              </a:ext>
            </a:extLst>
          </p:cNvPr>
          <p:cNvSpPr>
            <a:spLocks noGrp="1"/>
          </p:cNvSpPr>
          <p:nvPr>
            <p:ph type="title"/>
          </p:nvPr>
        </p:nvSpPr>
        <p:spPr/>
        <p:txBody>
          <a:bodyPr/>
          <a:lstStyle/>
          <a:p>
            <a:r>
              <a:rPr lang="en-US" dirty="0"/>
              <a:t>Compose the Future: Focus on Liquidity</a:t>
            </a:r>
          </a:p>
        </p:txBody>
      </p:sp>
      <p:sp>
        <p:nvSpPr>
          <p:cNvPr id="4" name="Rectangle 3">
            <a:extLst>
              <a:ext uri="{FF2B5EF4-FFF2-40B4-BE49-F238E27FC236}">
                <a16:creationId xmlns:a16="http://schemas.microsoft.com/office/drawing/2014/main" xmlns="" id="{70FEBB9E-C3AF-4B8B-969A-ED5B1F770D98}"/>
              </a:ext>
            </a:extLst>
          </p:cNvPr>
          <p:cNvSpPr/>
          <p:nvPr/>
        </p:nvSpPr>
        <p:spPr bwMode="auto">
          <a:xfrm>
            <a:off x="589168" y="3292097"/>
            <a:ext cx="2121093"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 </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Composability</a:t>
            </a:r>
          </a:p>
        </p:txBody>
      </p:sp>
      <p:sp>
        <p:nvSpPr>
          <p:cNvPr id="6" name="Rectangle 5">
            <a:extLst>
              <a:ext uri="{FF2B5EF4-FFF2-40B4-BE49-F238E27FC236}">
                <a16:creationId xmlns:a16="http://schemas.microsoft.com/office/drawing/2014/main" xmlns="" id="{D25EC686-1FD9-41FE-A9E6-6C0867531616}"/>
              </a:ext>
            </a:extLst>
          </p:cNvPr>
          <p:cNvSpPr/>
          <p:nvPr/>
        </p:nvSpPr>
        <p:spPr bwMode="auto">
          <a:xfrm>
            <a:off x="854464" y="4871566"/>
            <a:ext cx="1590500"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Resiliency</a:t>
            </a:r>
          </a:p>
        </p:txBody>
      </p:sp>
      <p:sp>
        <p:nvSpPr>
          <p:cNvPr id="11" name="Rectangle 10">
            <a:extLst>
              <a:ext uri="{FF2B5EF4-FFF2-40B4-BE49-F238E27FC236}">
                <a16:creationId xmlns:a16="http://schemas.microsoft.com/office/drawing/2014/main" xmlns="" id="{1472F0F2-2483-43F0-A13C-B65CCAB5F5BE}"/>
              </a:ext>
            </a:extLst>
          </p:cNvPr>
          <p:cNvSpPr/>
          <p:nvPr/>
        </p:nvSpPr>
        <p:spPr>
          <a:xfrm>
            <a:off x="8097820" y="953740"/>
            <a:ext cx="1840221" cy="530976"/>
          </a:xfrm>
          <a:prstGeom prst="rect">
            <a:avLst/>
          </a:prstGeom>
          <a:no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ea typeface="+mn-ea"/>
                <a:cs typeface="+mn-cs"/>
              </a:rPr>
              <a:t>Results</a:t>
            </a:r>
          </a:p>
        </p:txBody>
      </p:sp>
      <p:sp>
        <p:nvSpPr>
          <p:cNvPr id="13" name="Rectangle 12">
            <a:extLst>
              <a:ext uri="{FF2B5EF4-FFF2-40B4-BE49-F238E27FC236}">
                <a16:creationId xmlns:a16="http://schemas.microsoft.com/office/drawing/2014/main" xmlns="" id="{F2B7A16B-E7C3-480D-8F6F-A60F2F146666}"/>
              </a:ext>
            </a:extLst>
          </p:cNvPr>
          <p:cNvSpPr/>
          <p:nvPr/>
        </p:nvSpPr>
        <p:spPr bwMode="auto">
          <a:xfrm>
            <a:off x="6302648" y="1473400"/>
            <a:ext cx="5430565" cy="1178069"/>
          </a:xfrm>
          <a:prstGeom prst="rect">
            <a:avLst/>
          </a:prstGeom>
          <a:solidFill>
            <a:srgbClr val="009AD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Modularity</a:t>
            </a:r>
          </a:p>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Composability</a:t>
            </a:r>
          </a:p>
        </p:txBody>
      </p:sp>
      <p:sp>
        <p:nvSpPr>
          <p:cNvPr id="14" name="Rectangle 13">
            <a:extLst>
              <a:ext uri="{FF2B5EF4-FFF2-40B4-BE49-F238E27FC236}">
                <a16:creationId xmlns:a16="http://schemas.microsoft.com/office/drawing/2014/main" xmlns="" id="{7C4C0F11-BE2E-46CB-839D-7AE1695FB0A9}"/>
              </a:ext>
            </a:extLst>
          </p:cNvPr>
          <p:cNvSpPr/>
          <p:nvPr/>
        </p:nvSpPr>
        <p:spPr bwMode="auto">
          <a:xfrm>
            <a:off x="6302648" y="3068054"/>
            <a:ext cx="5430565" cy="1178069"/>
          </a:xfrm>
          <a:prstGeom prst="rect">
            <a:avLst/>
          </a:prstGeom>
          <a:solidFill>
            <a:srgbClr val="009AD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Increased Reaction Time, Agility </a:t>
            </a:r>
          </a:p>
        </p:txBody>
      </p:sp>
      <p:sp>
        <p:nvSpPr>
          <p:cNvPr id="15" name="Rectangle 14">
            <a:extLst>
              <a:ext uri="{FF2B5EF4-FFF2-40B4-BE49-F238E27FC236}">
                <a16:creationId xmlns:a16="http://schemas.microsoft.com/office/drawing/2014/main" xmlns="" id="{4FA70879-411B-4B6A-8146-09C21D3DB38A}"/>
              </a:ext>
            </a:extLst>
          </p:cNvPr>
          <p:cNvSpPr/>
          <p:nvPr/>
        </p:nvSpPr>
        <p:spPr bwMode="auto">
          <a:xfrm>
            <a:off x="6302648" y="4649517"/>
            <a:ext cx="5430565" cy="1178069"/>
          </a:xfrm>
          <a:prstGeom prst="rect">
            <a:avLst/>
          </a:prstGeom>
          <a:solidFill>
            <a:srgbClr val="009AD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Attract Talent, Partners, Ecosystems</a:t>
            </a:r>
          </a:p>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Address Societal, Community Issues</a:t>
            </a:r>
          </a:p>
        </p:txBody>
      </p:sp>
      <p:sp>
        <p:nvSpPr>
          <p:cNvPr id="20" name="Arrow: Right 19">
            <a:extLst>
              <a:ext uri="{FF2B5EF4-FFF2-40B4-BE49-F238E27FC236}">
                <a16:creationId xmlns:a16="http://schemas.microsoft.com/office/drawing/2014/main" xmlns="" id="{FC0AF26F-5800-42B2-AD88-1C5D84C319B8}"/>
              </a:ext>
            </a:extLst>
          </p:cNvPr>
          <p:cNvSpPr/>
          <p:nvPr/>
        </p:nvSpPr>
        <p:spPr>
          <a:xfrm>
            <a:off x="2933668" y="1943296"/>
            <a:ext cx="389354" cy="369662"/>
          </a:xfrm>
          <a:prstGeom prst="rightArrow">
            <a:avLst>
              <a:gd name="adj1" fmla="val 62640"/>
              <a:gd name="adj2" fmla="val 50000"/>
            </a:avLst>
          </a:prstGeom>
          <a:solidFill>
            <a:srgbClr val="6A80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F7C4BAD5-4680-4A03-B559-974322BFA4D8}"/>
              </a:ext>
            </a:extLst>
          </p:cNvPr>
          <p:cNvSpPr/>
          <p:nvPr/>
        </p:nvSpPr>
        <p:spPr bwMode="auto">
          <a:xfrm>
            <a:off x="3838008" y="1712629"/>
            <a:ext cx="1401345"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Liquidity </a:t>
            </a:r>
          </a:p>
        </p:txBody>
      </p:sp>
      <p:sp>
        <p:nvSpPr>
          <p:cNvPr id="17" name="Rectangle 16">
            <a:extLst>
              <a:ext uri="{FF2B5EF4-FFF2-40B4-BE49-F238E27FC236}">
                <a16:creationId xmlns:a16="http://schemas.microsoft.com/office/drawing/2014/main" xmlns="" id="{8D88DEE7-D4A7-4B72-A3B0-A7CDAC87677E}"/>
              </a:ext>
            </a:extLst>
          </p:cNvPr>
          <p:cNvSpPr/>
          <p:nvPr/>
        </p:nvSpPr>
        <p:spPr bwMode="auto">
          <a:xfrm>
            <a:off x="863281" y="1712629"/>
            <a:ext cx="1572866"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Debt</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Reduction</a:t>
            </a:r>
          </a:p>
        </p:txBody>
      </p:sp>
      <p:sp>
        <p:nvSpPr>
          <p:cNvPr id="22" name="Rectangle 21">
            <a:extLst>
              <a:ext uri="{FF2B5EF4-FFF2-40B4-BE49-F238E27FC236}">
                <a16:creationId xmlns:a16="http://schemas.microsoft.com/office/drawing/2014/main" xmlns="" id="{1EBF0B23-6814-4B6A-94BD-9A057A0622AD}"/>
              </a:ext>
            </a:extLst>
          </p:cNvPr>
          <p:cNvSpPr/>
          <p:nvPr/>
        </p:nvSpPr>
        <p:spPr bwMode="auto">
          <a:xfrm>
            <a:off x="3700951" y="3292097"/>
            <a:ext cx="1675459"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Resiliency </a:t>
            </a:r>
          </a:p>
        </p:txBody>
      </p:sp>
      <p:sp>
        <p:nvSpPr>
          <p:cNvPr id="23" name="Rectangle 22">
            <a:extLst>
              <a:ext uri="{FF2B5EF4-FFF2-40B4-BE49-F238E27FC236}">
                <a16:creationId xmlns:a16="http://schemas.microsoft.com/office/drawing/2014/main" xmlns="" id="{3EF258F4-CB6C-46C8-8109-1DB6ADA3BEF4}"/>
              </a:ext>
            </a:extLst>
          </p:cNvPr>
          <p:cNvSpPr/>
          <p:nvPr/>
        </p:nvSpPr>
        <p:spPr bwMode="auto">
          <a:xfrm>
            <a:off x="3632824" y="4871566"/>
            <a:ext cx="1811713"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Competitive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Advantage</a:t>
            </a:r>
          </a:p>
        </p:txBody>
      </p:sp>
      <p:sp>
        <p:nvSpPr>
          <p:cNvPr id="24" name="Arrow: Right 23">
            <a:extLst>
              <a:ext uri="{FF2B5EF4-FFF2-40B4-BE49-F238E27FC236}">
                <a16:creationId xmlns:a16="http://schemas.microsoft.com/office/drawing/2014/main" xmlns="" id="{AF2984E4-3186-425D-A45B-35E90B5F9FC8}"/>
              </a:ext>
            </a:extLst>
          </p:cNvPr>
          <p:cNvSpPr/>
          <p:nvPr/>
        </p:nvSpPr>
        <p:spPr>
          <a:xfrm>
            <a:off x="2933668" y="3522764"/>
            <a:ext cx="389354" cy="369662"/>
          </a:xfrm>
          <a:prstGeom prst="rightArrow">
            <a:avLst>
              <a:gd name="adj1" fmla="val 62640"/>
              <a:gd name="adj2" fmla="val 50000"/>
            </a:avLst>
          </a:prstGeom>
          <a:solidFill>
            <a:srgbClr val="6A80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Arrow: Right 24">
            <a:extLst>
              <a:ext uri="{FF2B5EF4-FFF2-40B4-BE49-F238E27FC236}">
                <a16:creationId xmlns:a16="http://schemas.microsoft.com/office/drawing/2014/main" xmlns="" id="{39978F9E-E0C9-4B51-8880-5DA50468C4BD}"/>
              </a:ext>
            </a:extLst>
          </p:cNvPr>
          <p:cNvSpPr/>
          <p:nvPr/>
        </p:nvSpPr>
        <p:spPr>
          <a:xfrm>
            <a:off x="2933668" y="5102233"/>
            <a:ext cx="389354" cy="369662"/>
          </a:xfrm>
          <a:prstGeom prst="rightArrow">
            <a:avLst>
              <a:gd name="adj1" fmla="val 62640"/>
              <a:gd name="adj2" fmla="val 50000"/>
            </a:avLst>
          </a:prstGeom>
          <a:solidFill>
            <a:srgbClr val="6A80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30205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39F81-683A-4802-A700-56139A8761A1}"/>
              </a:ext>
            </a:extLst>
          </p:cNvPr>
          <p:cNvSpPr>
            <a:spLocks noGrp="1"/>
          </p:cNvSpPr>
          <p:nvPr>
            <p:ph type="title"/>
          </p:nvPr>
        </p:nvSpPr>
        <p:spPr>
          <a:xfrm>
            <a:off x="457993" y="366713"/>
            <a:ext cx="11276013" cy="443198"/>
          </a:xfrm>
        </p:spPr>
        <p:txBody>
          <a:bodyPr/>
          <a:lstStyle/>
          <a:p>
            <a:r>
              <a:rPr lang="en-US" dirty="0"/>
              <a:t>Business Focus</a:t>
            </a:r>
          </a:p>
        </p:txBody>
      </p:sp>
      <p:pic>
        <p:nvPicPr>
          <p:cNvPr id="3" name="Picture 33">
            <a:extLst>
              <a:ext uri="{FF2B5EF4-FFF2-40B4-BE49-F238E27FC236}">
                <a16:creationId xmlns:a16="http://schemas.microsoft.com/office/drawing/2014/main" xmlns="" id="{5E2B9446-692F-42B8-8729-A5F0EF8E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58975"/>
            <a:ext cx="3151188"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3">
            <a:extLst>
              <a:ext uri="{FF2B5EF4-FFF2-40B4-BE49-F238E27FC236}">
                <a16:creationId xmlns:a16="http://schemas.microsoft.com/office/drawing/2014/main" xmlns="" id="{234926AB-64E0-4AFC-8227-BEE401B831D1}"/>
              </a:ext>
            </a:extLst>
          </p:cNvPr>
          <p:cNvSpPr txBox="1">
            <a:spLocks noChangeArrowheads="1"/>
          </p:cNvSpPr>
          <p:nvPr/>
        </p:nvSpPr>
        <p:spPr bwMode="blackWhite">
          <a:xfrm>
            <a:off x="2557463" y="1047750"/>
            <a:ext cx="1846262"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90000"/>
              </a:lnSpc>
              <a:spcBef>
                <a:spcPts val="0"/>
              </a:spcBef>
              <a:spcAft>
                <a:spcPct val="1000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rPr>
              <a:t>Labor Arbitrage</a:t>
            </a:r>
          </a:p>
        </p:txBody>
      </p:sp>
      <p:grpSp>
        <p:nvGrpSpPr>
          <p:cNvPr id="5" name="Group 36">
            <a:extLst>
              <a:ext uri="{FF2B5EF4-FFF2-40B4-BE49-F238E27FC236}">
                <a16:creationId xmlns:a16="http://schemas.microsoft.com/office/drawing/2014/main" xmlns="" id="{5B519050-AE4F-4479-8936-FF73F521B573}"/>
              </a:ext>
            </a:extLst>
          </p:cNvPr>
          <p:cNvGrpSpPr>
            <a:grpSpLocks/>
          </p:cNvGrpSpPr>
          <p:nvPr/>
        </p:nvGrpSpPr>
        <p:grpSpPr bwMode="auto">
          <a:xfrm>
            <a:off x="447675" y="3424238"/>
            <a:ext cx="1914525" cy="2881312"/>
            <a:chOff x="8176549" y="1947958"/>
            <a:chExt cx="1321146" cy="2683024"/>
          </a:xfrm>
        </p:grpSpPr>
        <p:sp>
          <p:nvSpPr>
            <p:cNvPr id="6" name="Down Arrow 37">
              <a:extLst>
                <a:ext uri="{FF2B5EF4-FFF2-40B4-BE49-F238E27FC236}">
                  <a16:creationId xmlns:a16="http://schemas.microsoft.com/office/drawing/2014/main" xmlns="" id="{10947BBC-3F23-43DB-B5ED-6340BA509C86}"/>
                </a:ext>
              </a:extLst>
            </p:cNvPr>
            <p:cNvSpPr>
              <a:spLocks noChangeArrowheads="1"/>
            </p:cNvSpPr>
            <p:nvPr/>
          </p:nvSpPr>
          <p:spPr bwMode="auto">
            <a:xfrm>
              <a:off x="8176549" y="3571018"/>
              <a:ext cx="1321146" cy="1059964"/>
            </a:xfrm>
            <a:prstGeom prst="downArrow">
              <a:avLst>
                <a:gd name="adj1" fmla="val 100000"/>
                <a:gd name="adj2" fmla="val 21546"/>
              </a:avLst>
            </a:prstGeom>
            <a:solidFill>
              <a:srgbClr val="E5550D"/>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68580" tIns="274320" rIns="68580" bIns="34290" anchor="ct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a:ln>
                    <a:noFill/>
                  </a:ln>
                  <a:solidFill>
                    <a:srgbClr val="FFFFFF"/>
                  </a:solidFill>
                  <a:effectLst/>
                  <a:uLnTx/>
                  <a:uFillTx/>
                  <a:latin typeface="Arial" panose="020B0604020202020204" pitchFamily="34" charset="0"/>
                  <a:ea typeface="Arial Unicode MS" panose="020B0604020202020204" pitchFamily="34" charset="-128"/>
                </a:rPr>
                <a:t>Better</a:t>
              </a:r>
            </a:p>
          </p:txBody>
        </p:sp>
        <p:sp>
          <p:nvSpPr>
            <p:cNvPr id="7" name="Down Arrow 38">
              <a:extLst>
                <a:ext uri="{FF2B5EF4-FFF2-40B4-BE49-F238E27FC236}">
                  <a16:creationId xmlns:a16="http://schemas.microsoft.com/office/drawing/2014/main" xmlns="" id="{6DFA955A-CEF8-4736-85E9-A516F85D0929}"/>
                </a:ext>
              </a:extLst>
            </p:cNvPr>
            <p:cNvSpPr>
              <a:spLocks noChangeArrowheads="1"/>
            </p:cNvSpPr>
            <p:nvPr/>
          </p:nvSpPr>
          <p:spPr bwMode="auto">
            <a:xfrm>
              <a:off x="8176549" y="2755678"/>
              <a:ext cx="1321146" cy="1059964"/>
            </a:xfrm>
            <a:prstGeom prst="downArrow">
              <a:avLst>
                <a:gd name="adj1" fmla="val 100000"/>
                <a:gd name="adj2" fmla="val 21546"/>
              </a:avLst>
            </a:prstGeom>
            <a:solidFill>
              <a:srgbClr val="46A33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68580" tIns="274320" rIns="68580" bIns="34290" anchor="ct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pitchFamily="34" charset="-128"/>
                </a:rPr>
                <a:t>Faster</a:t>
              </a:r>
            </a:p>
          </p:txBody>
        </p:sp>
        <p:sp>
          <p:nvSpPr>
            <p:cNvPr id="8" name="Down Arrow 39">
              <a:extLst>
                <a:ext uri="{FF2B5EF4-FFF2-40B4-BE49-F238E27FC236}">
                  <a16:creationId xmlns:a16="http://schemas.microsoft.com/office/drawing/2014/main" xmlns="" id="{7D0334ED-B25B-45B9-8A7F-89DD688EB306}"/>
                </a:ext>
              </a:extLst>
            </p:cNvPr>
            <p:cNvSpPr>
              <a:spLocks noChangeArrowheads="1"/>
            </p:cNvSpPr>
            <p:nvPr/>
          </p:nvSpPr>
          <p:spPr bwMode="auto">
            <a:xfrm>
              <a:off x="8176549" y="1947958"/>
              <a:ext cx="1321146" cy="1059964"/>
            </a:xfrm>
            <a:prstGeom prst="downArrow">
              <a:avLst>
                <a:gd name="adj1" fmla="val 100000"/>
                <a:gd name="adj2" fmla="val 21546"/>
              </a:avLst>
            </a:prstGeom>
            <a:solidFill>
              <a:srgbClr val="00529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68580" tIns="34290" rIns="68580" bIns="34290" anchor="ct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pitchFamily="34" charset="-128"/>
                </a:rPr>
                <a:t>Cheaper</a:t>
              </a:r>
            </a:p>
          </p:txBody>
        </p:sp>
      </p:grpSp>
      <p:sp>
        <p:nvSpPr>
          <p:cNvPr id="9" name="Text Box 53">
            <a:extLst>
              <a:ext uri="{FF2B5EF4-FFF2-40B4-BE49-F238E27FC236}">
                <a16:creationId xmlns:a16="http://schemas.microsoft.com/office/drawing/2014/main" xmlns="" id="{95BD020E-F40F-40E9-B6E0-2231F5AE1773}"/>
              </a:ext>
            </a:extLst>
          </p:cNvPr>
          <p:cNvSpPr txBox="1">
            <a:spLocks noChangeArrowheads="1"/>
          </p:cNvSpPr>
          <p:nvPr/>
        </p:nvSpPr>
        <p:spPr bwMode="blackWhite">
          <a:xfrm>
            <a:off x="7429500" y="1065213"/>
            <a:ext cx="248761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defPPr>
              <a:defRPr lang="en-US"/>
            </a:defPPr>
            <a:lvl1pPr algn="ctr">
              <a:lnSpc>
                <a:spcPct val="90000"/>
              </a:lnSpc>
              <a:spcAft>
                <a:spcPct val="10000"/>
              </a:spcAft>
              <a:defRPr sz="2800" b="1">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90000"/>
              </a:lnSpc>
              <a:spcBef>
                <a:spcPts val="0"/>
              </a:spcBef>
              <a:spcAft>
                <a:spcPct val="1000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rPr>
              <a:t>Automation Arbitrage</a:t>
            </a:r>
          </a:p>
        </p:txBody>
      </p:sp>
      <p:pic>
        <p:nvPicPr>
          <p:cNvPr id="10" name="Picture 10">
            <a:extLst>
              <a:ext uri="{FF2B5EF4-FFF2-40B4-BE49-F238E27FC236}">
                <a16:creationId xmlns:a16="http://schemas.microsoft.com/office/drawing/2014/main" xmlns="" id="{10CE97F8-BA01-4C78-8AB1-3B28901CB4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1025" y="2024063"/>
            <a:ext cx="3149600"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entagon 10">
            <a:extLst>
              <a:ext uri="{FF2B5EF4-FFF2-40B4-BE49-F238E27FC236}">
                <a16:creationId xmlns:a16="http://schemas.microsoft.com/office/drawing/2014/main" xmlns="" id="{A996100B-201C-4BBF-9FC0-0ED33A3495DD}"/>
              </a:ext>
            </a:extLst>
          </p:cNvPr>
          <p:cNvSpPr/>
          <p:nvPr/>
        </p:nvSpPr>
        <p:spPr bwMode="auto">
          <a:xfrm rot="5400000">
            <a:off x="5784725" y="4760412"/>
            <a:ext cx="1512450" cy="1918601"/>
          </a:xfrm>
          <a:prstGeom prst="homePlate">
            <a:avLst>
              <a:gd name="adj" fmla="val 21032"/>
            </a:avLst>
          </a:prstGeom>
          <a:solidFill>
            <a:srgbClr val="00529B"/>
          </a:solidFill>
          <a:ln w="12700" cap="flat" cmpd="sng" algn="ctr">
            <a:noFill/>
            <a:prstDash val="solid"/>
            <a:round/>
            <a:headEnd type="none" w="med" len="med"/>
            <a:tailEnd type="none" w="med" len="med"/>
          </a:ln>
          <a:effectLst/>
        </p:spPr>
        <p:txBody>
          <a:bodyPr vert="vert270" wrap="none" lIns="27432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Arial" charset="0"/>
              <a:ea typeface="Arial Unicode MS"/>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charset="0"/>
                <a:ea typeface="Arial Unicode MS"/>
                <a:cs typeface="+mn-cs"/>
              </a:rPr>
              <a:t>Cheaper</a:t>
            </a:r>
          </a:p>
        </p:txBody>
      </p:sp>
      <p:sp>
        <p:nvSpPr>
          <p:cNvPr id="12" name="Pentagon 11">
            <a:extLst>
              <a:ext uri="{FF2B5EF4-FFF2-40B4-BE49-F238E27FC236}">
                <a16:creationId xmlns:a16="http://schemas.microsoft.com/office/drawing/2014/main" xmlns="" id="{5DD3768F-096E-48E7-8300-BD9B6A116A4A}"/>
              </a:ext>
            </a:extLst>
          </p:cNvPr>
          <p:cNvSpPr/>
          <p:nvPr/>
        </p:nvSpPr>
        <p:spPr bwMode="auto">
          <a:xfrm rot="5400000">
            <a:off x="5791354" y="3922850"/>
            <a:ext cx="1510733" cy="1922600"/>
          </a:xfrm>
          <a:prstGeom prst="homePlate">
            <a:avLst>
              <a:gd name="adj" fmla="val 21032"/>
            </a:avLst>
          </a:prstGeom>
          <a:solidFill>
            <a:srgbClr val="46A33F"/>
          </a:solidFill>
          <a:ln w="12700" cap="flat" cmpd="sng" algn="ctr">
            <a:noFill/>
            <a:prstDash val="solid"/>
            <a:round/>
            <a:headEnd type="none" w="med" len="med"/>
            <a:tailEnd type="none" w="med" len="med"/>
          </a:ln>
          <a:effectLst/>
        </p:spPr>
        <p:txBody>
          <a:bodyPr vert="vert270" wrap="none" lIns="27432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Arial" charset="0"/>
              <a:ea typeface="Arial Unicode MS"/>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charset="0"/>
                <a:ea typeface="Arial Unicode MS"/>
                <a:cs typeface="+mn-cs"/>
              </a:rPr>
              <a:t>Faster</a:t>
            </a:r>
          </a:p>
        </p:txBody>
      </p:sp>
      <p:sp>
        <p:nvSpPr>
          <p:cNvPr id="13" name="Pentagon 12">
            <a:extLst>
              <a:ext uri="{FF2B5EF4-FFF2-40B4-BE49-F238E27FC236}">
                <a16:creationId xmlns:a16="http://schemas.microsoft.com/office/drawing/2014/main" xmlns="" id="{45DCAB81-BEDF-4A92-A86A-7F6834A8C1A6}"/>
              </a:ext>
            </a:extLst>
          </p:cNvPr>
          <p:cNvSpPr/>
          <p:nvPr/>
        </p:nvSpPr>
        <p:spPr bwMode="auto">
          <a:xfrm rot="5400000">
            <a:off x="5873340" y="3250112"/>
            <a:ext cx="1346762" cy="1922600"/>
          </a:xfrm>
          <a:prstGeom prst="homePlate">
            <a:avLst>
              <a:gd name="adj" fmla="val 22584"/>
            </a:avLst>
          </a:prstGeom>
          <a:solidFill>
            <a:srgbClr val="00529B"/>
          </a:solidFill>
          <a:ln w="12700" cap="flat" cmpd="sng" algn="ctr">
            <a:noFill/>
            <a:prstDash val="solid"/>
            <a:round/>
            <a:headEnd type="none" w="med" len="med"/>
            <a:tailEnd type="none" w="med" len="med"/>
          </a:ln>
          <a:effectLst/>
        </p:spPr>
        <p:txBody>
          <a:bodyPr vert="vert270" wrap="none" lIns="6858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Arial Unicode MS"/>
                <a:cs typeface="+mn-cs"/>
              </a:rPr>
              <a:t>Cheaper</a:t>
            </a:r>
          </a:p>
        </p:txBody>
      </p:sp>
      <p:sp>
        <p:nvSpPr>
          <p:cNvPr id="14" name="Pentagon 13">
            <a:extLst>
              <a:ext uri="{FF2B5EF4-FFF2-40B4-BE49-F238E27FC236}">
                <a16:creationId xmlns:a16="http://schemas.microsoft.com/office/drawing/2014/main" xmlns="" id="{07B15468-C361-41F5-AF1E-80A2EF4A6F80}"/>
              </a:ext>
            </a:extLst>
          </p:cNvPr>
          <p:cNvSpPr/>
          <p:nvPr/>
        </p:nvSpPr>
        <p:spPr bwMode="auto">
          <a:xfrm rot="5400000">
            <a:off x="5872252" y="3252878"/>
            <a:ext cx="1348293" cy="1918601"/>
          </a:xfrm>
          <a:prstGeom prst="homePlate">
            <a:avLst>
              <a:gd name="adj" fmla="val 22584"/>
            </a:avLst>
          </a:prstGeom>
          <a:solidFill>
            <a:srgbClr val="E5550D"/>
          </a:solidFill>
          <a:ln w="12700" cap="flat" cmpd="sng" algn="ctr">
            <a:noFill/>
            <a:prstDash val="solid"/>
            <a:round/>
            <a:headEnd type="none" w="med" len="med"/>
            <a:tailEnd type="none" w="med" len="med"/>
          </a:ln>
          <a:effectLst/>
        </p:spPr>
        <p:txBody>
          <a:bodyPr vert="vert270" wrap="none" lIns="6858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Arial Unicode MS"/>
                <a:cs typeface="+mn-cs"/>
              </a:rPr>
              <a:t>Better</a:t>
            </a:r>
          </a:p>
        </p:txBody>
      </p:sp>
    </p:spTree>
    <p:extLst>
      <p:ext uri="{BB962C8B-B14F-4D97-AF65-F5344CB8AC3E}">
        <p14:creationId xmlns:p14="http://schemas.microsoft.com/office/powerpoint/2010/main" val="5499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xit" presetSubtype="0" fill="hold" nodeType="clickEffect">
                                  <p:stCondLst>
                                    <p:cond delay="0"/>
                                  </p:stCondLst>
                                  <p:childTnLst>
                                    <p:anim calcmode="lin" valueType="num">
                                      <p:cBhvr>
                                        <p:cTn id="18" dur="1000"/>
                                        <p:tgtEl>
                                          <p:spTgt spid="5"/>
                                        </p:tgtEl>
                                        <p:attrNameLst>
                                          <p:attrName>ppt_w</p:attrName>
                                        </p:attrNameLst>
                                      </p:cBhvr>
                                      <p:tavLst>
                                        <p:tav tm="0">
                                          <p:val>
                                            <p:strVal val="ppt_w"/>
                                          </p:val>
                                        </p:tav>
                                        <p:tav tm="100000">
                                          <p:val>
                                            <p:fltVal val="0"/>
                                          </p:val>
                                        </p:tav>
                                      </p:tavLst>
                                    </p:anim>
                                    <p:anim calcmode="lin" valueType="num">
                                      <p:cBhvr>
                                        <p:cTn id="19" dur="1000"/>
                                        <p:tgtEl>
                                          <p:spTgt spid="5"/>
                                        </p:tgtEl>
                                        <p:attrNameLst>
                                          <p:attrName>ppt_h</p:attrName>
                                        </p:attrNameLst>
                                      </p:cBhvr>
                                      <p:tavLst>
                                        <p:tav tm="0">
                                          <p:val>
                                            <p:strVal val="ppt_h"/>
                                          </p:val>
                                        </p:tav>
                                        <p:tav tm="100000">
                                          <p:val>
                                            <p:fltVal val="0"/>
                                          </p:val>
                                        </p:tav>
                                      </p:tavLst>
                                    </p:anim>
                                    <p:anim calcmode="lin" valueType="num">
                                      <p:cBhvr>
                                        <p:cTn id="20" dur="1000"/>
                                        <p:tgtEl>
                                          <p:spTgt spid="5"/>
                                        </p:tgtEl>
                                        <p:attrNameLst>
                                          <p:attrName>style.rotation</p:attrName>
                                        </p:attrNameLst>
                                      </p:cBhvr>
                                      <p:tavLst>
                                        <p:tav tm="0">
                                          <p:val>
                                            <p:fltVal val="0"/>
                                          </p:val>
                                        </p:tav>
                                        <p:tav tm="100000">
                                          <p:val>
                                            <p:fltVal val="90"/>
                                          </p:val>
                                        </p:tav>
                                      </p:tavLst>
                                    </p:anim>
                                    <p:animEffect transition="out" filter="fade">
                                      <p:cBhvr>
                                        <p:cTn id="21" dur="1000"/>
                                        <p:tgtEl>
                                          <p:spTgt spid="5"/>
                                        </p:tgtEl>
                                      </p:cBhvr>
                                    </p:animEffect>
                                    <p:set>
                                      <p:cBhvr>
                                        <p:cTn id="22" dur="1" fill="hold">
                                          <p:stCondLst>
                                            <p:cond delay="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
          <p:cNvSpPr txBox="1">
            <a:spLocks noGrp="1"/>
          </p:cNvSpPr>
          <p:nvPr>
            <p:ph type="title"/>
          </p:nvPr>
        </p:nvSpPr>
        <p:spPr>
          <a:xfrm>
            <a:off x="457200" y="361950"/>
            <a:ext cx="10602686" cy="451231"/>
          </a:xfrm>
          <a:prstGeom prst="rect">
            <a:avLst/>
          </a:prstGeom>
          <a:noFill/>
          <a:ln>
            <a:noFill/>
          </a:ln>
        </p:spPr>
        <p:txBody>
          <a:bodyPr spcFirstLastPara="1" wrap="square" lIns="0" tIns="0" rIns="0" bIns="0" anchor="t" anchorCtr="0">
            <a:noAutofit/>
          </a:bodyPr>
          <a:lstStyle/>
          <a:p>
            <a:pPr lvl="0">
              <a:buSzPts val="3200"/>
            </a:pPr>
            <a:r>
              <a:rPr lang="en-US" dirty="0"/>
              <a:t>Hyperautoma</a:t>
            </a:r>
            <a:r>
              <a:rPr lang="en-US" dirty="0">
                <a:sym typeface="Arial"/>
              </a:rPr>
              <a:t>tion Principles are the Foundation for the “Future of Work” </a:t>
            </a:r>
            <a:r>
              <a:rPr lang="en-US" dirty="0"/>
              <a:t/>
            </a:r>
            <a:br>
              <a:rPr lang="en-US" dirty="0"/>
            </a:br>
            <a:endParaRPr dirty="0"/>
          </a:p>
        </p:txBody>
      </p:sp>
      <p:sp>
        <p:nvSpPr>
          <p:cNvPr id="438" name="Google Shape;438;p10"/>
          <p:cNvSpPr txBox="1"/>
          <p:nvPr/>
        </p:nvSpPr>
        <p:spPr>
          <a:xfrm>
            <a:off x="253558" y="4542116"/>
            <a:ext cx="1250000" cy="673990"/>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rPr>
              <a:t>Revenue Shifts /  Profit Margin</a:t>
            </a:r>
          </a:p>
        </p:txBody>
      </p:sp>
      <p:sp>
        <p:nvSpPr>
          <p:cNvPr id="439" name="Google Shape;439;p10"/>
          <p:cNvSpPr txBox="1"/>
          <p:nvPr/>
        </p:nvSpPr>
        <p:spPr>
          <a:xfrm>
            <a:off x="1398977" y="5788158"/>
            <a:ext cx="845103" cy="313932"/>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Narrow</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40" name="Google Shape;440;p10"/>
          <p:cNvSpPr txBox="1"/>
          <p:nvPr/>
        </p:nvSpPr>
        <p:spPr>
          <a:xfrm>
            <a:off x="5286360" y="5788178"/>
            <a:ext cx="731290" cy="313892"/>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Broad </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41" name="Google Shape;441;p10"/>
          <p:cNvSpPr txBox="1"/>
          <p:nvPr/>
        </p:nvSpPr>
        <p:spPr>
          <a:xfrm>
            <a:off x="2726765" y="5781890"/>
            <a:ext cx="2076910" cy="59089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2856"/>
                </a:solidFill>
                <a:effectLst/>
                <a:uLnTx/>
                <a:uFillTx/>
                <a:latin typeface="Arial"/>
                <a:ea typeface="Arial"/>
                <a:cs typeface="Arial"/>
                <a:sym typeface="Arial"/>
              </a:rPr>
              <a:t>Scope of Automation</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42" name="Google Shape;442;p10"/>
          <p:cNvSpPr/>
          <p:nvPr/>
        </p:nvSpPr>
        <p:spPr>
          <a:xfrm>
            <a:off x="1452248" y="1650450"/>
            <a:ext cx="4396095" cy="4084433"/>
          </a:xfrm>
          <a:custGeom>
            <a:avLst/>
            <a:gdLst/>
            <a:ahLst/>
            <a:cxnLst/>
            <a:rect l="l" t="t" r="r" b="b"/>
            <a:pathLst>
              <a:path w="8143240" h="2074545" extrusionOk="0">
                <a:moveTo>
                  <a:pt x="0" y="0"/>
                </a:moveTo>
                <a:lnTo>
                  <a:pt x="0" y="2074138"/>
                </a:lnTo>
                <a:lnTo>
                  <a:pt x="8142719" y="2074138"/>
                </a:lnTo>
              </a:path>
            </a:pathLst>
          </a:custGeom>
          <a:noFill/>
          <a:ln w="25400" cap="flat" cmpd="sng">
            <a:solidFill>
              <a:srgbClr val="6F7878"/>
            </a:solidFill>
            <a:prstDash val="solid"/>
            <a:round/>
            <a:headEnd type="triangle" w="med" len="med"/>
            <a:tailEnd type="triangle" w="med" len="med"/>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43" name="Google Shape;443;p10"/>
          <p:cNvSpPr txBox="1"/>
          <p:nvPr/>
        </p:nvSpPr>
        <p:spPr>
          <a:xfrm>
            <a:off x="4107323" y="2153900"/>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Business</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Operations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(Re)Invention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4" name="Google Shape;444;p10"/>
          <p:cNvSpPr txBox="1"/>
          <p:nvPr/>
        </p:nvSpPr>
        <p:spPr>
          <a:xfrm>
            <a:off x="3257664" y="3095863"/>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Orchestration </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Across </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Functions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5" name="Google Shape;445;p10"/>
          <p:cNvSpPr txBox="1"/>
          <p:nvPr/>
        </p:nvSpPr>
        <p:spPr>
          <a:xfrm>
            <a:off x="2408004" y="4037855"/>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Process </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Automation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6" name="Google Shape;446;p10"/>
          <p:cNvSpPr txBox="1"/>
          <p:nvPr/>
        </p:nvSpPr>
        <p:spPr>
          <a:xfrm>
            <a:off x="1558344" y="4979847"/>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Task </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Automation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7" name="Google Shape;447;p10"/>
          <p:cNvSpPr txBox="1"/>
          <p:nvPr/>
        </p:nvSpPr>
        <p:spPr>
          <a:xfrm>
            <a:off x="122536" y="3005224"/>
            <a:ext cx="1344043" cy="59089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2856"/>
                </a:solidFill>
                <a:effectLst/>
                <a:uLnTx/>
                <a:uFillTx/>
                <a:latin typeface="Arial"/>
                <a:ea typeface="Arial"/>
                <a:cs typeface="Arial"/>
                <a:sym typeface="Arial"/>
              </a:rPr>
              <a:t>Business Outcomes</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51" name="Google Shape;451;p10"/>
          <p:cNvSpPr txBox="1"/>
          <p:nvPr/>
        </p:nvSpPr>
        <p:spPr>
          <a:xfrm>
            <a:off x="6863157" y="1524000"/>
            <a:ext cx="3587130" cy="443198"/>
          </a:xfrm>
          <a:prstGeom prst="rect">
            <a:avLst/>
          </a:prstGeom>
          <a:solidFill>
            <a:srgbClr val="FF540A"/>
          </a:solidFill>
          <a:ln>
            <a:noFill/>
          </a:ln>
        </p:spPr>
        <p:txBody>
          <a:bodyPr spcFirstLastPara="1" wrap="square" lIns="91425" tIns="45700" rIns="91425" bIns="45700" anchor="ctr" anchorCtr="0">
            <a:noAutofit/>
          </a:bodyPr>
          <a:lstStyle>
            <a:defPPr>
              <a:defRPr lang="en-US"/>
            </a:defPPr>
            <a:lvl1pPr marR="0" lvl="0" indent="0" algn="ctr">
              <a:spcBef>
                <a:spcPts val="0"/>
              </a:spcBef>
              <a:spcAft>
                <a:spcPts val="0"/>
              </a:spcAft>
              <a:buNone/>
              <a:defRPr sz="2200">
                <a:solidFill>
                  <a:schemeClr val="lt1"/>
                </a:solidFill>
                <a:latin typeface="Arial"/>
                <a:ea typeface="Aria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Arial"/>
                <a:cs typeface="Arial"/>
                <a:sym typeface="Arial"/>
              </a:rPr>
              <a:t>Accelerate Digital</a:t>
            </a:r>
            <a:endParaRPr kumimoji="0" sz="2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53" name="Google Shape;453;p10"/>
          <p:cNvSpPr/>
          <p:nvPr/>
        </p:nvSpPr>
        <p:spPr>
          <a:xfrm>
            <a:off x="6863156" y="4979815"/>
            <a:ext cx="3587130" cy="716764"/>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altLang="en-US" sz="1600" b="1" i="0" u="none" strike="noStrike" kern="0" cap="none" spc="0" normalizeH="0" baseline="0" noProof="0" dirty="0">
                <a:ln>
                  <a:noFill/>
                </a:ln>
                <a:solidFill>
                  <a:srgbClr val="000000"/>
                </a:solidFill>
                <a:effectLst/>
                <a:uLnTx/>
                <a:uFillTx/>
                <a:latin typeface="Arial"/>
                <a:ea typeface="+mn-ea"/>
                <a:cs typeface="Arial"/>
                <a:sym typeface="Arial"/>
              </a:rPr>
              <a:t>Hyperautomation raison </a:t>
            </a:r>
            <a:r>
              <a:rPr kumimoji="0" lang="en-US" altLang="en-US" sz="1600" b="1" i="0" u="none" strike="noStrike" kern="0" cap="none" spc="0" normalizeH="0" baseline="0" noProof="0" dirty="0" err="1">
                <a:ln>
                  <a:noFill/>
                </a:ln>
                <a:solidFill>
                  <a:srgbClr val="000000"/>
                </a:solidFill>
                <a:effectLst/>
                <a:uLnTx/>
                <a:uFillTx/>
                <a:latin typeface="Arial"/>
                <a:ea typeface="+mn-ea"/>
                <a:cs typeface="Arial"/>
                <a:sym typeface="Arial"/>
              </a:rPr>
              <a:t>d'etre</a:t>
            </a:r>
            <a:r>
              <a:rPr kumimoji="0" lang="en-US" altLang="en-US" sz="1600" b="1" i="0" u="none" strike="noStrike" kern="0" cap="none" spc="0" normalizeH="0" baseline="0" noProof="0" dirty="0">
                <a:ln>
                  <a:noFill/>
                </a:ln>
                <a:solidFill>
                  <a:srgbClr val="000000"/>
                </a:solidFill>
                <a:effectLst/>
                <a:uLnTx/>
                <a:uFillTx/>
                <a:latin typeface="Arial"/>
                <a:ea typeface="+mn-ea"/>
                <a:cs typeface="Arial"/>
                <a:sym typeface="Arial"/>
              </a:rPr>
              <a:t> (remit) is “HOW” we work</a:t>
            </a:r>
          </a:p>
        </p:txBody>
      </p:sp>
      <p:sp>
        <p:nvSpPr>
          <p:cNvPr id="454" name="Google Shape;454;p10"/>
          <p:cNvSpPr/>
          <p:nvPr/>
        </p:nvSpPr>
        <p:spPr>
          <a:xfrm>
            <a:off x="3501229" y="5023783"/>
            <a:ext cx="3004804"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6" name="Google Shape;456;p10"/>
          <p:cNvSpPr/>
          <p:nvPr/>
        </p:nvSpPr>
        <p:spPr>
          <a:xfrm>
            <a:off x="6863156" y="4037827"/>
            <a:ext cx="3587130" cy="716756"/>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Go Beyond “Technical Debt”</a:t>
            </a:r>
            <a:b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b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Focus on reducing Process Debt</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57" name="Google Shape;457;p10"/>
          <p:cNvSpPr/>
          <p:nvPr/>
        </p:nvSpPr>
        <p:spPr>
          <a:xfrm>
            <a:off x="4348829" y="4081791"/>
            <a:ext cx="2157204"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9" name="Google Shape;459;p10"/>
          <p:cNvSpPr/>
          <p:nvPr/>
        </p:nvSpPr>
        <p:spPr>
          <a:xfrm>
            <a:off x="6863156" y="3095835"/>
            <a:ext cx="3587130" cy="716757"/>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Orchestrate Fusion Teams for Resiliency and Adaptability</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0" name="Google Shape;460;p10"/>
          <p:cNvSpPr/>
          <p:nvPr/>
        </p:nvSpPr>
        <p:spPr>
          <a:xfrm>
            <a:off x="5196427" y="3139799"/>
            <a:ext cx="1309605"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63" name="Google Shape;463;p10"/>
          <p:cNvSpPr/>
          <p:nvPr/>
        </p:nvSpPr>
        <p:spPr>
          <a:xfrm>
            <a:off x="5945104" y="2197836"/>
            <a:ext cx="560928"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7" name="TextBox 26">
            <a:extLst>
              <a:ext uri="{FF2B5EF4-FFF2-40B4-BE49-F238E27FC236}">
                <a16:creationId xmlns:a16="http://schemas.microsoft.com/office/drawing/2014/main" xmlns="" id="{EF07174B-075B-4D16-914C-F10AEE1D510C}"/>
              </a:ext>
            </a:extLst>
          </p:cNvPr>
          <p:cNvSpPr txBox="1"/>
          <p:nvPr/>
        </p:nvSpPr>
        <p:spPr>
          <a:xfrm>
            <a:off x="30142" y="1745599"/>
            <a:ext cx="1528830" cy="674031"/>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30000"/>
              </a:spcBef>
              <a:spcAft>
                <a:spcPct val="1000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rPr>
              <a:t>Business Creation / Market Maker</a:t>
            </a:r>
          </a:p>
        </p:txBody>
      </p:sp>
      <p:sp>
        <p:nvSpPr>
          <p:cNvPr id="29" name="Google Shape;459;p10">
            <a:extLst>
              <a:ext uri="{FF2B5EF4-FFF2-40B4-BE49-F238E27FC236}">
                <a16:creationId xmlns:a16="http://schemas.microsoft.com/office/drawing/2014/main" xmlns="" id="{383F3400-4373-4DF9-859B-8584E1A4210F}"/>
              </a:ext>
            </a:extLst>
          </p:cNvPr>
          <p:cNvSpPr/>
          <p:nvPr/>
        </p:nvSpPr>
        <p:spPr>
          <a:xfrm>
            <a:off x="6863156" y="2109907"/>
            <a:ext cx="3587130" cy="716757"/>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Resilient, Composable Business Models</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Strategy</a:t>
            </a:r>
          </a:p>
        </p:txBody>
      </p:sp>
    </p:spTree>
    <p:extLst>
      <p:ext uri="{BB962C8B-B14F-4D97-AF65-F5344CB8AC3E}">
        <p14:creationId xmlns:p14="http://schemas.microsoft.com/office/powerpoint/2010/main" val="2909749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5499" y="1522773"/>
            <a:ext cx="3627529"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540A"/>
                </a:solidFill>
                <a:effectLst/>
                <a:uLnTx/>
                <a:uFillTx/>
                <a:latin typeface="Arial"/>
                <a:ea typeface="+mn-ea"/>
                <a:cs typeface="+mn-cs"/>
              </a:rPr>
              <a:t>Machine Learned</a:t>
            </a:r>
          </a:p>
        </p:txBody>
      </p:sp>
      <p:sp>
        <p:nvSpPr>
          <p:cNvPr id="43" name="TextBox 42"/>
          <p:cNvSpPr txBox="1"/>
          <p:nvPr/>
        </p:nvSpPr>
        <p:spPr>
          <a:xfrm>
            <a:off x="814931" y="1522772"/>
            <a:ext cx="3835818"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mn-cs"/>
              </a:rPr>
              <a:t>Human-Instructed</a:t>
            </a:r>
          </a:p>
        </p:txBody>
      </p:sp>
      <p:sp>
        <p:nvSpPr>
          <p:cNvPr id="60" name="TextBox 59"/>
          <p:cNvSpPr txBox="1"/>
          <p:nvPr/>
        </p:nvSpPr>
        <p:spPr>
          <a:xfrm>
            <a:off x="6534934" y="4044551"/>
            <a:ext cx="672364"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a:t>
            </a:r>
          </a:p>
        </p:txBody>
      </p:sp>
      <p:sp>
        <p:nvSpPr>
          <p:cNvPr id="61" name="TextBox 60"/>
          <p:cNvSpPr txBox="1"/>
          <p:nvPr/>
        </p:nvSpPr>
        <p:spPr>
          <a:xfrm>
            <a:off x="6413275" y="5303577"/>
            <a:ext cx="828969" cy="46166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Effect</a:t>
            </a:r>
          </a:p>
        </p:txBody>
      </p:sp>
      <p:sp>
        <p:nvSpPr>
          <p:cNvPr id="62" name="TextBox 61"/>
          <p:cNvSpPr txBox="1"/>
          <p:nvPr/>
        </p:nvSpPr>
        <p:spPr>
          <a:xfrm>
            <a:off x="6358360" y="4489393"/>
            <a:ext cx="798166"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Effect</a:t>
            </a:r>
          </a:p>
        </p:txBody>
      </p:sp>
      <p:sp>
        <p:nvSpPr>
          <p:cNvPr id="63" name="TextBox 62"/>
          <p:cNvSpPr txBox="1"/>
          <p:nvPr/>
        </p:nvSpPr>
        <p:spPr>
          <a:xfrm>
            <a:off x="6744506" y="4892290"/>
            <a:ext cx="839332"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Cause</a:t>
            </a:r>
          </a:p>
        </p:txBody>
      </p:sp>
      <p:sp>
        <p:nvSpPr>
          <p:cNvPr id="40" name="TextBox 39"/>
          <p:cNvSpPr txBox="1"/>
          <p:nvPr/>
        </p:nvSpPr>
        <p:spPr>
          <a:xfrm>
            <a:off x="6757443" y="3616487"/>
            <a:ext cx="839332"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Cause</a:t>
            </a:r>
          </a:p>
        </p:txBody>
      </p:sp>
      <p:sp>
        <p:nvSpPr>
          <p:cNvPr id="72" name="TextBox 71"/>
          <p:cNvSpPr txBox="1"/>
          <p:nvPr/>
        </p:nvSpPr>
        <p:spPr>
          <a:xfrm>
            <a:off x="6317372" y="3205201"/>
            <a:ext cx="672364"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a:t>
            </a:r>
          </a:p>
        </p:txBody>
      </p:sp>
      <p:sp>
        <p:nvSpPr>
          <p:cNvPr id="23" name="TextBox 22"/>
          <p:cNvSpPr txBox="1"/>
          <p:nvPr/>
        </p:nvSpPr>
        <p:spPr>
          <a:xfrm>
            <a:off x="10205485" y="3616487"/>
            <a:ext cx="1244957" cy="46166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Outcome</a:t>
            </a:r>
          </a:p>
        </p:txBody>
      </p:sp>
      <p:sp>
        <p:nvSpPr>
          <p:cNvPr id="24" name="TextBox 23"/>
          <p:cNvSpPr txBox="1"/>
          <p:nvPr/>
        </p:nvSpPr>
        <p:spPr>
          <a:xfrm>
            <a:off x="10219211" y="4892292"/>
            <a:ext cx="1244957" cy="46166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Outcome</a:t>
            </a:r>
          </a:p>
        </p:txBody>
      </p:sp>
      <p:sp>
        <p:nvSpPr>
          <p:cNvPr id="33" name="TextBox 32"/>
          <p:cNvSpPr txBox="1"/>
          <p:nvPr/>
        </p:nvSpPr>
        <p:spPr>
          <a:xfrm>
            <a:off x="10555845" y="4489393"/>
            <a:ext cx="839332"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Cause</a:t>
            </a:r>
          </a:p>
        </p:txBody>
      </p:sp>
      <p:sp>
        <p:nvSpPr>
          <p:cNvPr id="36" name="TextBox 35"/>
          <p:cNvSpPr txBox="1"/>
          <p:nvPr/>
        </p:nvSpPr>
        <p:spPr>
          <a:xfrm>
            <a:off x="10868944" y="4044551"/>
            <a:ext cx="672364"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a:t>
            </a:r>
          </a:p>
        </p:txBody>
      </p:sp>
      <p:sp>
        <p:nvSpPr>
          <p:cNvPr id="9" name="Title 8"/>
          <p:cNvSpPr>
            <a:spLocks noGrp="1"/>
          </p:cNvSpPr>
          <p:nvPr>
            <p:ph type="title"/>
          </p:nvPr>
        </p:nvSpPr>
        <p:spPr/>
        <p:txBody>
          <a:bodyPr/>
          <a:lstStyle/>
          <a:p>
            <a:r>
              <a:rPr lang="en-US" dirty="0"/>
              <a:t>Strategic Articulation</a:t>
            </a:r>
          </a:p>
        </p:txBody>
      </p:sp>
      <p:sp>
        <p:nvSpPr>
          <p:cNvPr id="39" name="TextBox 38"/>
          <p:cNvSpPr txBox="1"/>
          <p:nvPr/>
        </p:nvSpPr>
        <p:spPr>
          <a:xfrm>
            <a:off x="10365028" y="5303578"/>
            <a:ext cx="798167"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Effect</a:t>
            </a:r>
          </a:p>
        </p:txBody>
      </p:sp>
      <p:sp>
        <p:nvSpPr>
          <p:cNvPr id="31" name="Right Arrow 30"/>
          <p:cNvSpPr/>
          <p:nvPr/>
        </p:nvSpPr>
        <p:spPr>
          <a:xfrm>
            <a:off x="457199" y="2262228"/>
            <a:ext cx="11276013" cy="694109"/>
          </a:xfrm>
          <a:prstGeom prst="rightArrow">
            <a:avLst>
              <a:gd name="adj1" fmla="val 72772"/>
              <a:gd name="adj2" fmla="val 47942"/>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2" name="TextBox 31"/>
          <p:cNvSpPr txBox="1"/>
          <p:nvPr/>
        </p:nvSpPr>
        <p:spPr>
          <a:xfrm>
            <a:off x="814931" y="2370645"/>
            <a:ext cx="4043736"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Code Driven (Rules Based)</a:t>
            </a:r>
          </a:p>
        </p:txBody>
      </p:sp>
      <p:sp>
        <p:nvSpPr>
          <p:cNvPr id="34" name="TextBox 33"/>
          <p:cNvSpPr txBox="1"/>
          <p:nvPr/>
        </p:nvSpPr>
        <p:spPr>
          <a:xfrm>
            <a:off x="7247561" y="2360705"/>
            <a:ext cx="3291927"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Data Driven (Learned)</a:t>
            </a:r>
          </a:p>
        </p:txBody>
      </p:sp>
      <p:pic>
        <p:nvPicPr>
          <p:cNvPr id="10" name="Graphic 9">
            <a:extLst>
              <a:ext uri="{FF2B5EF4-FFF2-40B4-BE49-F238E27FC236}">
                <a16:creationId xmlns:a16="http://schemas.microsoft.com/office/drawing/2014/main" xmlns="" id="{059EB5B9-A8E3-264D-82A7-988D9103B3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74103" y="3811278"/>
            <a:ext cx="1214937" cy="944951"/>
          </a:xfrm>
          <a:prstGeom prst="rect">
            <a:avLst/>
          </a:prstGeom>
        </p:spPr>
      </p:pic>
      <p:grpSp>
        <p:nvGrpSpPr>
          <p:cNvPr id="26" name="Group 25">
            <a:extLst>
              <a:ext uri="{FF2B5EF4-FFF2-40B4-BE49-F238E27FC236}">
                <a16:creationId xmlns:a16="http://schemas.microsoft.com/office/drawing/2014/main" xmlns="" id="{E1D2BF2B-25A5-964E-B2FD-F0850CE1FA05}"/>
              </a:ext>
            </a:extLst>
          </p:cNvPr>
          <p:cNvGrpSpPr/>
          <p:nvPr/>
        </p:nvGrpSpPr>
        <p:grpSpPr>
          <a:xfrm>
            <a:off x="1142745" y="3783269"/>
            <a:ext cx="3168991" cy="972960"/>
            <a:chOff x="489608" y="3783269"/>
            <a:chExt cx="3168991" cy="972960"/>
          </a:xfrm>
        </p:grpSpPr>
        <p:pic>
          <p:nvPicPr>
            <p:cNvPr id="7" name="Graphic 6">
              <a:extLst>
                <a:ext uri="{FF2B5EF4-FFF2-40B4-BE49-F238E27FC236}">
                  <a16:creationId xmlns:a16="http://schemas.microsoft.com/office/drawing/2014/main" xmlns="" id="{96A6B5C7-5A0B-D344-A230-6871E5EDED1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9608" y="3783269"/>
              <a:ext cx="1214937" cy="944951"/>
            </a:xfrm>
            <a:prstGeom prst="rect">
              <a:avLst/>
            </a:prstGeom>
          </p:spPr>
        </p:pic>
        <p:pic>
          <p:nvPicPr>
            <p:cNvPr id="30" name="Graphic 29">
              <a:extLst>
                <a:ext uri="{FF2B5EF4-FFF2-40B4-BE49-F238E27FC236}">
                  <a16:creationId xmlns:a16="http://schemas.microsoft.com/office/drawing/2014/main" xmlns="" id="{F0140D36-97D0-324E-A4B0-F9811CB1004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443662" y="3811278"/>
              <a:ext cx="1214937" cy="944951"/>
            </a:xfrm>
            <a:prstGeom prst="rect">
              <a:avLst/>
            </a:prstGeom>
          </p:spPr>
        </p:pic>
        <p:cxnSp>
          <p:nvCxnSpPr>
            <p:cNvPr id="14" name="Straight Arrow Connector 13">
              <a:extLst>
                <a:ext uri="{FF2B5EF4-FFF2-40B4-BE49-F238E27FC236}">
                  <a16:creationId xmlns:a16="http://schemas.microsoft.com/office/drawing/2014/main" xmlns="" id="{957C5215-7511-A148-AA68-0B2055697CF7}"/>
                </a:ext>
              </a:extLst>
            </p:cNvPr>
            <p:cNvCxnSpPr/>
            <p:nvPr/>
          </p:nvCxnSpPr>
          <p:spPr>
            <a:xfrm>
              <a:off x="1678419" y="4348833"/>
              <a:ext cx="683127" cy="0"/>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xmlns="" id="{A083A9B2-7386-F643-BEEC-0D74A3ABE3CE}"/>
              </a:ext>
            </a:extLst>
          </p:cNvPr>
          <p:cNvCxnSpPr/>
          <p:nvPr/>
        </p:nvCxnSpPr>
        <p:spPr>
          <a:xfrm>
            <a:off x="7595891" y="4348833"/>
            <a:ext cx="683127" cy="0"/>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6463B282-9E68-EE45-8EA0-0711AFD6766A}"/>
              </a:ext>
            </a:extLst>
          </p:cNvPr>
          <p:cNvCxnSpPr/>
          <p:nvPr/>
        </p:nvCxnSpPr>
        <p:spPr>
          <a:xfrm>
            <a:off x="9470110" y="4348833"/>
            <a:ext cx="683127" cy="0"/>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D6C3A752-01C6-DA40-814C-6C1CE899C8C2}"/>
              </a:ext>
            </a:extLst>
          </p:cNvPr>
          <p:cNvGrpSpPr/>
          <p:nvPr/>
        </p:nvGrpSpPr>
        <p:grpSpPr>
          <a:xfrm>
            <a:off x="8881328" y="3333359"/>
            <a:ext cx="1966991" cy="422483"/>
            <a:chOff x="9260153" y="3333359"/>
            <a:chExt cx="1966991" cy="422483"/>
          </a:xfrm>
        </p:grpSpPr>
        <p:cxnSp>
          <p:nvCxnSpPr>
            <p:cNvPr id="41" name="Straight Arrow Connector 40">
              <a:extLst>
                <a:ext uri="{FF2B5EF4-FFF2-40B4-BE49-F238E27FC236}">
                  <a16:creationId xmlns:a16="http://schemas.microsoft.com/office/drawing/2014/main" xmlns="" id="{1E8F763F-3943-F14C-BBD6-459441D487BA}"/>
                </a:ext>
              </a:extLst>
            </p:cNvPr>
            <p:cNvCxnSpPr>
              <a:cxnSpLocks/>
            </p:cNvCxnSpPr>
            <p:nvPr/>
          </p:nvCxnSpPr>
          <p:spPr>
            <a:xfrm>
              <a:off x="9280778" y="3337559"/>
              <a:ext cx="0" cy="418283"/>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E78B45D2-95A1-E24D-A801-550AB5AF4BB0}"/>
                </a:ext>
              </a:extLst>
            </p:cNvPr>
            <p:cNvCxnSpPr>
              <a:cxnSpLocks/>
            </p:cNvCxnSpPr>
            <p:nvPr/>
          </p:nvCxnSpPr>
          <p:spPr>
            <a:xfrm flipV="1">
              <a:off x="9260153" y="3333359"/>
              <a:ext cx="1966991" cy="4200"/>
            </a:xfrm>
            <a:prstGeom prst="straightConnector1">
              <a:avLst/>
            </a:prstGeom>
            <a:ln w="38100">
              <a:solidFill>
                <a:srgbClr val="6F7878"/>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E216E2ED-B91C-864A-9C13-840971EDCD36}"/>
                </a:ext>
              </a:extLst>
            </p:cNvPr>
            <p:cNvCxnSpPr>
              <a:cxnSpLocks/>
            </p:cNvCxnSpPr>
            <p:nvPr/>
          </p:nvCxnSpPr>
          <p:spPr>
            <a:xfrm>
              <a:off x="11208264" y="3337559"/>
              <a:ext cx="0" cy="278928"/>
            </a:xfrm>
            <a:prstGeom prst="straightConnector1">
              <a:avLst/>
            </a:prstGeom>
            <a:ln w="38100">
              <a:solidFill>
                <a:srgbClr val="6F7878"/>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607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Articulation of AI</a:t>
            </a:r>
          </a:p>
        </p:txBody>
      </p:sp>
      <p:sp>
        <p:nvSpPr>
          <p:cNvPr id="60" name="Rectangle 59">
            <a:extLst>
              <a:ext uri="{FF2B5EF4-FFF2-40B4-BE49-F238E27FC236}">
                <a16:creationId xmlns:a16="http://schemas.microsoft.com/office/drawing/2014/main" xmlns="" id="{E3AB1364-6624-458C-AA9F-462FB454E5BF}"/>
              </a:ext>
            </a:extLst>
          </p:cNvPr>
          <p:cNvSpPr>
            <a:spLocks noChangeAspect="1"/>
          </p:cNvSpPr>
          <p:nvPr/>
        </p:nvSpPr>
        <p:spPr>
          <a:xfrm>
            <a:off x="457200"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xmlns="" id="{FA02B9C5-E2FD-4672-9E76-6EFBF3BE0A02}"/>
              </a:ext>
            </a:extLst>
          </p:cNvPr>
          <p:cNvSpPr>
            <a:spLocks noChangeAspect="1"/>
          </p:cNvSpPr>
          <p:nvPr/>
        </p:nvSpPr>
        <p:spPr>
          <a:xfrm>
            <a:off x="3398233"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xmlns="" id="{78ECA24D-BDE5-4399-8392-FD0CEE531FF1}"/>
              </a:ext>
            </a:extLst>
          </p:cNvPr>
          <p:cNvSpPr>
            <a:spLocks noChangeAspect="1"/>
          </p:cNvSpPr>
          <p:nvPr/>
        </p:nvSpPr>
        <p:spPr>
          <a:xfrm>
            <a:off x="6339266"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xmlns="" id="{7148950C-7C8D-4A34-BA99-A4220BFF4D5A}"/>
              </a:ext>
            </a:extLst>
          </p:cNvPr>
          <p:cNvSpPr>
            <a:spLocks noChangeAspect="1"/>
          </p:cNvSpPr>
          <p:nvPr/>
        </p:nvSpPr>
        <p:spPr>
          <a:xfrm>
            <a:off x="9280299"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64" name="Picture 2" descr="Image result for black box">
            <a:extLst>
              <a:ext uri="{FF2B5EF4-FFF2-40B4-BE49-F238E27FC236}">
                <a16:creationId xmlns:a16="http://schemas.microsoft.com/office/drawing/2014/main" xmlns="" id="{0F20F2D6-4E7E-46EB-8CC0-B70C9335F778}"/>
              </a:ext>
            </a:extLst>
          </p:cNvPr>
          <p:cNvPicPr>
            <a:picLocks noChangeAspect="1" noChangeArrowheads="1"/>
          </p:cNvPicPr>
          <p:nvPr/>
        </p:nvPicPr>
        <p:blipFill>
          <a:blip r:embed="rId3"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50944" y="3206661"/>
            <a:ext cx="1029559" cy="113089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black box">
            <a:extLst>
              <a:ext uri="{FF2B5EF4-FFF2-40B4-BE49-F238E27FC236}">
                <a16:creationId xmlns:a16="http://schemas.microsoft.com/office/drawing/2014/main" xmlns="" id="{E534C19F-8DC6-46C7-B4E1-874A45519793}"/>
              </a:ext>
            </a:extLst>
          </p:cNvPr>
          <p:cNvPicPr>
            <a:picLocks noChangeAspect="1" noChangeArrowheads="1"/>
          </p:cNvPicPr>
          <p:nvPr/>
        </p:nvPicPr>
        <p:blipFill rotWithShape="1">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p:blipFill>
        <p:spPr bwMode="auto">
          <a:xfrm>
            <a:off x="3943156" y="3140344"/>
            <a:ext cx="1363069" cy="12672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decision tree">
            <a:extLst>
              <a:ext uri="{FF2B5EF4-FFF2-40B4-BE49-F238E27FC236}">
                <a16:creationId xmlns:a16="http://schemas.microsoft.com/office/drawing/2014/main" xmlns="" id="{D925CAD4-042A-4E8B-9182-7215505F5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38" y="3256723"/>
            <a:ext cx="1816839" cy="1080114"/>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xmlns="" id="{9AEC75D6-2A3C-46C4-92EF-3D3F5F70ADE7}"/>
              </a:ext>
            </a:extLst>
          </p:cNvPr>
          <p:cNvSpPr txBox="1"/>
          <p:nvPr/>
        </p:nvSpPr>
        <p:spPr>
          <a:xfrm>
            <a:off x="601780" y="2162453"/>
            <a:ext cx="2163755"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Human-Instruction</a:t>
            </a:r>
          </a:p>
        </p:txBody>
      </p:sp>
      <p:sp>
        <p:nvSpPr>
          <p:cNvPr id="69" name="TextBox 68">
            <a:extLst>
              <a:ext uri="{FF2B5EF4-FFF2-40B4-BE49-F238E27FC236}">
                <a16:creationId xmlns:a16="http://schemas.microsoft.com/office/drawing/2014/main" xmlns="" id="{FFA22131-A0B4-4F9D-A501-A4B13374ADD7}"/>
              </a:ext>
            </a:extLst>
          </p:cNvPr>
          <p:cNvSpPr txBox="1"/>
          <p:nvPr/>
        </p:nvSpPr>
        <p:spPr>
          <a:xfrm>
            <a:off x="3306900" y="2162453"/>
            <a:ext cx="2635581"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Human-Understanding</a:t>
            </a:r>
          </a:p>
        </p:txBody>
      </p:sp>
      <p:sp>
        <p:nvSpPr>
          <p:cNvPr id="70" name="TextBox 69">
            <a:extLst>
              <a:ext uri="{FF2B5EF4-FFF2-40B4-BE49-F238E27FC236}">
                <a16:creationId xmlns:a16="http://schemas.microsoft.com/office/drawing/2014/main" xmlns="" id="{F7EACBCF-5942-4BB0-A5AF-CAE113638EC1}"/>
              </a:ext>
            </a:extLst>
          </p:cNvPr>
          <p:cNvSpPr txBox="1"/>
          <p:nvPr/>
        </p:nvSpPr>
        <p:spPr>
          <a:xfrm>
            <a:off x="6656719" y="2162453"/>
            <a:ext cx="1818009"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Human-Testing</a:t>
            </a:r>
          </a:p>
        </p:txBody>
      </p:sp>
      <p:sp>
        <p:nvSpPr>
          <p:cNvPr id="71" name="TextBox 70">
            <a:extLst>
              <a:ext uri="{FF2B5EF4-FFF2-40B4-BE49-F238E27FC236}">
                <a16:creationId xmlns:a16="http://schemas.microsoft.com/office/drawing/2014/main" xmlns="" id="{A09E1AD8-72E6-4888-8271-3533C85D03DA}"/>
              </a:ext>
            </a:extLst>
          </p:cNvPr>
          <p:cNvSpPr txBox="1"/>
          <p:nvPr/>
        </p:nvSpPr>
        <p:spPr>
          <a:xfrm>
            <a:off x="9325124" y="2162453"/>
            <a:ext cx="2363265"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Human-Constraints</a:t>
            </a:r>
          </a:p>
        </p:txBody>
      </p:sp>
      <p:sp>
        <p:nvSpPr>
          <p:cNvPr id="72" name="Oval 71">
            <a:extLst>
              <a:ext uri="{FF2B5EF4-FFF2-40B4-BE49-F238E27FC236}">
                <a16:creationId xmlns:a16="http://schemas.microsoft.com/office/drawing/2014/main" xmlns="" id="{06E3B185-1A41-4E51-85CC-FA5140184AB0}"/>
              </a:ext>
            </a:extLst>
          </p:cNvPr>
          <p:cNvSpPr/>
          <p:nvPr/>
        </p:nvSpPr>
        <p:spPr>
          <a:xfrm>
            <a:off x="1490925"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73" name="Oval 72">
            <a:extLst>
              <a:ext uri="{FF2B5EF4-FFF2-40B4-BE49-F238E27FC236}">
                <a16:creationId xmlns:a16="http://schemas.microsoft.com/office/drawing/2014/main" xmlns="" id="{175477DB-697A-4E4D-94F9-68C1FD28946D}"/>
              </a:ext>
            </a:extLst>
          </p:cNvPr>
          <p:cNvSpPr/>
          <p:nvPr/>
        </p:nvSpPr>
        <p:spPr>
          <a:xfrm>
            <a:off x="4431958"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74" name="Oval 73">
            <a:extLst>
              <a:ext uri="{FF2B5EF4-FFF2-40B4-BE49-F238E27FC236}">
                <a16:creationId xmlns:a16="http://schemas.microsoft.com/office/drawing/2014/main" xmlns="" id="{D3A40EAD-2BDF-4637-9575-5C6E5C31B8C3}"/>
              </a:ext>
            </a:extLst>
          </p:cNvPr>
          <p:cNvSpPr/>
          <p:nvPr/>
        </p:nvSpPr>
        <p:spPr>
          <a:xfrm>
            <a:off x="7372991"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75" name="Oval 74">
            <a:extLst>
              <a:ext uri="{FF2B5EF4-FFF2-40B4-BE49-F238E27FC236}">
                <a16:creationId xmlns:a16="http://schemas.microsoft.com/office/drawing/2014/main" xmlns="" id="{9615BB34-2D27-4625-9F18-75462022EDC7}"/>
              </a:ext>
            </a:extLst>
          </p:cNvPr>
          <p:cNvSpPr/>
          <p:nvPr/>
        </p:nvSpPr>
        <p:spPr>
          <a:xfrm>
            <a:off x="10314024"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grpSp>
        <p:nvGrpSpPr>
          <p:cNvPr id="12" name="Group 11">
            <a:extLst>
              <a:ext uri="{FF2B5EF4-FFF2-40B4-BE49-F238E27FC236}">
                <a16:creationId xmlns:a16="http://schemas.microsoft.com/office/drawing/2014/main" xmlns="" id="{63EF8E06-4A8F-6440-8695-C76B424E7FED}"/>
              </a:ext>
            </a:extLst>
          </p:cNvPr>
          <p:cNvGrpSpPr/>
          <p:nvPr/>
        </p:nvGrpSpPr>
        <p:grpSpPr>
          <a:xfrm>
            <a:off x="9809631" y="3100676"/>
            <a:ext cx="1394251" cy="1342864"/>
            <a:chOff x="9583824" y="3389758"/>
            <a:chExt cx="1533676" cy="1477150"/>
          </a:xfrm>
        </p:grpSpPr>
        <p:pic>
          <p:nvPicPr>
            <p:cNvPr id="65" name="Picture 4" descr="Related image">
              <a:extLst>
                <a:ext uri="{FF2B5EF4-FFF2-40B4-BE49-F238E27FC236}">
                  <a16:creationId xmlns:a16="http://schemas.microsoft.com/office/drawing/2014/main" xmlns="" id="{81EA5D72-31C0-4E6A-AAA3-F067B5ED63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0455" y="3389758"/>
              <a:ext cx="1337045" cy="1259227"/>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xmlns="" id="{0949C383-DCE4-451C-B3DE-4E730C4FCFBD}"/>
                </a:ext>
              </a:extLst>
            </p:cNvPr>
            <p:cNvCxnSpPr>
              <a:cxnSpLocks/>
            </p:cNvCxnSpPr>
            <p:nvPr/>
          </p:nvCxnSpPr>
          <p:spPr>
            <a:xfrm flipH="1" flipV="1">
              <a:off x="9583824" y="4217387"/>
              <a:ext cx="1155478" cy="609958"/>
            </a:xfrm>
            <a:prstGeom prst="line">
              <a:avLst/>
            </a:prstGeom>
            <a:noFill/>
            <a:ln w="28575" cap="flat" cmpd="sng" algn="ctr">
              <a:solidFill>
                <a:srgbClr val="6F7878"/>
              </a:solidFill>
              <a:prstDash val="solid"/>
              <a:miter lim="800000"/>
            </a:ln>
            <a:effectLst/>
          </p:spPr>
        </p:cxnSp>
        <p:sp>
          <p:nvSpPr>
            <p:cNvPr id="77" name="TextBox 76">
              <a:extLst>
                <a:ext uri="{FF2B5EF4-FFF2-40B4-BE49-F238E27FC236}">
                  <a16:creationId xmlns:a16="http://schemas.microsoft.com/office/drawing/2014/main" xmlns="" id="{6E69B213-3A3F-4BF6-B564-498C734C659F}"/>
                </a:ext>
              </a:extLst>
            </p:cNvPr>
            <p:cNvSpPr txBox="1"/>
            <p:nvPr/>
          </p:nvSpPr>
          <p:spPr>
            <a:xfrm rot="1705740">
              <a:off x="9641028" y="4497576"/>
              <a:ext cx="759182" cy="36933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No Go</a:t>
              </a:r>
            </a:p>
          </p:txBody>
        </p:sp>
      </p:grpSp>
      <p:cxnSp>
        <p:nvCxnSpPr>
          <p:cNvPr id="78" name="Straight Connector 77">
            <a:extLst>
              <a:ext uri="{FF2B5EF4-FFF2-40B4-BE49-F238E27FC236}">
                <a16:creationId xmlns:a16="http://schemas.microsoft.com/office/drawing/2014/main" xmlns="" id="{5DE44281-C47A-444F-BE55-C1079CAC29DF}"/>
              </a:ext>
            </a:extLst>
          </p:cNvPr>
          <p:cNvCxnSpPr>
            <a:cxnSpLocks/>
          </p:cNvCxnSpPr>
          <p:nvPr/>
        </p:nvCxnSpPr>
        <p:spPr>
          <a:xfrm flipV="1">
            <a:off x="3136932" y="1658363"/>
            <a:ext cx="0" cy="4320617"/>
          </a:xfrm>
          <a:prstGeom prst="line">
            <a:avLst/>
          </a:prstGeom>
          <a:noFill/>
          <a:ln w="38100" cap="flat" cmpd="sng" algn="ctr">
            <a:solidFill>
              <a:srgbClr val="6F7878"/>
            </a:solidFill>
            <a:prstDash val="dash"/>
            <a:miter lim="800000"/>
          </a:ln>
          <a:effectLst/>
        </p:spPr>
      </p:cxnSp>
      <p:sp>
        <p:nvSpPr>
          <p:cNvPr id="79" name="TextBox 78">
            <a:extLst>
              <a:ext uri="{FF2B5EF4-FFF2-40B4-BE49-F238E27FC236}">
                <a16:creationId xmlns:a16="http://schemas.microsoft.com/office/drawing/2014/main" xmlns="" id="{D6E892D4-4989-4089-B29A-1C568580EB55}"/>
              </a:ext>
            </a:extLst>
          </p:cNvPr>
          <p:cNvSpPr txBox="1"/>
          <p:nvPr/>
        </p:nvSpPr>
        <p:spPr>
          <a:xfrm>
            <a:off x="3273612" y="1806181"/>
            <a:ext cx="310341" cy="36933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AI</a:t>
            </a:r>
          </a:p>
        </p:txBody>
      </p:sp>
      <p:sp>
        <p:nvSpPr>
          <p:cNvPr id="80" name="TextBox 79">
            <a:extLst>
              <a:ext uri="{FF2B5EF4-FFF2-40B4-BE49-F238E27FC236}">
                <a16:creationId xmlns:a16="http://schemas.microsoft.com/office/drawing/2014/main" xmlns="" id="{A185DAD1-3815-4EAA-9E9D-77FDD0C5DF08}"/>
              </a:ext>
            </a:extLst>
          </p:cNvPr>
          <p:cNvSpPr txBox="1"/>
          <p:nvPr/>
        </p:nvSpPr>
        <p:spPr>
          <a:xfrm>
            <a:off x="2393295" y="1806181"/>
            <a:ext cx="733534" cy="36933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Not AI</a:t>
            </a:r>
          </a:p>
        </p:txBody>
      </p:sp>
      <p:sp>
        <p:nvSpPr>
          <p:cNvPr id="81" name="TextBox 80">
            <a:extLst>
              <a:ext uri="{FF2B5EF4-FFF2-40B4-BE49-F238E27FC236}">
                <a16:creationId xmlns:a16="http://schemas.microsoft.com/office/drawing/2014/main" xmlns="" id="{64B61010-F8A7-4B09-B368-7AF2937533C3}"/>
              </a:ext>
            </a:extLst>
          </p:cNvPr>
          <p:cNvSpPr txBox="1"/>
          <p:nvPr/>
        </p:nvSpPr>
        <p:spPr>
          <a:xfrm>
            <a:off x="5114474" y="1801190"/>
            <a:ext cx="3939158"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Behavior managed by:</a:t>
            </a:r>
          </a:p>
        </p:txBody>
      </p:sp>
      <p:sp>
        <p:nvSpPr>
          <p:cNvPr id="39" name="Rectangle 38">
            <a:extLst>
              <a:ext uri="{FF2B5EF4-FFF2-40B4-BE49-F238E27FC236}">
                <a16:creationId xmlns:a16="http://schemas.microsoft.com/office/drawing/2014/main" xmlns="" id="{C32BADD0-1F1C-4B49-8F77-7370878B6BEC}"/>
              </a:ext>
            </a:extLst>
          </p:cNvPr>
          <p:cNvSpPr/>
          <p:nvPr/>
        </p:nvSpPr>
        <p:spPr>
          <a:xfrm>
            <a:off x="457200"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follows rules defined by humans</a:t>
            </a:r>
          </a:p>
        </p:txBody>
      </p:sp>
      <p:sp>
        <p:nvSpPr>
          <p:cNvPr id="40" name="Rectangle 39">
            <a:extLst>
              <a:ext uri="{FF2B5EF4-FFF2-40B4-BE49-F238E27FC236}">
                <a16:creationId xmlns:a16="http://schemas.microsoft.com/office/drawing/2014/main" xmlns="" id="{86907CD5-5588-3546-859E-4FE6CB6F568C}"/>
              </a:ext>
            </a:extLst>
          </p:cNvPr>
          <p:cNvSpPr/>
          <p:nvPr/>
        </p:nvSpPr>
        <p:spPr>
          <a:xfrm>
            <a:off x="3398233"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learns; result is fully testable, traceable, and understood before deployment</a:t>
            </a:r>
          </a:p>
        </p:txBody>
      </p:sp>
      <p:sp>
        <p:nvSpPr>
          <p:cNvPr id="41" name="Rectangle 40">
            <a:extLst>
              <a:ext uri="{FF2B5EF4-FFF2-40B4-BE49-F238E27FC236}">
                <a16:creationId xmlns:a16="http://schemas.microsoft.com/office/drawing/2014/main" xmlns="" id="{EFD8607B-7670-BB4A-A724-A6009608AE06}"/>
              </a:ext>
            </a:extLst>
          </p:cNvPr>
          <p:cNvSpPr/>
          <p:nvPr/>
        </p:nvSpPr>
        <p:spPr>
          <a:xfrm>
            <a:off x="6339266"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learns; resulting black box is testable before deployment</a:t>
            </a:r>
          </a:p>
        </p:txBody>
      </p:sp>
      <p:sp>
        <p:nvSpPr>
          <p:cNvPr id="42" name="Rectangle 41">
            <a:extLst>
              <a:ext uri="{FF2B5EF4-FFF2-40B4-BE49-F238E27FC236}">
                <a16:creationId xmlns:a16="http://schemas.microsoft.com/office/drawing/2014/main" xmlns="" id="{713CDB9A-A526-964C-A1AB-DC74ABA4122E}"/>
              </a:ext>
            </a:extLst>
          </p:cNvPr>
          <p:cNvSpPr/>
          <p:nvPr/>
        </p:nvSpPr>
        <p:spPr>
          <a:xfrm>
            <a:off x="9280299"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continues to learn after deployment, but is kept in check</a:t>
            </a:r>
            <a:br>
              <a:rPr kumimoji="0" lang="en-GB" sz="1600" b="0" i="0" u="none" strike="noStrike" kern="0" cap="none" spc="0" normalizeH="0" baseline="0" noProof="0" dirty="0">
                <a:ln>
                  <a:noFill/>
                </a:ln>
                <a:solidFill>
                  <a:srgbClr val="FFFFFF"/>
                </a:solidFill>
                <a:effectLst/>
                <a:uLnTx/>
                <a:uFillTx/>
                <a:latin typeface="Arial"/>
                <a:ea typeface="+mn-ea"/>
                <a:cs typeface="+mn-cs"/>
              </a:rPr>
            </a:br>
            <a:r>
              <a:rPr kumimoji="0" lang="en-GB" sz="1600" b="0" i="0" u="none" strike="noStrike" kern="0" cap="none" spc="0" normalizeH="0" baseline="0" noProof="0" dirty="0">
                <a:ln>
                  <a:noFill/>
                </a:ln>
                <a:solidFill>
                  <a:srgbClr val="FFFFFF"/>
                </a:solidFill>
                <a:effectLst/>
                <a:uLnTx/>
                <a:uFillTx/>
                <a:latin typeface="Arial"/>
                <a:ea typeface="+mn-ea"/>
                <a:cs typeface="+mn-cs"/>
              </a:rPr>
              <a:t>by constraints</a:t>
            </a:r>
          </a:p>
        </p:txBody>
      </p:sp>
      <p:sp>
        <p:nvSpPr>
          <p:cNvPr id="36" name="Right Arrow 35">
            <a:extLst>
              <a:ext uri="{FF2B5EF4-FFF2-40B4-BE49-F238E27FC236}">
                <a16:creationId xmlns:a16="http://schemas.microsoft.com/office/drawing/2014/main" xmlns="" id="{913EF7C1-6626-2C4C-9883-0C68CE7E100F}"/>
              </a:ext>
            </a:extLst>
          </p:cNvPr>
          <p:cNvSpPr/>
          <p:nvPr/>
        </p:nvSpPr>
        <p:spPr>
          <a:xfrm>
            <a:off x="457200" y="1259899"/>
            <a:ext cx="11276012" cy="573644"/>
          </a:xfrm>
          <a:prstGeom prst="rightArrow">
            <a:avLst>
              <a:gd name="adj1" fmla="val 72772"/>
              <a:gd name="adj2" fmla="val 47942"/>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xmlns="" id="{C1A1B5E0-89A2-4BAA-9C7E-E6C1EFE0C960}"/>
              </a:ext>
            </a:extLst>
          </p:cNvPr>
          <p:cNvSpPr txBox="1"/>
          <p:nvPr/>
        </p:nvSpPr>
        <p:spPr>
          <a:xfrm>
            <a:off x="597063" y="1362055"/>
            <a:ext cx="3054682" cy="369332"/>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Code Driven (Rules Based)</a:t>
            </a:r>
          </a:p>
        </p:txBody>
      </p:sp>
      <p:sp>
        <p:nvSpPr>
          <p:cNvPr id="34" name="TextBox 33">
            <a:extLst>
              <a:ext uri="{FF2B5EF4-FFF2-40B4-BE49-F238E27FC236}">
                <a16:creationId xmlns:a16="http://schemas.microsoft.com/office/drawing/2014/main" xmlns="" id="{B956C4DB-C2CF-4D3D-8717-021B48BA625B}"/>
              </a:ext>
            </a:extLst>
          </p:cNvPr>
          <p:cNvSpPr txBox="1"/>
          <p:nvPr/>
        </p:nvSpPr>
        <p:spPr>
          <a:xfrm>
            <a:off x="8986345" y="1362055"/>
            <a:ext cx="2490425" cy="369332"/>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Data Driven (Learned)</a:t>
            </a:r>
          </a:p>
        </p:txBody>
      </p:sp>
    </p:spTree>
    <p:extLst>
      <p:ext uri="{BB962C8B-B14F-4D97-AF65-F5344CB8AC3E}">
        <p14:creationId xmlns:p14="http://schemas.microsoft.com/office/powerpoint/2010/main" val="6760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B149E862-CF2B-3D40-B56B-9BE3429AC14E}"/>
              </a:ext>
            </a:extLst>
          </p:cNvPr>
          <p:cNvGrpSpPr/>
          <p:nvPr/>
        </p:nvGrpSpPr>
        <p:grpSpPr>
          <a:xfrm>
            <a:off x="529907" y="1548051"/>
            <a:ext cx="11276012" cy="430987"/>
            <a:chOff x="457200" y="1710372"/>
            <a:chExt cx="11276012" cy="430987"/>
          </a:xfrm>
        </p:grpSpPr>
        <p:sp>
          <p:nvSpPr>
            <p:cNvPr id="48" name="Right Arrow 47">
              <a:extLst>
                <a:ext uri="{FF2B5EF4-FFF2-40B4-BE49-F238E27FC236}">
                  <a16:creationId xmlns:a16="http://schemas.microsoft.com/office/drawing/2014/main" xmlns="" id="{7BFD56F9-1C8D-914E-9E35-1FCC2602355D}"/>
                </a:ext>
              </a:extLst>
            </p:cNvPr>
            <p:cNvSpPr/>
            <p:nvPr/>
          </p:nvSpPr>
          <p:spPr>
            <a:xfrm>
              <a:off x="457200" y="1710372"/>
              <a:ext cx="11276012" cy="430987"/>
            </a:xfrm>
            <a:prstGeom prst="rightArrow">
              <a:avLst>
                <a:gd name="adj1" fmla="val 72772"/>
                <a:gd name="adj2" fmla="val 47942"/>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49" name="TextBox 48">
              <a:extLst>
                <a:ext uri="{FF2B5EF4-FFF2-40B4-BE49-F238E27FC236}">
                  <a16:creationId xmlns:a16="http://schemas.microsoft.com/office/drawing/2014/main" xmlns="" id="{754C5824-D8C0-334D-BA58-E0B1B85B0EFE}"/>
                </a:ext>
              </a:extLst>
            </p:cNvPr>
            <p:cNvSpPr txBox="1"/>
            <p:nvPr/>
          </p:nvSpPr>
          <p:spPr>
            <a:xfrm>
              <a:off x="597063" y="1756588"/>
              <a:ext cx="2692404"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Harder to Predict Behavior</a:t>
              </a:r>
            </a:p>
          </p:txBody>
        </p:sp>
      </p:grpSp>
      <p:sp>
        <p:nvSpPr>
          <p:cNvPr id="2" name="Title 1"/>
          <p:cNvSpPr>
            <a:spLocks noGrp="1"/>
          </p:cNvSpPr>
          <p:nvPr>
            <p:ph type="title"/>
          </p:nvPr>
        </p:nvSpPr>
        <p:spPr/>
        <p:txBody>
          <a:bodyPr/>
          <a:lstStyle/>
          <a:p>
            <a:r>
              <a:rPr lang="en-US" dirty="0"/>
              <a:t>Strategic Articulation</a:t>
            </a:r>
          </a:p>
        </p:txBody>
      </p:sp>
      <p:sp>
        <p:nvSpPr>
          <p:cNvPr id="60" name="Rectangle 59">
            <a:extLst>
              <a:ext uri="{FF2B5EF4-FFF2-40B4-BE49-F238E27FC236}">
                <a16:creationId xmlns:a16="http://schemas.microsoft.com/office/drawing/2014/main" xmlns="" id="{E3AB1364-6624-458C-AA9F-462FB454E5BF}"/>
              </a:ext>
            </a:extLst>
          </p:cNvPr>
          <p:cNvSpPr>
            <a:spLocks noChangeAspect="1"/>
          </p:cNvSpPr>
          <p:nvPr/>
        </p:nvSpPr>
        <p:spPr>
          <a:xfrm>
            <a:off x="531220"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xmlns="" id="{FA02B9C5-E2FD-4672-9E76-6EFBF3BE0A02}"/>
              </a:ext>
            </a:extLst>
          </p:cNvPr>
          <p:cNvSpPr>
            <a:spLocks noChangeAspect="1"/>
          </p:cNvSpPr>
          <p:nvPr/>
        </p:nvSpPr>
        <p:spPr>
          <a:xfrm>
            <a:off x="3472253"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xmlns="" id="{78ECA24D-BDE5-4399-8392-FD0CEE531FF1}"/>
              </a:ext>
            </a:extLst>
          </p:cNvPr>
          <p:cNvSpPr>
            <a:spLocks noChangeAspect="1"/>
          </p:cNvSpPr>
          <p:nvPr/>
        </p:nvSpPr>
        <p:spPr>
          <a:xfrm>
            <a:off x="6413286"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xmlns="" id="{7148950C-7C8D-4A34-BA99-A4220BFF4D5A}"/>
              </a:ext>
            </a:extLst>
          </p:cNvPr>
          <p:cNvSpPr>
            <a:spLocks noChangeAspect="1"/>
          </p:cNvSpPr>
          <p:nvPr/>
        </p:nvSpPr>
        <p:spPr>
          <a:xfrm>
            <a:off x="9354319"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64" name="Picture 2" descr="Image result for black box">
            <a:extLst>
              <a:ext uri="{FF2B5EF4-FFF2-40B4-BE49-F238E27FC236}">
                <a16:creationId xmlns:a16="http://schemas.microsoft.com/office/drawing/2014/main" xmlns="" id="{0F20F2D6-4E7E-46EB-8CC0-B70C9335F778}"/>
              </a:ext>
            </a:extLst>
          </p:cNvPr>
          <p:cNvPicPr>
            <a:picLocks noChangeAspect="1" noChangeArrowheads="1"/>
          </p:cNvPicPr>
          <p:nvPr/>
        </p:nvPicPr>
        <p:blipFill>
          <a:blip r:embed="rId3"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124964" y="3591774"/>
            <a:ext cx="1029559" cy="113089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black box">
            <a:extLst>
              <a:ext uri="{FF2B5EF4-FFF2-40B4-BE49-F238E27FC236}">
                <a16:creationId xmlns:a16="http://schemas.microsoft.com/office/drawing/2014/main" xmlns="" id="{E534C19F-8DC6-46C7-B4E1-874A45519793}"/>
              </a:ext>
            </a:extLst>
          </p:cNvPr>
          <p:cNvPicPr>
            <a:picLocks noChangeAspect="1" noChangeArrowheads="1"/>
          </p:cNvPicPr>
          <p:nvPr/>
        </p:nvPicPr>
        <p:blipFill rotWithShape="1">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p:blipFill>
        <p:spPr bwMode="auto">
          <a:xfrm>
            <a:off x="4017176" y="3525457"/>
            <a:ext cx="1363069" cy="12672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decision tree">
            <a:extLst>
              <a:ext uri="{FF2B5EF4-FFF2-40B4-BE49-F238E27FC236}">
                <a16:creationId xmlns:a16="http://schemas.microsoft.com/office/drawing/2014/main" xmlns="" id="{D925CAD4-042A-4E8B-9182-7215505F5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58" y="3641836"/>
            <a:ext cx="1816839" cy="1080114"/>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a:extLst>
              <a:ext uri="{FF2B5EF4-FFF2-40B4-BE49-F238E27FC236}">
                <a16:creationId xmlns:a16="http://schemas.microsoft.com/office/drawing/2014/main" xmlns="" id="{06E3B185-1A41-4E51-85CC-FA5140184AB0}"/>
              </a:ext>
            </a:extLst>
          </p:cNvPr>
          <p:cNvSpPr/>
          <p:nvPr/>
        </p:nvSpPr>
        <p:spPr>
          <a:xfrm>
            <a:off x="1564945"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73" name="Oval 72">
            <a:extLst>
              <a:ext uri="{FF2B5EF4-FFF2-40B4-BE49-F238E27FC236}">
                <a16:creationId xmlns:a16="http://schemas.microsoft.com/office/drawing/2014/main" xmlns="" id="{175477DB-697A-4E4D-94F9-68C1FD28946D}"/>
              </a:ext>
            </a:extLst>
          </p:cNvPr>
          <p:cNvSpPr/>
          <p:nvPr/>
        </p:nvSpPr>
        <p:spPr>
          <a:xfrm>
            <a:off x="4505978"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74" name="Oval 73">
            <a:extLst>
              <a:ext uri="{FF2B5EF4-FFF2-40B4-BE49-F238E27FC236}">
                <a16:creationId xmlns:a16="http://schemas.microsoft.com/office/drawing/2014/main" xmlns="" id="{D3A40EAD-2BDF-4637-9575-5C6E5C31B8C3}"/>
              </a:ext>
            </a:extLst>
          </p:cNvPr>
          <p:cNvSpPr/>
          <p:nvPr/>
        </p:nvSpPr>
        <p:spPr>
          <a:xfrm>
            <a:off x="7447011"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75" name="Oval 74">
            <a:extLst>
              <a:ext uri="{FF2B5EF4-FFF2-40B4-BE49-F238E27FC236}">
                <a16:creationId xmlns:a16="http://schemas.microsoft.com/office/drawing/2014/main" xmlns="" id="{9615BB34-2D27-4625-9F18-75462022EDC7}"/>
              </a:ext>
            </a:extLst>
          </p:cNvPr>
          <p:cNvSpPr/>
          <p:nvPr/>
        </p:nvSpPr>
        <p:spPr>
          <a:xfrm>
            <a:off x="10388044"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pic>
        <p:nvPicPr>
          <p:cNvPr id="65" name="Picture 4" descr="Related image">
            <a:extLst>
              <a:ext uri="{FF2B5EF4-FFF2-40B4-BE49-F238E27FC236}">
                <a16:creationId xmlns:a16="http://schemas.microsoft.com/office/drawing/2014/main" xmlns="" id="{81EA5D72-31C0-4E6A-AAA3-F067B5ED63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2406" y="3485789"/>
            <a:ext cx="1215496" cy="1144752"/>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xmlns="" id="{0949C383-DCE4-451C-B3DE-4E730C4FCFBD}"/>
              </a:ext>
            </a:extLst>
          </p:cNvPr>
          <p:cNvCxnSpPr>
            <a:cxnSpLocks/>
          </p:cNvCxnSpPr>
          <p:nvPr/>
        </p:nvCxnSpPr>
        <p:spPr>
          <a:xfrm flipH="1" flipV="1">
            <a:off x="9883651" y="4238179"/>
            <a:ext cx="1050435" cy="554507"/>
          </a:xfrm>
          <a:prstGeom prst="line">
            <a:avLst/>
          </a:prstGeom>
          <a:noFill/>
          <a:ln w="28575" cap="flat" cmpd="sng" algn="ctr">
            <a:solidFill>
              <a:srgbClr val="6F7878"/>
            </a:solidFill>
            <a:prstDash val="solid"/>
            <a:miter lim="800000"/>
          </a:ln>
          <a:effectLst/>
        </p:spPr>
      </p:cxnSp>
      <p:sp>
        <p:nvSpPr>
          <p:cNvPr id="77" name="TextBox 76">
            <a:extLst>
              <a:ext uri="{FF2B5EF4-FFF2-40B4-BE49-F238E27FC236}">
                <a16:creationId xmlns:a16="http://schemas.microsoft.com/office/drawing/2014/main" xmlns="" id="{6E69B213-3A3F-4BF6-B564-498C734C659F}"/>
              </a:ext>
            </a:extLst>
          </p:cNvPr>
          <p:cNvSpPr txBox="1"/>
          <p:nvPr/>
        </p:nvSpPr>
        <p:spPr>
          <a:xfrm rot="1705740">
            <a:off x="9969108" y="4459443"/>
            <a:ext cx="690165" cy="33575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No Go</a:t>
            </a:r>
          </a:p>
        </p:txBody>
      </p:sp>
      <p:cxnSp>
        <p:nvCxnSpPr>
          <p:cNvPr id="78" name="Straight Connector 77">
            <a:extLst>
              <a:ext uri="{FF2B5EF4-FFF2-40B4-BE49-F238E27FC236}">
                <a16:creationId xmlns:a16="http://schemas.microsoft.com/office/drawing/2014/main" xmlns="" id="{5DE44281-C47A-444F-BE55-C1079CAC29DF}"/>
              </a:ext>
            </a:extLst>
          </p:cNvPr>
          <p:cNvCxnSpPr>
            <a:cxnSpLocks/>
          </p:cNvCxnSpPr>
          <p:nvPr/>
        </p:nvCxnSpPr>
        <p:spPr>
          <a:xfrm flipV="1">
            <a:off x="3210952" y="3062043"/>
            <a:ext cx="0" cy="2979645"/>
          </a:xfrm>
          <a:prstGeom prst="line">
            <a:avLst/>
          </a:prstGeom>
          <a:noFill/>
          <a:ln w="38100" cap="flat" cmpd="sng" algn="ctr">
            <a:solidFill>
              <a:srgbClr val="6F7878"/>
            </a:solidFill>
            <a:prstDash val="dash"/>
            <a:miter lim="800000"/>
          </a:ln>
          <a:effectLst/>
        </p:spPr>
      </p:cxnSp>
      <p:sp>
        <p:nvSpPr>
          <p:cNvPr id="39" name="Rectangle 38">
            <a:extLst>
              <a:ext uri="{FF2B5EF4-FFF2-40B4-BE49-F238E27FC236}">
                <a16:creationId xmlns:a16="http://schemas.microsoft.com/office/drawing/2014/main" xmlns="" id="{C32BADD0-1F1C-4B49-8F77-7370878B6BEC}"/>
              </a:ext>
            </a:extLst>
          </p:cNvPr>
          <p:cNvSpPr/>
          <p:nvPr/>
        </p:nvSpPr>
        <p:spPr>
          <a:xfrm>
            <a:off x="531220"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(Digitize)</a:t>
            </a:r>
          </a:p>
        </p:txBody>
      </p:sp>
      <p:sp>
        <p:nvSpPr>
          <p:cNvPr id="40" name="Rectangle 39">
            <a:extLst>
              <a:ext uri="{FF2B5EF4-FFF2-40B4-BE49-F238E27FC236}">
                <a16:creationId xmlns:a16="http://schemas.microsoft.com/office/drawing/2014/main" xmlns="" id="{86907CD5-5588-3546-859E-4FE6CB6F568C}"/>
              </a:ext>
            </a:extLst>
          </p:cNvPr>
          <p:cNvSpPr/>
          <p:nvPr/>
        </p:nvSpPr>
        <p:spPr>
          <a:xfrm>
            <a:off x="3472253"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Enable</a:t>
            </a:r>
          </a:p>
        </p:txBody>
      </p:sp>
      <p:sp>
        <p:nvSpPr>
          <p:cNvPr id="41" name="Rectangle 40">
            <a:extLst>
              <a:ext uri="{FF2B5EF4-FFF2-40B4-BE49-F238E27FC236}">
                <a16:creationId xmlns:a16="http://schemas.microsoft.com/office/drawing/2014/main" xmlns="" id="{EFD8607B-7670-BB4A-A724-A6009608AE06}"/>
              </a:ext>
            </a:extLst>
          </p:cNvPr>
          <p:cNvSpPr/>
          <p:nvPr/>
        </p:nvSpPr>
        <p:spPr>
          <a:xfrm>
            <a:off x="6413286"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Enhance</a:t>
            </a:r>
          </a:p>
        </p:txBody>
      </p:sp>
      <p:sp>
        <p:nvSpPr>
          <p:cNvPr id="42" name="Rectangle 41">
            <a:extLst>
              <a:ext uri="{FF2B5EF4-FFF2-40B4-BE49-F238E27FC236}">
                <a16:creationId xmlns:a16="http://schemas.microsoft.com/office/drawing/2014/main" xmlns="" id="{713CDB9A-A526-964C-A1AB-DC74ABA4122E}"/>
              </a:ext>
            </a:extLst>
          </p:cNvPr>
          <p:cNvSpPr/>
          <p:nvPr/>
        </p:nvSpPr>
        <p:spPr>
          <a:xfrm>
            <a:off x="9354319"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Augment</a:t>
            </a:r>
          </a:p>
        </p:txBody>
      </p:sp>
      <p:grpSp>
        <p:nvGrpSpPr>
          <p:cNvPr id="13" name="Group 12">
            <a:extLst>
              <a:ext uri="{FF2B5EF4-FFF2-40B4-BE49-F238E27FC236}">
                <a16:creationId xmlns:a16="http://schemas.microsoft.com/office/drawing/2014/main" xmlns="" id="{55EDD5C6-7DFF-FF4E-920A-DCCA34BA4D03}"/>
              </a:ext>
            </a:extLst>
          </p:cNvPr>
          <p:cNvGrpSpPr/>
          <p:nvPr/>
        </p:nvGrpSpPr>
        <p:grpSpPr>
          <a:xfrm>
            <a:off x="457200" y="1144285"/>
            <a:ext cx="11276012" cy="430987"/>
            <a:chOff x="457200" y="1297775"/>
            <a:chExt cx="11276012" cy="430987"/>
          </a:xfrm>
        </p:grpSpPr>
        <p:sp>
          <p:nvSpPr>
            <p:cNvPr id="36" name="Right Arrow 35">
              <a:extLst>
                <a:ext uri="{FF2B5EF4-FFF2-40B4-BE49-F238E27FC236}">
                  <a16:creationId xmlns:a16="http://schemas.microsoft.com/office/drawing/2014/main" xmlns="" id="{913EF7C1-6626-2C4C-9883-0C68CE7E100F}"/>
                </a:ext>
              </a:extLst>
            </p:cNvPr>
            <p:cNvSpPr/>
            <p:nvPr/>
          </p:nvSpPr>
          <p:spPr>
            <a:xfrm>
              <a:off x="457200" y="1297775"/>
              <a:ext cx="11276012"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xmlns="" id="{C1A1B5E0-89A2-4BAA-9C7E-E6C1EFE0C960}"/>
                </a:ext>
              </a:extLst>
            </p:cNvPr>
            <p:cNvSpPr txBox="1"/>
            <p:nvPr/>
          </p:nvSpPr>
          <p:spPr>
            <a:xfrm>
              <a:off x="597063" y="1343991"/>
              <a:ext cx="1770678"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Capability Grows</a:t>
              </a:r>
            </a:p>
          </p:txBody>
        </p:sp>
        <p:sp>
          <p:nvSpPr>
            <p:cNvPr id="34" name="TextBox 33">
              <a:extLst>
                <a:ext uri="{FF2B5EF4-FFF2-40B4-BE49-F238E27FC236}">
                  <a16:creationId xmlns:a16="http://schemas.microsoft.com/office/drawing/2014/main" xmlns="" id="{B956C4DB-C2CF-4D3D-8717-021B48BA625B}"/>
                </a:ext>
              </a:extLst>
            </p:cNvPr>
            <p:cNvSpPr txBox="1"/>
            <p:nvPr/>
          </p:nvSpPr>
          <p:spPr>
            <a:xfrm>
              <a:off x="8627242" y="1343991"/>
              <a:ext cx="2613857"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High Capacity / Capability</a:t>
              </a:r>
            </a:p>
          </p:txBody>
        </p:sp>
        <p:grpSp>
          <p:nvGrpSpPr>
            <p:cNvPr id="4" name="Group 3">
              <a:extLst>
                <a:ext uri="{FF2B5EF4-FFF2-40B4-BE49-F238E27FC236}">
                  <a16:creationId xmlns:a16="http://schemas.microsoft.com/office/drawing/2014/main" xmlns="" id="{CEFAED9B-6672-2B4B-BA9D-DF079F17C7D5}"/>
                </a:ext>
              </a:extLst>
            </p:cNvPr>
            <p:cNvGrpSpPr/>
            <p:nvPr/>
          </p:nvGrpSpPr>
          <p:grpSpPr>
            <a:xfrm>
              <a:off x="5721876" y="1377439"/>
              <a:ext cx="746661" cy="271659"/>
              <a:chOff x="4947497" y="1410892"/>
              <a:chExt cx="746661" cy="271659"/>
            </a:xfrm>
          </p:grpSpPr>
          <p:sp>
            <p:nvSpPr>
              <p:cNvPr id="3" name="Triangle 2">
                <a:extLst>
                  <a:ext uri="{FF2B5EF4-FFF2-40B4-BE49-F238E27FC236}">
                    <a16:creationId xmlns:a16="http://schemas.microsoft.com/office/drawing/2014/main" xmlns="" id="{0D674591-9077-4546-95AA-5E931907DC82}"/>
                  </a:ext>
                </a:extLst>
              </p:cNvPr>
              <p:cNvSpPr/>
              <p:nvPr/>
            </p:nvSpPr>
            <p:spPr>
              <a:xfrm rot="5400000">
                <a:off x="4884374" y="1474015"/>
                <a:ext cx="271657" cy="145412"/>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Triangle 34">
                <a:extLst>
                  <a:ext uri="{FF2B5EF4-FFF2-40B4-BE49-F238E27FC236}">
                    <a16:creationId xmlns:a16="http://schemas.microsoft.com/office/drawing/2014/main" xmlns="" id="{860803D7-7320-D34B-9FC1-BEB2D8B4E697}"/>
                  </a:ext>
                </a:extLst>
              </p:cNvPr>
              <p:cNvSpPr/>
              <p:nvPr/>
            </p:nvSpPr>
            <p:spPr>
              <a:xfrm rot="5400000">
                <a:off x="5184998" y="1474016"/>
                <a:ext cx="271657" cy="145412"/>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Triangle 36">
                <a:extLst>
                  <a:ext uri="{FF2B5EF4-FFF2-40B4-BE49-F238E27FC236}">
                    <a16:creationId xmlns:a16="http://schemas.microsoft.com/office/drawing/2014/main" xmlns="" id="{BA7D42C7-8B9D-0F4A-9E31-DA1800F285BE}"/>
                  </a:ext>
                </a:extLst>
              </p:cNvPr>
              <p:cNvSpPr/>
              <p:nvPr/>
            </p:nvSpPr>
            <p:spPr>
              <a:xfrm rot="5400000">
                <a:off x="5485623" y="1474017"/>
                <a:ext cx="271657" cy="145412"/>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nvGrpSpPr>
          <p:cNvPr id="15" name="Group 14">
            <a:extLst>
              <a:ext uri="{FF2B5EF4-FFF2-40B4-BE49-F238E27FC236}">
                <a16:creationId xmlns:a16="http://schemas.microsoft.com/office/drawing/2014/main" xmlns="" id="{3CE9FF48-DD1B-B442-80DA-894A05D50807}"/>
              </a:ext>
            </a:extLst>
          </p:cNvPr>
          <p:cNvGrpSpPr/>
          <p:nvPr/>
        </p:nvGrpSpPr>
        <p:grpSpPr>
          <a:xfrm>
            <a:off x="529907" y="1977694"/>
            <a:ext cx="11276012" cy="430987"/>
            <a:chOff x="457200" y="2134120"/>
            <a:chExt cx="11276012" cy="430987"/>
          </a:xfrm>
        </p:grpSpPr>
        <p:sp>
          <p:nvSpPr>
            <p:cNvPr id="55" name="Right Arrow 54">
              <a:extLst>
                <a:ext uri="{FF2B5EF4-FFF2-40B4-BE49-F238E27FC236}">
                  <a16:creationId xmlns:a16="http://schemas.microsoft.com/office/drawing/2014/main" xmlns="" id="{9E9B1C79-E9DC-2343-9982-1DA8D1B4026D}"/>
                </a:ext>
              </a:extLst>
            </p:cNvPr>
            <p:cNvSpPr/>
            <p:nvPr/>
          </p:nvSpPr>
          <p:spPr>
            <a:xfrm>
              <a:off x="457200" y="2134120"/>
              <a:ext cx="11276012" cy="430987"/>
            </a:xfrm>
            <a:prstGeom prst="rightArrow">
              <a:avLst>
                <a:gd name="adj1" fmla="val 72772"/>
                <a:gd name="adj2" fmla="val 47942"/>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56" name="TextBox 55">
              <a:extLst>
                <a:ext uri="{FF2B5EF4-FFF2-40B4-BE49-F238E27FC236}">
                  <a16:creationId xmlns:a16="http://schemas.microsoft.com/office/drawing/2014/main" xmlns="" id="{2754709E-7547-A140-9076-C34A201DA875}"/>
                </a:ext>
              </a:extLst>
            </p:cNvPr>
            <p:cNvSpPr txBox="1"/>
            <p:nvPr/>
          </p:nvSpPr>
          <p:spPr>
            <a:xfrm>
              <a:off x="597063" y="2180336"/>
              <a:ext cx="547586"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Cost</a:t>
              </a:r>
            </a:p>
          </p:txBody>
        </p:sp>
        <p:sp>
          <p:nvSpPr>
            <p:cNvPr id="57" name="TextBox 56">
              <a:extLst>
                <a:ext uri="{FF2B5EF4-FFF2-40B4-BE49-F238E27FC236}">
                  <a16:creationId xmlns:a16="http://schemas.microsoft.com/office/drawing/2014/main" xmlns="" id="{8D83FCB9-C0A2-464F-81C2-3DFA5256E069}"/>
                </a:ext>
              </a:extLst>
            </p:cNvPr>
            <p:cNvSpPr txBox="1"/>
            <p:nvPr/>
          </p:nvSpPr>
          <p:spPr>
            <a:xfrm>
              <a:off x="1569187" y="2180336"/>
              <a:ext cx="227626"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sp>
          <p:nvSpPr>
            <p:cNvPr id="58" name="TextBox 57">
              <a:extLst>
                <a:ext uri="{FF2B5EF4-FFF2-40B4-BE49-F238E27FC236}">
                  <a16:creationId xmlns:a16="http://schemas.microsoft.com/office/drawing/2014/main" xmlns="" id="{ED9BA249-4215-1A41-BCE9-032276D329CC}"/>
                </a:ext>
              </a:extLst>
            </p:cNvPr>
            <p:cNvSpPr txBox="1"/>
            <p:nvPr/>
          </p:nvSpPr>
          <p:spPr>
            <a:xfrm>
              <a:off x="4396406" y="2180336"/>
              <a:ext cx="455253"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sp>
          <p:nvSpPr>
            <p:cNvPr id="59" name="TextBox 58">
              <a:extLst>
                <a:ext uri="{FF2B5EF4-FFF2-40B4-BE49-F238E27FC236}">
                  <a16:creationId xmlns:a16="http://schemas.microsoft.com/office/drawing/2014/main" xmlns="" id="{EA453F41-67D9-334A-A4DB-2180E0116C4B}"/>
                </a:ext>
              </a:extLst>
            </p:cNvPr>
            <p:cNvSpPr txBox="1"/>
            <p:nvPr/>
          </p:nvSpPr>
          <p:spPr>
            <a:xfrm>
              <a:off x="7280533" y="2180336"/>
              <a:ext cx="569067"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sp>
          <p:nvSpPr>
            <p:cNvPr id="82" name="TextBox 81">
              <a:extLst>
                <a:ext uri="{FF2B5EF4-FFF2-40B4-BE49-F238E27FC236}">
                  <a16:creationId xmlns:a16="http://schemas.microsoft.com/office/drawing/2014/main" xmlns="" id="{AB3578FC-5EDC-644E-88B1-AA7162567DD1}"/>
                </a:ext>
              </a:extLst>
            </p:cNvPr>
            <p:cNvSpPr txBox="1"/>
            <p:nvPr/>
          </p:nvSpPr>
          <p:spPr>
            <a:xfrm>
              <a:off x="10050846" y="2180336"/>
              <a:ext cx="910506"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grpSp>
      <p:sp>
        <p:nvSpPr>
          <p:cNvPr id="9" name="Pentagon 8">
            <a:extLst>
              <a:ext uri="{FF2B5EF4-FFF2-40B4-BE49-F238E27FC236}">
                <a16:creationId xmlns:a16="http://schemas.microsoft.com/office/drawing/2014/main" xmlns="" id="{554CC934-B819-B542-8AEF-3520747630BC}"/>
              </a:ext>
            </a:extLst>
          </p:cNvPr>
          <p:cNvSpPr/>
          <p:nvPr/>
        </p:nvSpPr>
        <p:spPr>
          <a:xfrm>
            <a:off x="7319171" y="1519670"/>
            <a:ext cx="3454338" cy="407658"/>
          </a:xfrm>
          <a:prstGeom prst="homePlate">
            <a:avLst>
              <a:gd name="adj" fmla="val 27393"/>
            </a:avLst>
          </a:prstGeom>
          <a:solidFill>
            <a:srgbClr val="DE0A0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Risk</a:t>
            </a:r>
          </a:p>
        </p:txBody>
      </p:sp>
      <p:grpSp>
        <p:nvGrpSpPr>
          <p:cNvPr id="16" name="Group 15">
            <a:extLst>
              <a:ext uri="{FF2B5EF4-FFF2-40B4-BE49-F238E27FC236}">
                <a16:creationId xmlns:a16="http://schemas.microsoft.com/office/drawing/2014/main" xmlns="" id="{03B213BC-C1D2-2D4B-BBE6-CE56DA968675}"/>
              </a:ext>
            </a:extLst>
          </p:cNvPr>
          <p:cNvGrpSpPr/>
          <p:nvPr/>
        </p:nvGrpSpPr>
        <p:grpSpPr>
          <a:xfrm>
            <a:off x="529906" y="2391504"/>
            <a:ext cx="11276012" cy="430987"/>
            <a:chOff x="457200" y="5701989"/>
            <a:chExt cx="11276012" cy="430987"/>
          </a:xfrm>
        </p:grpSpPr>
        <p:sp>
          <p:nvSpPr>
            <p:cNvPr id="83" name="Right Arrow 82">
              <a:extLst>
                <a:ext uri="{FF2B5EF4-FFF2-40B4-BE49-F238E27FC236}">
                  <a16:creationId xmlns:a16="http://schemas.microsoft.com/office/drawing/2014/main" xmlns="" id="{17593449-3778-6F43-9CAE-33830B7C5E2B}"/>
                </a:ext>
              </a:extLst>
            </p:cNvPr>
            <p:cNvSpPr/>
            <p:nvPr/>
          </p:nvSpPr>
          <p:spPr>
            <a:xfrm>
              <a:off x="457200" y="5701989"/>
              <a:ext cx="11276012"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TextBox 83">
              <a:extLst>
                <a:ext uri="{FF2B5EF4-FFF2-40B4-BE49-F238E27FC236}">
                  <a16:creationId xmlns:a16="http://schemas.microsoft.com/office/drawing/2014/main" xmlns="" id="{C76F93C5-98F1-D54B-ABD0-AE9432FB1213}"/>
                </a:ext>
              </a:extLst>
            </p:cNvPr>
            <p:cNvSpPr txBox="1"/>
            <p:nvPr/>
          </p:nvSpPr>
          <p:spPr>
            <a:xfrm>
              <a:off x="3757836" y="5732816"/>
              <a:ext cx="4674741" cy="369332"/>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More Automation / More SW, Tools &amp; APIs</a:t>
              </a:r>
            </a:p>
          </p:txBody>
        </p:sp>
      </p:grpSp>
    </p:spTree>
    <p:extLst>
      <p:ext uri="{BB962C8B-B14F-4D97-AF65-F5344CB8AC3E}">
        <p14:creationId xmlns:p14="http://schemas.microsoft.com/office/powerpoint/2010/main" val="11530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1EB369E-CAF9-4A8A-8049-08DCAB698EAB}"/>
              </a:ext>
            </a:extLst>
          </p:cNvPr>
          <p:cNvSpPr>
            <a:spLocks noGrp="1"/>
          </p:cNvSpPr>
          <p:nvPr>
            <p:ph type="title"/>
          </p:nvPr>
        </p:nvSpPr>
        <p:spPr/>
        <p:txBody>
          <a:bodyPr/>
          <a:lstStyle/>
          <a:p>
            <a:r>
              <a:rPr lang="en-US" dirty="0"/>
              <a:t>Profile Process and Data</a:t>
            </a:r>
          </a:p>
        </p:txBody>
      </p:sp>
      <p:sp>
        <p:nvSpPr>
          <p:cNvPr id="65" name="Rectangle 64">
            <a:extLst>
              <a:ext uri="{FF2B5EF4-FFF2-40B4-BE49-F238E27FC236}">
                <a16:creationId xmlns:a16="http://schemas.microsoft.com/office/drawing/2014/main" xmlns="" id="{D526DB20-D5D1-4AB2-A049-CF34B7897DDC}"/>
              </a:ext>
            </a:extLst>
          </p:cNvPr>
          <p:cNvSpPr>
            <a:spLocks noChangeArrowheads="1"/>
          </p:cNvSpPr>
          <p:nvPr/>
        </p:nvSpPr>
        <p:spPr bwMode="auto">
          <a:xfrm>
            <a:off x="7257144" y="1365031"/>
            <a:ext cx="3386339" cy="2004054"/>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66" name="Text Box 8">
            <a:extLst>
              <a:ext uri="{FF2B5EF4-FFF2-40B4-BE49-F238E27FC236}">
                <a16:creationId xmlns:a16="http://schemas.microsoft.com/office/drawing/2014/main" xmlns="" id="{4875AF1D-233F-4B8F-B2D3-B412A7EE8720}"/>
              </a:ext>
            </a:extLst>
          </p:cNvPr>
          <p:cNvSpPr txBox="1">
            <a:spLocks noChangeArrowheads="1"/>
          </p:cNvSpPr>
          <p:nvPr/>
        </p:nvSpPr>
        <p:spPr bwMode="auto">
          <a:xfrm>
            <a:off x="1462480" y="1336858"/>
            <a:ext cx="2334877" cy="535531"/>
          </a:xfrm>
          <a:prstGeom prst="rect">
            <a:avLst/>
          </a:prstGeom>
          <a:noFill/>
          <a:ln w="12700" algn="ctr">
            <a:noFill/>
            <a:miter lim="800000"/>
            <a:headEnd type="none" w="lg" len="lg"/>
            <a:tailEnd type="none" w="lg" len="lg"/>
          </a:ln>
          <a:effectLst/>
        </p:spPr>
        <p:txBody>
          <a:bodyPr wrap="squar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Rules-Based, Routine, Predictable </a:t>
            </a:r>
          </a:p>
        </p:txBody>
      </p:sp>
      <p:sp>
        <p:nvSpPr>
          <p:cNvPr id="67" name="Flowchart: Alternate Process 66">
            <a:extLst>
              <a:ext uri="{FF2B5EF4-FFF2-40B4-BE49-F238E27FC236}">
                <a16:creationId xmlns:a16="http://schemas.microsoft.com/office/drawing/2014/main" xmlns="" id="{0997FD74-6911-492E-8F07-6C870415573D}"/>
              </a:ext>
            </a:extLst>
          </p:cNvPr>
          <p:cNvSpPr/>
          <p:nvPr/>
        </p:nvSpPr>
        <p:spPr bwMode="auto">
          <a:xfrm>
            <a:off x="859808" y="2833017"/>
            <a:ext cx="2075122" cy="666686"/>
          </a:xfrm>
          <a:prstGeom prst="flowChartAlternateProcess">
            <a:avLst/>
          </a:prstGeom>
          <a:noFill/>
          <a:ln w="12700" algn="ctr">
            <a:noFill/>
            <a:round/>
            <a:headEnd type="none" w="lg" len="lg"/>
            <a:tailEnd type="none" w="lg" len="lg"/>
          </a:ln>
          <a:effectLst/>
        </p:spPr>
        <p:txBody>
          <a:bodyPr wrap="squar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700" b="0" i="0" u="none" strike="noStrike" kern="0" cap="none" spc="0" normalizeH="0" baseline="0" noProof="0" dirty="0">
                <a:ln>
                  <a:noFill/>
                </a:ln>
                <a:solidFill>
                  <a:prstClr val="black"/>
                </a:solidFill>
                <a:effectLst/>
                <a:uLnTx/>
                <a:uFillTx/>
                <a:latin typeface="Arial"/>
                <a:ea typeface="Arial Unicode MS" pitchFamily="34" charset="-128"/>
                <a:cs typeface="+mn-cs"/>
              </a:rPr>
              <a:t>Process/Task Profile</a:t>
            </a:r>
          </a:p>
        </p:txBody>
      </p:sp>
      <p:sp>
        <p:nvSpPr>
          <p:cNvPr id="68" name="Flowchart: Alternate Process 67">
            <a:extLst>
              <a:ext uri="{FF2B5EF4-FFF2-40B4-BE49-F238E27FC236}">
                <a16:creationId xmlns:a16="http://schemas.microsoft.com/office/drawing/2014/main" xmlns="" id="{88CAE2A1-08A7-4B1F-8379-9C8C0E86AC62}"/>
              </a:ext>
            </a:extLst>
          </p:cNvPr>
          <p:cNvSpPr/>
          <p:nvPr/>
        </p:nvSpPr>
        <p:spPr bwMode="auto">
          <a:xfrm>
            <a:off x="6012679" y="5921187"/>
            <a:ext cx="2075122" cy="666686"/>
          </a:xfrm>
          <a:prstGeom prst="flowChartAlternateProcess">
            <a:avLst/>
          </a:prstGeom>
          <a:noFill/>
          <a:ln w="12700" algn="ctr">
            <a:no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700" b="0" i="0" u="none" strike="noStrike" kern="0" cap="none" spc="0" normalizeH="0" baseline="0" noProof="0" dirty="0">
                <a:ln>
                  <a:noFill/>
                </a:ln>
                <a:solidFill>
                  <a:prstClr val="black"/>
                </a:solidFill>
                <a:effectLst/>
                <a:uLnTx/>
                <a:uFillTx/>
                <a:latin typeface="Arial"/>
                <a:ea typeface="Arial Unicode MS" pitchFamily="34" charset="-128"/>
                <a:cs typeface="+mn-cs"/>
              </a:rPr>
              <a:t>Data Profile</a:t>
            </a:r>
          </a:p>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700" b="0" i="0" u="none" strike="noStrike" kern="0" cap="none" spc="0" normalizeH="0" baseline="0" noProof="0" dirty="0">
                <a:ln>
                  <a:noFill/>
                </a:ln>
                <a:solidFill>
                  <a:prstClr val="black"/>
                </a:solidFill>
                <a:effectLst/>
                <a:uLnTx/>
                <a:uFillTx/>
                <a:latin typeface="Arial"/>
                <a:ea typeface="Arial Unicode MS" pitchFamily="34" charset="-128"/>
                <a:cs typeface="+mn-cs"/>
              </a:rPr>
              <a:t>VOLUME, VELOCITY, VISCOSITY</a:t>
            </a:r>
          </a:p>
        </p:txBody>
      </p:sp>
      <p:sp>
        <p:nvSpPr>
          <p:cNvPr id="69" name="Text Box 8">
            <a:extLst>
              <a:ext uri="{FF2B5EF4-FFF2-40B4-BE49-F238E27FC236}">
                <a16:creationId xmlns:a16="http://schemas.microsoft.com/office/drawing/2014/main" xmlns="" id="{5F8D75FA-972D-4884-AB7B-F93B2E777637}"/>
              </a:ext>
            </a:extLst>
          </p:cNvPr>
          <p:cNvSpPr txBox="1">
            <a:spLocks noChangeArrowheads="1"/>
          </p:cNvSpPr>
          <p:nvPr/>
        </p:nvSpPr>
        <p:spPr bwMode="auto">
          <a:xfrm>
            <a:off x="859808" y="4903030"/>
            <a:ext cx="2924389" cy="584775"/>
          </a:xfrm>
          <a:prstGeom prst="rect">
            <a:avLst/>
          </a:prstGeom>
          <a:noFill/>
          <a:ln w="12700" algn="ctr">
            <a:noFill/>
            <a:miter lim="800000"/>
            <a:headEnd type="none" w="lg" len="lg"/>
            <a:tailEnd type="none" w="lg" len="lg"/>
          </a:ln>
          <a:effectLst/>
        </p:spPr>
        <p:txBody>
          <a:bodyPr wrap="square">
            <a:spAutoFit/>
          </a:bodyPr>
          <a:lstStyle/>
          <a:p>
            <a:pPr marL="0" marR="0" lvl="0" indent="0" algn="r" defTabSz="914400" rtl="0" eaLnBrk="0" fontAlgn="base"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Judgment Based Dynamic/</a:t>
            </a:r>
            <a:b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b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Ad Hoc Unpredictable</a:t>
            </a:r>
          </a:p>
        </p:txBody>
      </p:sp>
      <p:cxnSp>
        <p:nvCxnSpPr>
          <p:cNvPr id="70" name="Straight Arrow Connector 69">
            <a:extLst>
              <a:ext uri="{FF2B5EF4-FFF2-40B4-BE49-F238E27FC236}">
                <a16:creationId xmlns:a16="http://schemas.microsoft.com/office/drawing/2014/main" xmlns="" id="{3C8F5A3C-58D3-4503-B258-1E40CC9BD50B}"/>
              </a:ext>
            </a:extLst>
          </p:cNvPr>
          <p:cNvCxnSpPr>
            <a:cxnSpLocks/>
          </p:cNvCxnSpPr>
          <p:nvPr/>
        </p:nvCxnSpPr>
        <p:spPr bwMode="auto">
          <a:xfrm>
            <a:off x="3299693" y="1911824"/>
            <a:ext cx="0" cy="2879490"/>
          </a:xfrm>
          <a:prstGeom prst="straightConnector1">
            <a:avLst/>
          </a:prstGeom>
          <a:solidFill>
            <a:srgbClr val="00529B"/>
          </a:solidFill>
          <a:ln w="25400" cap="flat" cmpd="sng" algn="ctr">
            <a:solidFill>
              <a:srgbClr val="6F7878"/>
            </a:solidFill>
            <a:prstDash val="dash"/>
            <a:round/>
            <a:headEnd type="triangle" w="lg" len="med"/>
            <a:tailEnd type="triangle" w="lg" len="med"/>
          </a:ln>
          <a:effectLst/>
        </p:spPr>
      </p:cxnSp>
      <p:sp>
        <p:nvSpPr>
          <p:cNvPr id="71" name="Text Box 8">
            <a:extLst>
              <a:ext uri="{FF2B5EF4-FFF2-40B4-BE49-F238E27FC236}">
                <a16:creationId xmlns:a16="http://schemas.microsoft.com/office/drawing/2014/main" xmlns="" id="{8C3BDAEE-061C-47CF-94F3-BB051592E9BD}"/>
              </a:ext>
            </a:extLst>
          </p:cNvPr>
          <p:cNvSpPr txBox="1">
            <a:spLocks noChangeArrowheads="1"/>
          </p:cNvSpPr>
          <p:nvPr/>
        </p:nvSpPr>
        <p:spPr bwMode="auto">
          <a:xfrm>
            <a:off x="3868224" y="5522810"/>
            <a:ext cx="2000412" cy="535531"/>
          </a:xfrm>
          <a:prstGeom prst="rect">
            <a:avLst/>
          </a:prstGeom>
          <a:noFill/>
          <a:ln w="12700" algn="ctr">
            <a:noFill/>
            <a:miter lim="800000"/>
            <a:headEnd type="none" w="lg" len="lg"/>
            <a:tailEnd type="none" w="lg" len="lg"/>
          </a:ln>
          <a:effectLst/>
        </p:spPr>
        <p:txBody>
          <a:bodyPr wrap="square" lIns="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Structured, Stable, Low Velocity </a:t>
            </a:r>
          </a:p>
        </p:txBody>
      </p:sp>
      <p:sp>
        <p:nvSpPr>
          <p:cNvPr id="72" name="Text Box 8">
            <a:extLst>
              <a:ext uri="{FF2B5EF4-FFF2-40B4-BE49-F238E27FC236}">
                <a16:creationId xmlns:a16="http://schemas.microsoft.com/office/drawing/2014/main" xmlns="" id="{6843A0B0-2B23-45AC-A869-02F9E43F8EB6}"/>
              </a:ext>
            </a:extLst>
          </p:cNvPr>
          <p:cNvSpPr txBox="1">
            <a:spLocks noChangeArrowheads="1"/>
          </p:cNvSpPr>
          <p:nvPr/>
        </p:nvSpPr>
        <p:spPr bwMode="auto">
          <a:xfrm>
            <a:off x="8297959" y="5522810"/>
            <a:ext cx="2345524" cy="535531"/>
          </a:xfrm>
          <a:prstGeom prst="rect">
            <a:avLst/>
          </a:prstGeom>
          <a:noFill/>
          <a:ln w="12700" algn="ctr">
            <a:noFill/>
            <a:miter lim="800000"/>
            <a:headEnd type="none" w="lg" len="lg"/>
            <a:tailEnd type="none" w="lg" len="lg"/>
          </a:ln>
          <a:effectLst/>
        </p:spPr>
        <p:txBody>
          <a:bodyPr wrap="square" rIns="0">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Unstructured,</a:t>
            </a:r>
            <a:b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b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Volatile, High Velocity</a:t>
            </a:r>
          </a:p>
        </p:txBody>
      </p:sp>
      <p:cxnSp>
        <p:nvCxnSpPr>
          <p:cNvPr id="73" name="Straight Arrow Connector 72">
            <a:extLst>
              <a:ext uri="{FF2B5EF4-FFF2-40B4-BE49-F238E27FC236}">
                <a16:creationId xmlns:a16="http://schemas.microsoft.com/office/drawing/2014/main" xmlns="" id="{75BBB6CE-F4AB-4E3E-8FC1-586F6F21B1D4}"/>
              </a:ext>
            </a:extLst>
          </p:cNvPr>
          <p:cNvCxnSpPr>
            <a:cxnSpLocks/>
          </p:cNvCxnSpPr>
          <p:nvPr/>
        </p:nvCxnSpPr>
        <p:spPr bwMode="auto">
          <a:xfrm flipH="1">
            <a:off x="5855850" y="5729823"/>
            <a:ext cx="2599829" cy="0"/>
          </a:xfrm>
          <a:prstGeom prst="straightConnector1">
            <a:avLst/>
          </a:prstGeom>
          <a:solidFill>
            <a:srgbClr val="00529B"/>
          </a:solidFill>
          <a:ln w="25400" cap="flat" cmpd="sng" algn="ctr">
            <a:solidFill>
              <a:srgbClr val="6F7878"/>
            </a:solidFill>
            <a:prstDash val="dash"/>
            <a:round/>
            <a:headEnd type="triangle" w="lg" len="med"/>
            <a:tailEnd type="triangle" w="lg" len="med"/>
          </a:ln>
          <a:effectLst/>
        </p:spPr>
      </p:cxnSp>
      <p:sp>
        <p:nvSpPr>
          <p:cNvPr id="74" name="Rectangle 73">
            <a:extLst>
              <a:ext uri="{FF2B5EF4-FFF2-40B4-BE49-F238E27FC236}">
                <a16:creationId xmlns:a16="http://schemas.microsoft.com/office/drawing/2014/main" xmlns="" id="{D466AE3F-21BC-4216-8742-5182C4E1CE1A}"/>
              </a:ext>
            </a:extLst>
          </p:cNvPr>
          <p:cNvSpPr>
            <a:spLocks noChangeArrowheads="1"/>
          </p:cNvSpPr>
          <p:nvPr/>
        </p:nvSpPr>
        <p:spPr bwMode="auto">
          <a:xfrm>
            <a:off x="7257144" y="3400640"/>
            <a:ext cx="3386339" cy="2004055"/>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75" name="Rectangle 74">
            <a:extLst>
              <a:ext uri="{FF2B5EF4-FFF2-40B4-BE49-F238E27FC236}">
                <a16:creationId xmlns:a16="http://schemas.microsoft.com/office/drawing/2014/main" xmlns="" id="{800B2AE4-4A59-4E90-B076-F5B651864637}"/>
              </a:ext>
            </a:extLst>
          </p:cNvPr>
          <p:cNvSpPr>
            <a:spLocks noChangeArrowheads="1"/>
          </p:cNvSpPr>
          <p:nvPr/>
        </p:nvSpPr>
        <p:spPr bwMode="auto">
          <a:xfrm>
            <a:off x="3868224" y="1365030"/>
            <a:ext cx="3360609" cy="2004055"/>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76" name="Rectangle 75">
            <a:extLst>
              <a:ext uri="{FF2B5EF4-FFF2-40B4-BE49-F238E27FC236}">
                <a16:creationId xmlns:a16="http://schemas.microsoft.com/office/drawing/2014/main" xmlns="" id="{40B56D9C-E420-452A-8220-0831E9ED1D7B}"/>
              </a:ext>
            </a:extLst>
          </p:cNvPr>
          <p:cNvSpPr>
            <a:spLocks noChangeArrowheads="1"/>
          </p:cNvSpPr>
          <p:nvPr/>
        </p:nvSpPr>
        <p:spPr bwMode="auto">
          <a:xfrm>
            <a:off x="3868224" y="3400640"/>
            <a:ext cx="3360609" cy="2004055"/>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77" name="Flowchart: Alternate Process 76">
            <a:extLst>
              <a:ext uri="{FF2B5EF4-FFF2-40B4-BE49-F238E27FC236}">
                <a16:creationId xmlns:a16="http://schemas.microsoft.com/office/drawing/2014/main" xmlns="" id="{8A151DCB-ADD9-4626-8925-117F8C82BD60}"/>
              </a:ext>
            </a:extLst>
          </p:cNvPr>
          <p:cNvSpPr/>
          <p:nvPr/>
        </p:nvSpPr>
        <p:spPr bwMode="auto">
          <a:xfrm>
            <a:off x="4610043" y="1789657"/>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Automate</a:t>
            </a:r>
          </a:p>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(Digitize)</a:t>
            </a:r>
          </a:p>
        </p:txBody>
      </p:sp>
      <p:sp>
        <p:nvSpPr>
          <p:cNvPr id="78" name="Flowchart: Alternate Process 77">
            <a:extLst>
              <a:ext uri="{FF2B5EF4-FFF2-40B4-BE49-F238E27FC236}">
                <a16:creationId xmlns:a16="http://schemas.microsoft.com/office/drawing/2014/main" xmlns="" id="{3638AD2A-848A-49B7-BF81-2E19B5082E32}"/>
              </a:ext>
            </a:extLst>
          </p:cNvPr>
          <p:cNvSpPr/>
          <p:nvPr/>
        </p:nvSpPr>
        <p:spPr bwMode="auto">
          <a:xfrm>
            <a:off x="8011828" y="3917132"/>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Augment</a:t>
            </a:r>
          </a:p>
        </p:txBody>
      </p:sp>
      <p:sp>
        <p:nvSpPr>
          <p:cNvPr id="79" name="Text Box 8">
            <a:extLst>
              <a:ext uri="{FF2B5EF4-FFF2-40B4-BE49-F238E27FC236}">
                <a16:creationId xmlns:a16="http://schemas.microsoft.com/office/drawing/2014/main" xmlns="" id="{1851211C-6917-4539-AEDC-65EE81ABA4BB}"/>
              </a:ext>
            </a:extLst>
          </p:cNvPr>
          <p:cNvSpPr txBox="1">
            <a:spLocks noChangeArrowheads="1"/>
          </p:cNvSpPr>
          <p:nvPr/>
        </p:nvSpPr>
        <p:spPr bwMode="auto">
          <a:xfrm>
            <a:off x="4897920" y="2617478"/>
            <a:ext cx="1301216"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Efficiency</a:t>
            </a:r>
          </a:p>
        </p:txBody>
      </p:sp>
      <p:sp>
        <p:nvSpPr>
          <p:cNvPr id="80" name="Text Box 8">
            <a:extLst>
              <a:ext uri="{FF2B5EF4-FFF2-40B4-BE49-F238E27FC236}">
                <a16:creationId xmlns:a16="http://schemas.microsoft.com/office/drawing/2014/main" xmlns="" id="{63C307E2-03F3-4636-8E39-7D356B9803F0}"/>
              </a:ext>
            </a:extLst>
          </p:cNvPr>
          <p:cNvSpPr txBox="1">
            <a:spLocks noChangeArrowheads="1"/>
          </p:cNvSpPr>
          <p:nvPr/>
        </p:nvSpPr>
        <p:spPr bwMode="auto">
          <a:xfrm>
            <a:off x="8365466" y="2617478"/>
            <a:ext cx="1169694"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Efficacy</a:t>
            </a:r>
          </a:p>
        </p:txBody>
      </p:sp>
      <p:sp>
        <p:nvSpPr>
          <p:cNvPr id="81" name="Text Box 8">
            <a:extLst>
              <a:ext uri="{FF2B5EF4-FFF2-40B4-BE49-F238E27FC236}">
                <a16:creationId xmlns:a16="http://schemas.microsoft.com/office/drawing/2014/main" xmlns="" id="{7FB86A11-F85E-410F-B973-E6623E1A4579}"/>
              </a:ext>
            </a:extLst>
          </p:cNvPr>
          <p:cNvSpPr txBox="1">
            <a:spLocks noChangeArrowheads="1"/>
          </p:cNvSpPr>
          <p:nvPr/>
        </p:nvSpPr>
        <p:spPr bwMode="auto">
          <a:xfrm>
            <a:off x="8236937" y="4746064"/>
            <a:ext cx="1426752"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Innovation</a:t>
            </a:r>
          </a:p>
        </p:txBody>
      </p:sp>
      <p:sp>
        <p:nvSpPr>
          <p:cNvPr id="82" name="Text Box 8">
            <a:extLst>
              <a:ext uri="{FF2B5EF4-FFF2-40B4-BE49-F238E27FC236}">
                <a16:creationId xmlns:a16="http://schemas.microsoft.com/office/drawing/2014/main" xmlns="" id="{DC14EE97-4A8F-413C-82EA-D12A25F656FD}"/>
              </a:ext>
            </a:extLst>
          </p:cNvPr>
          <p:cNvSpPr txBox="1">
            <a:spLocks noChangeArrowheads="1"/>
          </p:cNvSpPr>
          <p:nvPr/>
        </p:nvSpPr>
        <p:spPr bwMode="auto">
          <a:xfrm>
            <a:off x="4628058" y="4746064"/>
            <a:ext cx="1840940"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Business Agility</a:t>
            </a:r>
          </a:p>
        </p:txBody>
      </p:sp>
      <p:sp>
        <p:nvSpPr>
          <p:cNvPr id="83" name="Flowchart: Alternate Process 82">
            <a:extLst>
              <a:ext uri="{FF2B5EF4-FFF2-40B4-BE49-F238E27FC236}">
                <a16:creationId xmlns:a16="http://schemas.microsoft.com/office/drawing/2014/main" xmlns="" id="{839FEE04-0DD2-4E6B-8D3B-CD2CC521084C}"/>
              </a:ext>
            </a:extLst>
          </p:cNvPr>
          <p:cNvSpPr/>
          <p:nvPr/>
        </p:nvSpPr>
        <p:spPr bwMode="auto">
          <a:xfrm>
            <a:off x="4610043" y="3917132"/>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Enhance</a:t>
            </a:r>
          </a:p>
        </p:txBody>
      </p:sp>
      <p:sp>
        <p:nvSpPr>
          <p:cNvPr id="84" name="Flowchart: Alternate Process 83">
            <a:extLst>
              <a:ext uri="{FF2B5EF4-FFF2-40B4-BE49-F238E27FC236}">
                <a16:creationId xmlns:a16="http://schemas.microsoft.com/office/drawing/2014/main" xmlns="" id="{B976E674-46F1-432C-8DCE-FD99D9EED819}"/>
              </a:ext>
            </a:extLst>
          </p:cNvPr>
          <p:cNvSpPr/>
          <p:nvPr/>
        </p:nvSpPr>
        <p:spPr bwMode="auto">
          <a:xfrm>
            <a:off x="8011828" y="1789657"/>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Enable</a:t>
            </a:r>
          </a:p>
        </p:txBody>
      </p:sp>
      <p:sp>
        <p:nvSpPr>
          <p:cNvPr id="85" name="Oval 84">
            <a:extLst>
              <a:ext uri="{FF2B5EF4-FFF2-40B4-BE49-F238E27FC236}">
                <a16:creationId xmlns:a16="http://schemas.microsoft.com/office/drawing/2014/main" xmlns="" id="{90DC76EA-A1C8-45CE-8AD8-C17EFE6E9A1B}"/>
              </a:ext>
            </a:extLst>
          </p:cNvPr>
          <p:cNvSpPr>
            <a:spLocks noChangeAspect="1"/>
          </p:cNvSpPr>
          <p:nvPr/>
        </p:nvSpPr>
        <p:spPr>
          <a:xfrm>
            <a:off x="4035020" y="1481773"/>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1</a:t>
            </a:r>
          </a:p>
        </p:txBody>
      </p:sp>
      <p:sp>
        <p:nvSpPr>
          <p:cNvPr id="86" name="Oval 85">
            <a:extLst>
              <a:ext uri="{FF2B5EF4-FFF2-40B4-BE49-F238E27FC236}">
                <a16:creationId xmlns:a16="http://schemas.microsoft.com/office/drawing/2014/main" xmlns="" id="{90AB2AA0-58DD-4F62-9DF0-DD05D301F813}"/>
              </a:ext>
            </a:extLst>
          </p:cNvPr>
          <p:cNvSpPr>
            <a:spLocks noChangeAspect="1"/>
          </p:cNvSpPr>
          <p:nvPr/>
        </p:nvSpPr>
        <p:spPr>
          <a:xfrm>
            <a:off x="7353979" y="1501350"/>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2</a:t>
            </a:r>
          </a:p>
        </p:txBody>
      </p:sp>
      <p:sp>
        <p:nvSpPr>
          <p:cNvPr id="87" name="Oval 86">
            <a:extLst>
              <a:ext uri="{FF2B5EF4-FFF2-40B4-BE49-F238E27FC236}">
                <a16:creationId xmlns:a16="http://schemas.microsoft.com/office/drawing/2014/main" xmlns="" id="{5CF46FFC-66C4-4F8A-AB8D-481F1190BEC1}"/>
              </a:ext>
            </a:extLst>
          </p:cNvPr>
          <p:cNvSpPr>
            <a:spLocks noChangeAspect="1"/>
          </p:cNvSpPr>
          <p:nvPr/>
        </p:nvSpPr>
        <p:spPr>
          <a:xfrm>
            <a:off x="3980947" y="3543161"/>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3</a:t>
            </a:r>
          </a:p>
        </p:txBody>
      </p:sp>
      <p:sp>
        <p:nvSpPr>
          <p:cNvPr id="88" name="Oval 87">
            <a:extLst>
              <a:ext uri="{FF2B5EF4-FFF2-40B4-BE49-F238E27FC236}">
                <a16:creationId xmlns:a16="http://schemas.microsoft.com/office/drawing/2014/main" xmlns="" id="{FB77B5E1-EFDE-4BEE-BD94-B70552F7DF4F}"/>
              </a:ext>
            </a:extLst>
          </p:cNvPr>
          <p:cNvSpPr>
            <a:spLocks noChangeAspect="1"/>
          </p:cNvSpPr>
          <p:nvPr/>
        </p:nvSpPr>
        <p:spPr>
          <a:xfrm>
            <a:off x="7353979" y="3533372"/>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4</a:t>
            </a:r>
          </a:p>
        </p:txBody>
      </p:sp>
      <p:pic>
        <p:nvPicPr>
          <p:cNvPr id="27" name="Picture 10" descr="Image result for decision tree">
            <a:extLst>
              <a:ext uri="{FF2B5EF4-FFF2-40B4-BE49-F238E27FC236}">
                <a16:creationId xmlns:a16="http://schemas.microsoft.com/office/drawing/2014/main" xmlns="" id="{53D80AE0-6EDC-4520-9F18-545359D6FF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998" y="1400189"/>
            <a:ext cx="666457" cy="3962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black box">
            <a:extLst>
              <a:ext uri="{FF2B5EF4-FFF2-40B4-BE49-F238E27FC236}">
                <a16:creationId xmlns:a16="http://schemas.microsoft.com/office/drawing/2014/main" xmlns="" id="{88A24536-3319-4167-9808-2545CAAEB48E}"/>
              </a:ext>
            </a:extLst>
          </p:cNvPr>
          <p:cNvPicPr>
            <a:picLocks noChangeAspect="1" noChangeArrowheads="1"/>
          </p:cNvPicPr>
          <p:nvPr/>
        </p:nvPicPr>
        <p:blipFill rotWithShape="1">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p:blipFill>
        <p:spPr bwMode="auto">
          <a:xfrm>
            <a:off x="10038536" y="1365030"/>
            <a:ext cx="592867" cy="5511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black box">
            <a:extLst>
              <a:ext uri="{FF2B5EF4-FFF2-40B4-BE49-F238E27FC236}">
                <a16:creationId xmlns:a16="http://schemas.microsoft.com/office/drawing/2014/main" xmlns="" id="{AD8FDDBD-B8B7-4E86-AD76-9BFBE0054EE6}"/>
              </a:ext>
            </a:extLst>
          </p:cNvPr>
          <p:cNvPicPr>
            <a:picLocks noChangeAspect="1" noChangeArrowheads="1"/>
          </p:cNvPicPr>
          <p:nvPr/>
        </p:nvPicPr>
        <p:blipFill>
          <a:blip r:embed="rId5"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619221" y="3433889"/>
            <a:ext cx="521162" cy="57245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xmlns="" id="{3B131C3F-B652-49AA-B64C-8B6EDD2A98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02214" y="3429000"/>
            <a:ext cx="465509" cy="43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7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P spid="81" grpId="0"/>
      <p:bldP spid="82" grpId="0"/>
      <p:bldP spid="83" grpId="0" animBg="1"/>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Table 46">
            <a:extLst>
              <a:ext uri="{FF2B5EF4-FFF2-40B4-BE49-F238E27FC236}">
                <a16:creationId xmlns:a16="http://schemas.microsoft.com/office/drawing/2014/main" xmlns="" id="{4F179A7B-B1C9-4A5E-BED5-4BB07B6D8611}"/>
              </a:ext>
            </a:extLst>
          </p:cNvPr>
          <p:cNvGraphicFramePr>
            <a:graphicFrameLocks noGrp="1"/>
          </p:cNvGraphicFramePr>
          <p:nvPr/>
        </p:nvGraphicFramePr>
        <p:xfrm>
          <a:off x="1301145" y="1343025"/>
          <a:ext cx="10432067" cy="4645025"/>
        </p:xfrm>
        <a:graphic>
          <a:graphicData uri="http://schemas.openxmlformats.org/drawingml/2006/table">
            <a:tbl>
              <a:tblPr/>
              <a:tblGrid>
                <a:gridCol w="2608246">
                  <a:extLst>
                    <a:ext uri="{9D8B030D-6E8A-4147-A177-3AD203B41FA5}">
                      <a16:colId xmlns:a16="http://schemas.microsoft.com/office/drawing/2014/main" xmlns="" val="20000"/>
                    </a:ext>
                  </a:extLst>
                </a:gridCol>
                <a:gridCol w="1855305">
                  <a:extLst>
                    <a:ext uri="{9D8B030D-6E8A-4147-A177-3AD203B41FA5}">
                      <a16:colId xmlns:a16="http://schemas.microsoft.com/office/drawing/2014/main" xmlns="" val="1358719764"/>
                    </a:ext>
                  </a:extLst>
                </a:gridCol>
                <a:gridCol w="1762539">
                  <a:extLst>
                    <a:ext uri="{9D8B030D-6E8A-4147-A177-3AD203B41FA5}">
                      <a16:colId xmlns:a16="http://schemas.microsoft.com/office/drawing/2014/main" xmlns="" val="20002"/>
                    </a:ext>
                  </a:extLst>
                </a:gridCol>
                <a:gridCol w="2014330">
                  <a:extLst>
                    <a:ext uri="{9D8B030D-6E8A-4147-A177-3AD203B41FA5}">
                      <a16:colId xmlns:a16="http://schemas.microsoft.com/office/drawing/2014/main" xmlns="" val="2355063751"/>
                    </a:ext>
                  </a:extLst>
                </a:gridCol>
                <a:gridCol w="2191647">
                  <a:extLst>
                    <a:ext uri="{9D8B030D-6E8A-4147-A177-3AD203B41FA5}">
                      <a16:colId xmlns:a16="http://schemas.microsoft.com/office/drawing/2014/main" xmlns="" val="20003"/>
                    </a:ext>
                  </a:extLst>
                </a:gridCol>
              </a:tblGrid>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r>
              <a:rPr lang="en-US" dirty="0"/>
              <a:t>Strategic Articulation of </a:t>
            </a:r>
            <a:br>
              <a:rPr lang="en-US" dirty="0"/>
            </a:br>
            <a:r>
              <a:rPr lang="en-US" dirty="0"/>
              <a:t>Hyperautomation Initiatives</a:t>
            </a:r>
          </a:p>
        </p:txBody>
      </p:sp>
      <p:sp>
        <p:nvSpPr>
          <p:cNvPr id="75" name="TextBox 74">
            <a:extLst>
              <a:ext uri="{FF2B5EF4-FFF2-40B4-BE49-F238E27FC236}">
                <a16:creationId xmlns:a16="http://schemas.microsoft.com/office/drawing/2014/main" xmlns="" id="{4BA565E3-6149-4344-B6D3-52904CCA28C2}"/>
              </a:ext>
            </a:extLst>
          </p:cNvPr>
          <p:cNvSpPr txBox="1"/>
          <p:nvPr/>
        </p:nvSpPr>
        <p:spPr>
          <a:xfrm>
            <a:off x="657836" y="1336246"/>
            <a:ext cx="2499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pic>
        <p:nvPicPr>
          <p:cNvPr id="78" name="Picture 10" descr="Image result for decision tree">
            <a:extLst>
              <a:ext uri="{FF2B5EF4-FFF2-40B4-BE49-F238E27FC236}">
                <a16:creationId xmlns:a16="http://schemas.microsoft.com/office/drawing/2014/main" xmlns="" id="{DD914E98-4D13-4E7E-8DEA-16C53508ABB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34272" y="2359005"/>
            <a:ext cx="662598" cy="52952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black box">
            <a:extLst>
              <a:ext uri="{FF2B5EF4-FFF2-40B4-BE49-F238E27FC236}">
                <a16:creationId xmlns:a16="http://schemas.microsoft.com/office/drawing/2014/main" xmlns="" id="{28519192-FA4C-45E2-8F6C-5B9667CC8F19}"/>
              </a:ext>
            </a:extLst>
          </p:cNvPr>
          <p:cNvPicPr>
            <a:picLocks noChangeAspect="1" noChangeArrowheads="1"/>
          </p:cNvPicPr>
          <p:nvPr/>
        </p:nvPicPr>
        <p:blipFill>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399064" y="4335821"/>
            <a:ext cx="555883" cy="61059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Related image">
            <a:extLst>
              <a:ext uri="{FF2B5EF4-FFF2-40B4-BE49-F238E27FC236}">
                <a16:creationId xmlns:a16="http://schemas.microsoft.com/office/drawing/2014/main" xmlns="" id="{F5204E07-F6F3-4BBB-ADC3-A051AAABE27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34272" y="5066521"/>
            <a:ext cx="685467" cy="64557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 descr="Image result for black box">
            <a:extLst>
              <a:ext uri="{FF2B5EF4-FFF2-40B4-BE49-F238E27FC236}">
                <a16:creationId xmlns:a16="http://schemas.microsoft.com/office/drawing/2014/main" xmlns="" id="{04215CD7-E846-4DA6-9968-E02DA273863D}"/>
              </a:ext>
            </a:extLst>
          </p:cNvPr>
          <p:cNvPicPr>
            <a:picLocks noChangeAspect="1" noChangeArrowheads="1"/>
          </p:cNvPicPr>
          <p:nvPr/>
        </p:nvPicPr>
        <p:blipFill rotWithShape="1">
          <a:blip r:embed="rId6" cstate="print">
            <a:clrChange>
              <a:clrFrom>
                <a:srgbClr val="FFFFFF"/>
              </a:clrFrom>
              <a:clrTo>
                <a:srgbClr val="FFFFFF">
                  <a:alpha val="0"/>
                </a:srgbClr>
              </a:clrTo>
            </a:clrChange>
            <a:duotone>
              <a:srgbClr val="A7AFAF">
                <a:shade val="45000"/>
                <a:satMod val="135000"/>
              </a:srgbClr>
              <a:prstClr val="white"/>
            </a:duotone>
            <a:extLst>
              <a:ext uri="{28A0092B-C50C-407E-A947-70E740481C1C}">
                <a14:useLocalDpi xmlns:a14="http://schemas.microsoft.com/office/drawing/2010/main" val="0"/>
              </a:ext>
            </a:extLst>
          </a:blip>
          <a:srcRect l="20377" r="28830"/>
          <a:stretch/>
        </p:blipFill>
        <p:spPr bwMode="auto">
          <a:xfrm>
            <a:off x="10274263" y="3304307"/>
            <a:ext cx="805485" cy="625325"/>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xmlns="" id="{E4EBC341-4178-4554-8156-B26040EA4486}"/>
              </a:ext>
            </a:extLst>
          </p:cNvPr>
          <p:cNvSpPr txBox="1"/>
          <p:nvPr/>
        </p:nvSpPr>
        <p:spPr>
          <a:xfrm>
            <a:off x="3908683" y="2380211"/>
            <a:ext cx="183819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Machine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A Leash</a:t>
            </a:r>
            <a:endParaRPr kumimoji="0" lang="en-US" sz="1400" b="1" i="0" u="none" strike="noStrike" kern="0" cap="none" spc="0" normalizeH="0" baseline="0" noProof="0" dirty="0">
              <a:ln>
                <a:noFill/>
              </a:ln>
              <a:solidFill>
                <a:srgbClr val="000000"/>
              </a:solidFill>
              <a:effectLst/>
              <a:uLnTx/>
              <a:uFillTx/>
              <a:latin typeface="Arial Black"/>
              <a:ea typeface="+mn-ea"/>
              <a:cs typeface="+mn-cs"/>
            </a:endParaRPr>
          </a:p>
        </p:txBody>
      </p:sp>
      <p:sp>
        <p:nvSpPr>
          <p:cNvPr id="33" name="Oval 32">
            <a:extLst>
              <a:ext uri="{FF2B5EF4-FFF2-40B4-BE49-F238E27FC236}">
                <a16:creationId xmlns:a16="http://schemas.microsoft.com/office/drawing/2014/main" xmlns="" id="{7DAA5C29-C3C0-FC41-86B3-1C2E6FB6E203}"/>
              </a:ext>
            </a:extLst>
          </p:cNvPr>
          <p:cNvSpPr/>
          <p:nvPr/>
        </p:nvSpPr>
        <p:spPr>
          <a:xfrm>
            <a:off x="1125127" y="2541422"/>
            <a:ext cx="385465" cy="385200"/>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34" name="Oval 33">
            <a:extLst>
              <a:ext uri="{FF2B5EF4-FFF2-40B4-BE49-F238E27FC236}">
                <a16:creationId xmlns:a16="http://schemas.microsoft.com/office/drawing/2014/main" xmlns="" id="{608E7FAB-E243-9A43-9467-C6E82EE366E4}"/>
              </a:ext>
            </a:extLst>
          </p:cNvPr>
          <p:cNvSpPr/>
          <p:nvPr/>
        </p:nvSpPr>
        <p:spPr>
          <a:xfrm>
            <a:off x="1125127" y="3479580"/>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35" name="Oval 34">
            <a:extLst>
              <a:ext uri="{FF2B5EF4-FFF2-40B4-BE49-F238E27FC236}">
                <a16:creationId xmlns:a16="http://schemas.microsoft.com/office/drawing/2014/main" xmlns="" id="{11943C73-688B-4542-BB80-293CE737A0B1}"/>
              </a:ext>
            </a:extLst>
          </p:cNvPr>
          <p:cNvSpPr/>
          <p:nvPr/>
        </p:nvSpPr>
        <p:spPr>
          <a:xfrm>
            <a:off x="1125127" y="4401336"/>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36" name="Oval 35">
            <a:extLst>
              <a:ext uri="{FF2B5EF4-FFF2-40B4-BE49-F238E27FC236}">
                <a16:creationId xmlns:a16="http://schemas.microsoft.com/office/drawing/2014/main" xmlns="" id="{31547B22-554C-9F40-8BF9-3CCC2F4325CB}"/>
              </a:ext>
            </a:extLst>
          </p:cNvPr>
          <p:cNvSpPr/>
          <p:nvPr/>
        </p:nvSpPr>
        <p:spPr>
          <a:xfrm>
            <a:off x="1125127" y="5324377"/>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sp>
        <p:nvSpPr>
          <p:cNvPr id="37" name="TextBox 36">
            <a:extLst>
              <a:ext uri="{FF2B5EF4-FFF2-40B4-BE49-F238E27FC236}">
                <a16:creationId xmlns:a16="http://schemas.microsoft.com/office/drawing/2014/main" xmlns="" id="{33A19CE3-359D-C646-9003-795D4B861396}"/>
              </a:ext>
            </a:extLst>
          </p:cNvPr>
          <p:cNvSpPr txBox="1"/>
          <p:nvPr/>
        </p:nvSpPr>
        <p:spPr>
          <a:xfrm>
            <a:off x="7513053" y="5102748"/>
            <a:ext cx="20370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Machine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Superiority</a:t>
            </a:r>
          </a:p>
        </p:txBody>
      </p:sp>
      <p:sp>
        <p:nvSpPr>
          <p:cNvPr id="39" name="Right Arrow 38">
            <a:extLst>
              <a:ext uri="{FF2B5EF4-FFF2-40B4-BE49-F238E27FC236}">
                <a16:creationId xmlns:a16="http://schemas.microsoft.com/office/drawing/2014/main" xmlns="" id="{A932C5B5-0183-564C-9E88-8514B108EDAB}"/>
              </a:ext>
            </a:extLst>
          </p:cNvPr>
          <p:cNvSpPr/>
          <p:nvPr/>
        </p:nvSpPr>
        <p:spPr>
          <a:xfrm rot="5400000">
            <a:off x="-1136638" y="3461686"/>
            <a:ext cx="3838864"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TextBox 39">
            <a:extLst>
              <a:ext uri="{FF2B5EF4-FFF2-40B4-BE49-F238E27FC236}">
                <a16:creationId xmlns:a16="http://schemas.microsoft.com/office/drawing/2014/main" xmlns="" id="{19355D57-3D73-7647-A25D-37FD85371828}"/>
              </a:ext>
            </a:extLst>
          </p:cNvPr>
          <p:cNvSpPr txBox="1"/>
          <p:nvPr/>
        </p:nvSpPr>
        <p:spPr>
          <a:xfrm rot="16200000">
            <a:off x="39928" y="3492513"/>
            <a:ext cx="1485734" cy="369332"/>
          </a:xfrm>
          <a:prstGeom prst="rect">
            <a:avLst/>
          </a:prstGeom>
          <a:noFill/>
        </p:spPr>
        <p:txBody>
          <a:bodyPr wrap="square" l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Risk-Reward </a:t>
            </a:r>
          </a:p>
        </p:txBody>
      </p:sp>
      <p:cxnSp>
        <p:nvCxnSpPr>
          <p:cNvPr id="4" name="Straight Arrow Connector 3">
            <a:extLst>
              <a:ext uri="{FF2B5EF4-FFF2-40B4-BE49-F238E27FC236}">
                <a16:creationId xmlns:a16="http://schemas.microsoft.com/office/drawing/2014/main" xmlns="" id="{99D8382B-9A3E-1A41-8E4E-B162959AC0BE}"/>
              </a:ext>
            </a:extLst>
          </p:cNvPr>
          <p:cNvCxnSpPr>
            <a:cxnSpLocks/>
          </p:cNvCxnSpPr>
          <p:nvPr/>
        </p:nvCxnSpPr>
        <p:spPr>
          <a:xfrm>
            <a:off x="5221188" y="3028448"/>
            <a:ext cx="2531443" cy="2294180"/>
          </a:xfrm>
          <a:prstGeom prst="straightConnector1">
            <a:avLst/>
          </a:prstGeom>
          <a:ln w="38100">
            <a:solidFill>
              <a:srgbClr val="6F7878"/>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B8606EED-7836-E942-86A5-E37CA0C240A2}"/>
              </a:ext>
            </a:extLst>
          </p:cNvPr>
          <p:cNvSpPr txBox="1"/>
          <p:nvPr/>
        </p:nvSpPr>
        <p:spPr>
          <a:xfrm>
            <a:off x="458684" y="5631155"/>
            <a:ext cx="648222"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sp>
        <p:nvSpPr>
          <p:cNvPr id="38" name="Rectangle 37">
            <a:extLst>
              <a:ext uri="{FF2B5EF4-FFF2-40B4-BE49-F238E27FC236}">
                <a16:creationId xmlns:a16="http://schemas.microsoft.com/office/drawing/2014/main" xmlns="" id="{5659D728-42EA-43A9-AAD3-71BEED9202E6}"/>
              </a:ext>
            </a:extLst>
          </p:cNvPr>
          <p:cNvSpPr/>
          <p:nvPr/>
        </p:nvSpPr>
        <p:spPr bwMode="auto">
          <a:xfrm>
            <a:off x="1560012" y="3355313"/>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Process Automation</a:t>
            </a:r>
          </a:p>
        </p:txBody>
      </p:sp>
      <p:sp>
        <p:nvSpPr>
          <p:cNvPr id="41" name="Rectangle 40">
            <a:extLst>
              <a:ext uri="{FF2B5EF4-FFF2-40B4-BE49-F238E27FC236}">
                <a16:creationId xmlns:a16="http://schemas.microsoft.com/office/drawing/2014/main" xmlns="" id="{0EDB8CAE-9F29-47A2-B35E-CC66398E1F7F}"/>
              </a:ext>
            </a:extLst>
          </p:cNvPr>
          <p:cNvSpPr/>
          <p:nvPr/>
        </p:nvSpPr>
        <p:spPr bwMode="auto">
          <a:xfrm>
            <a:off x="1560012" y="2425999"/>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Task Automation</a:t>
            </a:r>
          </a:p>
        </p:txBody>
      </p:sp>
      <p:sp>
        <p:nvSpPr>
          <p:cNvPr id="42" name="Rectangle 41">
            <a:extLst>
              <a:ext uri="{FF2B5EF4-FFF2-40B4-BE49-F238E27FC236}">
                <a16:creationId xmlns:a16="http://schemas.microsoft.com/office/drawing/2014/main" xmlns="" id="{611324F7-85E4-460A-9353-B61FF438D31A}"/>
              </a:ext>
            </a:extLst>
          </p:cNvPr>
          <p:cNvSpPr/>
          <p:nvPr/>
        </p:nvSpPr>
        <p:spPr bwMode="auto">
          <a:xfrm>
            <a:off x="1560012" y="4284627"/>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Orchestration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Across Functions</a:t>
            </a:r>
          </a:p>
        </p:txBody>
      </p:sp>
      <p:sp>
        <p:nvSpPr>
          <p:cNvPr id="44" name="Rectangle 43">
            <a:extLst>
              <a:ext uri="{FF2B5EF4-FFF2-40B4-BE49-F238E27FC236}">
                <a16:creationId xmlns:a16="http://schemas.microsoft.com/office/drawing/2014/main" xmlns="" id="{E194A88B-8010-4E03-A9B3-ADF8736D1FA5}"/>
              </a:ext>
            </a:extLst>
          </p:cNvPr>
          <p:cNvSpPr/>
          <p:nvPr/>
        </p:nvSpPr>
        <p:spPr bwMode="auto">
          <a:xfrm>
            <a:off x="1560012" y="5213942"/>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Business Operations</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Creation/Reinvention</a:t>
            </a:r>
          </a:p>
        </p:txBody>
      </p:sp>
      <p:sp>
        <p:nvSpPr>
          <p:cNvPr id="29" name="TextBox 28">
            <a:extLst>
              <a:ext uri="{FF2B5EF4-FFF2-40B4-BE49-F238E27FC236}">
                <a16:creationId xmlns:a16="http://schemas.microsoft.com/office/drawing/2014/main" xmlns="" id="{E20E5848-7E44-4F10-8B88-B73491CD5170}"/>
              </a:ext>
            </a:extLst>
          </p:cNvPr>
          <p:cNvSpPr txBox="1"/>
          <p:nvPr/>
        </p:nvSpPr>
        <p:spPr>
          <a:xfrm>
            <a:off x="9487866" y="2853082"/>
            <a:ext cx="22983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856"/>
                </a:solidFill>
                <a:effectLst/>
                <a:uLnTx/>
                <a:uFillTx/>
                <a:latin typeface="Arial Black"/>
                <a:ea typeface="+mn-ea"/>
                <a:cs typeface="+mn-cs"/>
              </a:rPr>
              <a:t>Transparent box</a:t>
            </a:r>
          </a:p>
        </p:txBody>
      </p:sp>
      <p:sp>
        <p:nvSpPr>
          <p:cNvPr id="30" name="TextBox 29">
            <a:extLst>
              <a:ext uri="{FF2B5EF4-FFF2-40B4-BE49-F238E27FC236}">
                <a16:creationId xmlns:a16="http://schemas.microsoft.com/office/drawing/2014/main" xmlns="" id="{30A8636C-C575-4D77-9912-3D7591B9E3B7}"/>
              </a:ext>
            </a:extLst>
          </p:cNvPr>
          <p:cNvSpPr txBox="1"/>
          <p:nvPr/>
        </p:nvSpPr>
        <p:spPr>
          <a:xfrm>
            <a:off x="9744029" y="5643087"/>
            <a:ext cx="18659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856"/>
                </a:solidFill>
                <a:effectLst/>
                <a:uLnTx/>
                <a:uFillTx/>
                <a:latin typeface="Arial Black"/>
                <a:ea typeface="+mn-ea"/>
                <a:cs typeface="+mn-cs"/>
              </a:rPr>
              <a:t>Opaque box</a:t>
            </a:r>
          </a:p>
        </p:txBody>
      </p:sp>
      <p:sp>
        <p:nvSpPr>
          <p:cNvPr id="31" name="TextBox 30">
            <a:extLst>
              <a:ext uri="{FF2B5EF4-FFF2-40B4-BE49-F238E27FC236}">
                <a16:creationId xmlns:a16="http://schemas.microsoft.com/office/drawing/2014/main" xmlns="" id="{E861A3AB-DD5D-49FF-8AC3-8C2F1ED210F4}"/>
              </a:ext>
            </a:extLst>
          </p:cNvPr>
          <p:cNvSpPr txBox="1"/>
          <p:nvPr/>
        </p:nvSpPr>
        <p:spPr>
          <a:xfrm>
            <a:off x="9550061" y="3919256"/>
            <a:ext cx="2122614" cy="369332"/>
          </a:xfrm>
          <a:prstGeom prst="rect">
            <a:avLst/>
          </a:prstGeom>
          <a:solidFill>
            <a:srgbClr val="FFFF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856"/>
                </a:solidFill>
                <a:effectLst/>
                <a:uLnTx/>
                <a:uFillTx/>
                <a:latin typeface="Arial Black"/>
                <a:ea typeface="+mn-ea"/>
                <a:cs typeface="+mn-cs"/>
              </a:rPr>
              <a:t>Gray box</a:t>
            </a:r>
          </a:p>
        </p:txBody>
      </p:sp>
      <p:sp>
        <p:nvSpPr>
          <p:cNvPr id="50" name="Chevron 6">
            <a:extLst>
              <a:ext uri="{FF2B5EF4-FFF2-40B4-BE49-F238E27FC236}">
                <a16:creationId xmlns:a16="http://schemas.microsoft.com/office/drawing/2014/main" xmlns="" id="{55176B62-34DA-4FD4-82D4-6AB7F7F7D811}"/>
              </a:ext>
            </a:extLst>
          </p:cNvPr>
          <p:cNvSpPr/>
          <p:nvPr/>
        </p:nvSpPr>
        <p:spPr>
          <a:xfrm>
            <a:off x="3393497"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Back Office</a:t>
            </a:r>
          </a:p>
        </p:txBody>
      </p:sp>
      <p:sp>
        <p:nvSpPr>
          <p:cNvPr id="51" name="Chevron 40">
            <a:extLst>
              <a:ext uri="{FF2B5EF4-FFF2-40B4-BE49-F238E27FC236}">
                <a16:creationId xmlns:a16="http://schemas.microsoft.com/office/drawing/2014/main" xmlns="" id="{C1EB018F-7AAA-47EF-B324-81D1DB42ADDA}"/>
              </a:ext>
            </a:extLst>
          </p:cNvPr>
          <p:cNvSpPr/>
          <p:nvPr/>
        </p:nvSpPr>
        <p:spPr>
          <a:xfrm>
            <a:off x="5085812"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Operations</a:t>
            </a:r>
          </a:p>
        </p:txBody>
      </p:sp>
      <p:sp>
        <p:nvSpPr>
          <p:cNvPr id="52" name="Chevron 41">
            <a:extLst>
              <a:ext uri="{FF2B5EF4-FFF2-40B4-BE49-F238E27FC236}">
                <a16:creationId xmlns:a16="http://schemas.microsoft.com/office/drawing/2014/main" xmlns="" id="{193EB7E6-556E-41A6-AE36-7A863CC519EA}"/>
              </a:ext>
            </a:extLst>
          </p:cNvPr>
          <p:cNvSpPr/>
          <p:nvPr/>
        </p:nvSpPr>
        <p:spPr>
          <a:xfrm>
            <a:off x="6782216" y="1535372"/>
            <a:ext cx="1951627"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Commercial</a:t>
            </a:r>
          </a:p>
        </p:txBody>
      </p:sp>
      <p:sp>
        <p:nvSpPr>
          <p:cNvPr id="53" name="Chevron 47">
            <a:extLst>
              <a:ext uri="{FF2B5EF4-FFF2-40B4-BE49-F238E27FC236}">
                <a16:creationId xmlns:a16="http://schemas.microsoft.com/office/drawing/2014/main" xmlns="" id="{75ACD08D-F39D-4737-A302-2578FEE35579}"/>
              </a:ext>
            </a:extLst>
          </p:cNvPr>
          <p:cNvSpPr/>
          <p:nvPr/>
        </p:nvSpPr>
        <p:spPr>
          <a:xfrm>
            <a:off x="8490565" y="1535372"/>
            <a:ext cx="193682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Customer</a:t>
            </a:r>
          </a:p>
        </p:txBody>
      </p:sp>
      <p:sp>
        <p:nvSpPr>
          <p:cNvPr id="54" name="Chevron 65">
            <a:extLst>
              <a:ext uri="{FF2B5EF4-FFF2-40B4-BE49-F238E27FC236}">
                <a16:creationId xmlns:a16="http://schemas.microsoft.com/office/drawing/2014/main" xmlns="" id="{D53350F4-16F9-47BF-A058-BD13E7E3CFE4}"/>
              </a:ext>
            </a:extLst>
          </p:cNvPr>
          <p:cNvSpPr/>
          <p:nvPr/>
        </p:nvSpPr>
        <p:spPr>
          <a:xfrm>
            <a:off x="10185696" y="1535372"/>
            <a:ext cx="185037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Products/</a:t>
            </a:r>
            <a:br>
              <a:rPr kumimoji="0" lang="en-US" sz="1600" b="1" i="0" u="none" strike="noStrike" kern="0" cap="none" spc="0" normalizeH="0" baseline="0" noProof="0" dirty="0">
                <a:ln>
                  <a:noFill/>
                </a:ln>
                <a:solidFill>
                  <a:prstClr val="white"/>
                </a:solidFill>
                <a:effectLst/>
                <a:uLnTx/>
                <a:uFillTx/>
                <a:latin typeface="Arial"/>
                <a:ea typeface="+mn-ea"/>
                <a:cs typeface="+mn-cs"/>
              </a:rPr>
            </a:br>
            <a:r>
              <a:rPr kumimoji="0" lang="en-US" sz="1600" b="1" i="0" u="none" strike="noStrike" kern="0" cap="none" spc="0" normalizeH="0" baseline="0" noProof="0" dirty="0">
                <a:ln>
                  <a:noFill/>
                </a:ln>
                <a:solidFill>
                  <a:prstClr val="white"/>
                </a:solidFill>
                <a:effectLst/>
                <a:uLnTx/>
                <a:uFillTx/>
                <a:latin typeface="Arial"/>
                <a:ea typeface="+mn-ea"/>
                <a:cs typeface="+mn-cs"/>
              </a:rPr>
              <a:t>Services</a:t>
            </a:r>
          </a:p>
        </p:txBody>
      </p:sp>
    </p:spTree>
    <p:extLst>
      <p:ext uri="{BB962C8B-B14F-4D97-AF65-F5344CB8AC3E}">
        <p14:creationId xmlns:p14="http://schemas.microsoft.com/office/powerpoint/2010/main" val="361315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able 56">
            <a:extLst>
              <a:ext uri="{FF2B5EF4-FFF2-40B4-BE49-F238E27FC236}">
                <a16:creationId xmlns:a16="http://schemas.microsoft.com/office/drawing/2014/main" xmlns="" id="{0A82EC11-22AC-43AE-958C-12A8A463190F}"/>
              </a:ext>
            </a:extLst>
          </p:cNvPr>
          <p:cNvGraphicFramePr>
            <a:graphicFrameLocks noGrp="1"/>
          </p:cNvGraphicFramePr>
          <p:nvPr/>
        </p:nvGraphicFramePr>
        <p:xfrm>
          <a:off x="1301145" y="1343025"/>
          <a:ext cx="10432065" cy="4645025"/>
        </p:xfrm>
        <a:graphic>
          <a:graphicData uri="http://schemas.openxmlformats.org/drawingml/2006/table">
            <a:tbl>
              <a:tblPr/>
              <a:tblGrid>
                <a:gridCol w="2305655">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1358719764"/>
                    </a:ext>
                  </a:extLst>
                </a:gridCol>
                <a:gridCol w="1686560">
                  <a:extLst>
                    <a:ext uri="{9D8B030D-6E8A-4147-A177-3AD203B41FA5}">
                      <a16:colId xmlns:a16="http://schemas.microsoft.com/office/drawing/2014/main" xmlns="" val="20002"/>
                    </a:ext>
                  </a:extLst>
                </a:gridCol>
                <a:gridCol w="1717040">
                  <a:extLst>
                    <a:ext uri="{9D8B030D-6E8A-4147-A177-3AD203B41FA5}">
                      <a16:colId xmlns:a16="http://schemas.microsoft.com/office/drawing/2014/main" xmlns="" val="2355063751"/>
                    </a:ext>
                  </a:extLst>
                </a:gridCol>
                <a:gridCol w="1686560">
                  <a:extLst>
                    <a:ext uri="{9D8B030D-6E8A-4147-A177-3AD203B41FA5}">
                      <a16:colId xmlns:a16="http://schemas.microsoft.com/office/drawing/2014/main" xmlns="" val="20003"/>
                    </a:ext>
                  </a:extLst>
                </a:gridCol>
                <a:gridCol w="1563050">
                  <a:extLst>
                    <a:ext uri="{9D8B030D-6E8A-4147-A177-3AD203B41FA5}">
                      <a16:colId xmlns:a16="http://schemas.microsoft.com/office/drawing/2014/main" xmlns="" val="4240935399"/>
                    </a:ext>
                  </a:extLst>
                </a:gridCol>
              </a:tblGrid>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58" name="TextBox 57">
            <a:extLst>
              <a:ext uri="{FF2B5EF4-FFF2-40B4-BE49-F238E27FC236}">
                <a16:creationId xmlns:a16="http://schemas.microsoft.com/office/drawing/2014/main" xmlns="" id="{96395EAC-CFCF-4078-9A4D-4E8CA1DCB6F9}"/>
              </a:ext>
            </a:extLst>
          </p:cNvPr>
          <p:cNvSpPr txBox="1"/>
          <p:nvPr/>
        </p:nvSpPr>
        <p:spPr>
          <a:xfrm>
            <a:off x="657836" y="1336246"/>
            <a:ext cx="2499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sp>
        <p:nvSpPr>
          <p:cNvPr id="59" name="Chevron 6">
            <a:extLst>
              <a:ext uri="{FF2B5EF4-FFF2-40B4-BE49-F238E27FC236}">
                <a16:creationId xmlns:a16="http://schemas.microsoft.com/office/drawing/2014/main" xmlns="" id="{BB3BDC87-8D5F-409A-8036-4E0A447891CE}"/>
              </a:ext>
            </a:extLst>
          </p:cNvPr>
          <p:cNvSpPr/>
          <p:nvPr/>
        </p:nvSpPr>
        <p:spPr>
          <a:xfrm>
            <a:off x="3393497"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Back Office</a:t>
            </a:r>
          </a:p>
        </p:txBody>
      </p:sp>
      <p:sp>
        <p:nvSpPr>
          <p:cNvPr id="60" name="Chevron 40">
            <a:extLst>
              <a:ext uri="{FF2B5EF4-FFF2-40B4-BE49-F238E27FC236}">
                <a16:creationId xmlns:a16="http://schemas.microsoft.com/office/drawing/2014/main" xmlns="" id="{D19FA96C-0726-4AF4-98E4-5356D85F1C1A}"/>
              </a:ext>
            </a:extLst>
          </p:cNvPr>
          <p:cNvSpPr/>
          <p:nvPr/>
        </p:nvSpPr>
        <p:spPr>
          <a:xfrm>
            <a:off x="5085812"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Operations</a:t>
            </a:r>
          </a:p>
        </p:txBody>
      </p:sp>
      <p:sp>
        <p:nvSpPr>
          <p:cNvPr id="61" name="Chevron 41">
            <a:extLst>
              <a:ext uri="{FF2B5EF4-FFF2-40B4-BE49-F238E27FC236}">
                <a16:creationId xmlns:a16="http://schemas.microsoft.com/office/drawing/2014/main" xmlns="" id="{9A78CBDD-F9DA-4635-83EF-376E3E2484AC}"/>
              </a:ext>
            </a:extLst>
          </p:cNvPr>
          <p:cNvSpPr/>
          <p:nvPr/>
        </p:nvSpPr>
        <p:spPr>
          <a:xfrm>
            <a:off x="6782216" y="1535372"/>
            <a:ext cx="1951627"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Commercial</a:t>
            </a:r>
          </a:p>
        </p:txBody>
      </p:sp>
      <p:sp>
        <p:nvSpPr>
          <p:cNvPr id="62" name="Chevron 47">
            <a:extLst>
              <a:ext uri="{FF2B5EF4-FFF2-40B4-BE49-F238E27FC236}">
                <a16:creationId xmlns:a16="http://schemas.microsoft.com/office/drawing/2014/main" xmlns="" id="{D1891FEE-0C5C-484E-9E6A-AB08B53C7B2D}"/>
              </a:ext>
            </a:extLst>
          </p:cNvPr>
          <p:cNvSpPr/>
          <p:nvPr/>
        </p:nvSpPr>
        <p:spPr>
          <a:xfrm>
            <a:off x="8490565" y="1535372"/>
            <a:ext cx="193682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Customer</a:t>
            </a:r>
          </a:p>
        </p:txBody>
      </p:sp>
      <p:sp>
        <p:nvSpPr>
          <p:cNvPr id="63" name="Chevron 65">
            <a:extLst>
              <a:ext uri="{FF2B5EF4-FFF2-40B4-BE49-F238E27FC236}">
                <a16:creationId xmlns:a16="http://schemas.microsoft.com/office/drawing/2014/main" xmlns="" id="{6102A096-6594-4D23-85BB-E732163EB0D8}"/>
              </a:ext>
            </a:extLst>
          </p:cNvPr>
          <p:cNvSpPr/>
          <p:nvPr/>
        </p:nvSpPr>
        <p:spPr>
          <a:xfrm>
            <a:off x="10185696" y="1535372"/>
            <a:ext cx="185037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Products/</a:t>
            </a:r>
            <a:br>
              <a:rPr kumimoji="0" lang="en-US" sz="1600" b="1" i="0" u="none" strike="noStrike" kern="0" cap="none" spc="0" normalizeH="0" baseline="0" noProof="0" dirty="0">
                <a:ln>
                  <a:noFill/>
                </a:ln>
                <a:solidFill>
                  <a:prstClr val="white"/>
                </a:solidFill>
                <a:effectLst/>
                <a:uLnTx/>
                <a:uFillTx/>
                <a:latin typeface="Arial"/>
                <a:ea typeface="+mn-ea"/>
                <a:cs typeface="+mn-cs"/>
              </a:rPr>
            </a:br>
            <a:r>
              <a:rPr kumimoji="0" lang="en-US" sz="1600" b="1" i="0" u="none" strike="noStrike" kern="0" cap="none" spc="0" normalizeH="0" baseline="0" noProof="0" dirty="0">
                <a:ln>
                  <a:noFill/>
                </a:ln>
                <a:solidFill>
                  <a:prstClr val="white"/>
                </a:solidFill>
                <a:effectLst/>
                <a:uLnTx/>
                <a:uFillTx/>
                <a:latin typeface="Arial"/>
                <a:ea typeface="+mn-ea"/>
                <a:cs typeface="+mn-cs"/>
              </a:rPr>
              <a:t>Services</a:t>
            </a:r>
          </a:p>
        </p:txBody>
      </p:sp>
      <p:sp>
        <p:nvSpPr>
          <p:cNvPr id="64" name="Oval 63">
            <a:extLst>
              <a:ext uri="{FF2B5EF4-FFF2-40B4-BE49-F238E27FC236}">
                <a16:creationId xmlns:a16="http://schemas.microsoft.com/office/drawing/2014/main" xmlns="" id="{0FA3F67F-8155-4717-89C8-837B1FB69CFA}"/>
              </a:ext>
            </a:extLst>
          </p:cNvPr>
          <p:cNvSpPr/>
          <p:nvPr/>
        </p:nvSpPr>
        <p:spPr>
          <a:xfrm>
            <a:off x="1125127" y="2541422"/>
            <a:ext cx="385465" cy="385200"/>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65" name="Oval 64">
            <a:extLst>
              <a:ext uri="{FF2B5EF4-FFF2-40B4-BE49-F238E27FC236}">
                <a16:creationId xmlns:a16="http://schemas.microsoft.com/office/drawing/2014/main" xmlns="" id="{ADAAED53-5893-4EA3-9EF0-22645BC96FCD}"/>
              </a:ext>
            </a:extLst>
          </p:cNvPr>
          <p:cNvSpPr/>
          <p:nvPr/>
        </p:nvSpPr>
        <p:spPr>
          <a:xfrm>
            <a:off x="1125127" y="3479580"/>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66" name="Oval 65">
            <a:extLst>
              <a:ext uri="{FF2B5EF4-FFF2-40B4-BE49-F238E27FC236}">
                <a16:creationId xmlns:a16="http://schemas.microsoft.com/office/drawing/2014/main" xmlns="" id="{C57A3A29-007B-40DA-9865-384036733489}"/>
              </a:ext>
            </a:extLst>
          </p:cNvPr>
          <p:cNvSpPr/>
          <p:nvPr/>
        </p:nvSpPr>
        <p:spPr>
          <a:xfrm>
            <a:off x="1125127" y="4401336"/>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67" name="Oval 66">
            <a:extLst>
              <a:ext uri="{FF2B5EF4-FFF2-40B4-BE49-F238E27FC236}">
                <a16:creationId xmlns:a16="http://schemas.microsoft.com/office/drawing/2014/main" xmlns="" id="{AD492623-1D6C-49E2-A2BC-7AA2BC7E85B8}"/>
              </a:ext>
            </a:extLst>
          </p:cNvPr>
          <p:cNvSpPr/>
          <p:nvPr/>
        </p:nvSpPr>
        <p:spPr>
          <a:xfrm>
            <a:off x="1125127" y="5324377"/>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sp>
        <p:nvSpPr>
          <p:cNvPr id="68" name="Right Arrow 38">
            <a:extLst>
              <a:ext uri="{FF2B5EF4-FFF2-40B4-BE49-F238E27FC236}">
                <a16:creationId xmlns:a16="http://schemas.microsoft.com/office/drawing/2014/main" xmlns="" id="{B800BE98-5B3F-4FC5-A5AC-AD64FB73F565}"/>
              </a:ext>
            </a:extLst>
          </p:cNvPr>
          <p:cNvSpPr/>
          <p:nvPr/>
        </p:nvSpPr>
        <p:spPr>
          <a:xfrm rot="5400000">
            <a:off x="-1136638" y="3461686"/>
            <a:ext cx="3838864"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xmlns="" id="{1AE538F4-6268-4A48-9419-9093B7991D90}"/>
              </a:ext>
            </a:extLst>
          </p:cNvPr>
          <p:cNvSpPr txBox="1"/>
          <p:nvPr/>
        </p:nvSpPr>
        <p:spPr>
          <a:xfrm rot="16200000">
            <a:off x="39928" y="3492513"/>
            <a:ext cx="1485734" cy="369332"/>
          </a:xfrm>
          <a:prstGeom prst="rect">
            <a:avLst/>
          </a:prstGeom>
          <a:noFill/>
        </p:spPr>
        <p:txBody>
          <a:bodyPr wrap="square" l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Risk-Reward </a:t>
            </a:r>
          </a:p>
        </p:txBody>
      </p:sp>
      <p:sp>
        <p:nvSpPr>
          <p:cNvPr id="70" name="TextBox 69">
            <a:extLst>
              <a:ext uri="{FF2B5EF4-FFF2-40B4-BE49-F238E27FC236}">
                <a16:creationId xmlns:a16="http://schemas.microsoft.com/office/drawing/2014/main" xmlns="" id="{79ED3002-BD76-4ABF-A0AD-D09F48D88060}"/>
              </a:ext>
            </a:extLst>
          </p:cNvPr>
          <p:cNvSpPr txBox="1"/>
          <p:nvPr/>
        </p:nvSpPr>
        <p:spPr>
          <a:xfrm>
            <a:off x="458684" y="5631155"/>
            <a:ext cx="648222"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sp>
        <p:nvSpPr>
          <p:cNvPr id="71" name="Rectangle 70">
            <a:extLst>
              <a:ext uri="{FF2B5EF4-FFF2-40B4-BE49-F238E27FC236}">
                <a16:creationId xmlns:a16="http://schemas.microsoft.com/office/drawing/2014/main" xmlns="" id="{07C74CF1-3A0C-4F26-8B06-6EF69A4E4868}"/>
              </a:ext>
            </a:extLst>
          </p:cNvPr>
          <p:cNvSpPr/>
          <p:nvPr/>
        </p:nvSpPr>
        <p:spPr bwMode="auto">
          <a:xfrm>
            <a:off x="1560012" y="3355313"/>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Process Automation</a:t>
            </a:r>
          </a:p>
        </p:txBody>
      </p:sp>
      <p:sp>
        <p:nvSpPr>
          <p:cNvPr id="72" name="Rectangle 71">
            <a:extLst>
              <a:ext uri="{FF2B5EF4-FFF2-40B4-BE49-F238E27FC236}">
                <a16:creationId xmlns:a16="http://schemas.microsoft.com/office/drawing/2014/main" xmlns="" id="{87E1DE36-2050-44C5-B519-CC35F843D185}"/>
              </a:ext>
            </a:extLst>
          </p:cNvPr>
          <p:cNvSpPr/>
          <p:nvPr/>
        </p:nvSpPr>
        <p:spPr bwMode="auto">
          <a:xfrm>
            <a:off x="1560012" y="2425999"/>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Task Automation</a:t>
            </a:r>
          </a:p>
        </p:txBody>
      </p:sp>
      <p:sp>
        <p:nvSpPr>
          <p:cNvPr id="73" name="Rectangle 72">
            <a:extLst>
              <a:ext uri="{FF2B5EF4-FFF2-40B4-BE49-F238E27FC236}">
                <a16:creationId xmlns:a16="http://schemas.microsoft.com/office/drawing/2014/main" xmlns="" id="{8CA201AA-5A65-4367-9302-86E70C49E036}"/>
              </a:ext>
            </a:extLst>
          </p:cNvPr>
          <p:cNvSpPr/>
          <p:nvPr/>
        </p:nvSpPr>
        <p:spPr bwMode="auto">
          <a:xfrm>
            <a:off x="1560012" y="4284627"/>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Orchestration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Across Functions</a:t>
            </a:r>
          </a:p>
        </p:txBody>
      </p:sp>
      <p:sp>
        <p:nvSpPr>
          <p:cNvPr id="74" name="Rectangle 73">
            <a:extLst>
              <a:ext uri="{FF2B5EF4-FFF2-40B4-BE49-F238E27FC236}">
                <a16:creationId xmlns:a16="http://schemas.microsoft.com/office/drawing/2014/main" xmlns="" id="{DD46D58C-356E-4BAB-8763-19924B7778F6}"/>
              </a:ext>
            </a:extLst>
          </p:cNvPr>
          <p:cNvSpPr/>
          <p:nvPr/>
        </p:nvSpPr>
        <p:spPr bwMode="auto">
          <a:xfrm>
            <a:off x="1560012" y="5213942"/>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Business Operations</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Creation/Reinvention</a:t>
            </a:r>
          </a:p>
        </p:txBody>
      </p:sp>
      <p:sp>
        <p:nvSpPr>
          <p:cNvPr id="2" name="Title 1"/>
          <p:cNvSpPr>
            <a:spLocks noGrp="1"/>
          </p:cNvSpPr>
          <p:nvPr>
            <p:ph type="title"/>
          </p:nvPr>
        </p:nvSpPr>
        <p:spPr/>
        <p:txBody>
          <a:bodyPr/>
          <a:lstStyle/>
          <a:p>
            <a:pPr lvl="0"/>
            <a:r>
              <a:rPr lang="en-US" dirty="0"/>
              <a:t>Continually and Optimally Green Light Fit for Purpose Initiatives</a:t>
            </a:r>
          </a:p>
        </p:txBody>
      </p:sp>
      <p:sp>
        <p:nvSpPr>
          <p:cNvPr id="33" name="Oval 32">
            <a:extLst>
              <a:ext uri="{FF2B5EF4-FFF2-40B4-BE49-F238E27FC236}">
                <a16:creationId xmlns:a16="http://schemas.microsoft.com/office/drawing/2014/main" xmlns="" id="{4ED89828-F752-45A6-ACFE-2B3728B9E7F1}"/>
              </a:ext>
            </a:extLst>
          </p:cNvPr>
          <p:cNvSpPr/>
          <p:nvPr/>
        </p:nvSpPr>
        <p:spPr>
          <a:xfrm>
            <a:off x="4198477" y="2710260"/>
            <a:ext cx="347864" cy="347864"/>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mn-ea"/>
                <a:cs typeface="+mn-cs"/>
              </a:rPr>
              <a:t>$</a:t>
            </a:r>
          </a:p>
        </p:txBody>
      </p:sp>
      <p:sp>
        <p:nvSpPr>
          <p:cNvPr id="34" name="Oval 33">
            <a:extLst>
              <a:ext uri="{FF2B5EF4-FFF2-40B4-BE49-F238E27FC236}">
                <a16:creationId xmlns:a16="http://schemas.microsoft.com/office/drawing/2014/main" xmlns="" id="{7F2102CE-D1FC-4AB2-B9EF-C6ECAB2E0F1F}"/>
              </a:ext>
            </a:extLst>
          </p:cNvPr>
          <p:cNvSpPr/>
          <p:nvPr/>
        </p:nvSpPr>
        <p:spPr>
          <a:xfrm>
            <a:off x="4074010" y="2429648"/>
            <a:ext cx="229310" cy="229310"/>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mn-ea"/>
                <a:cs typeface="+mn-cs"/>
              </a:rPr>
              <a:t>$</a:t>
            </a:r>
          </a:p>
        </p:txBody>
      </p:sp>
      <p:sp>
        <p:nvSpPr>
          <p:cNvPr id="35" name="Oval 34">
            <a:extLst>
              <a:ext uri="{FF2B5EF4-FFF2-40B4-BE49-F238E27FC236}">
                <a16:creationId xmlns:a16="http://schemas.microsoft.com/office/drawing/2014/main" xmlns="" id="{32C68E03-EF7D-4B42-B6B4-0DF78C0D593C}"/>
              </a:ext>
            </a:extLst>
          </p:cNvPr>
          <p:cNvSpPr/>
          <p:nvPr/>
        </p:nvSpPr>
        <p:spPr>
          <a:xfrm>
            <a:off x="5642602" y="3420393"/>
            <a:ext cx="494124" cy="494124"/>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Arial"/>
                <a:ea typeface="+mn-ea"/>
                <a:cs typeface="+mn-cs"/>
              </a:rPr>
              <a:t>$</a:t>
            </a:r>
          </a:p>
        </p:txBody>
      </p:sp>
      <p:sp>
        <p:nvSpPr>
          <p:cNvPr id="36" name="Oval 35">
            <a:extLst>
              <a:ext uri="{FF2B5EF4-FFF2-40B4-BE49-F238E27FC236}">
                <a16:creationId xmlns:a16="http://schemas.microsoft.com/office/drawing/2014/main" xmlns="" id="{6079FB89-8701-4163-953B-17278BC9997B}"/>
              </a:ext>
            </a:extLst>
          </p:cNvPr>
          <p:cNvSpPr/>
          <p:nvPr/>
        </p:nvSpPr>
        <p:spPr>
          <a:xfrm>
            <a:off x="7326520" y="4254639"/>
            <a:ext cx="678856" cy="678856"/>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a:ea typeface="+mn-ea"/>
                <a:cs typeface="+mn-cs"/>
              </a:rPr>
              <a:t>$</a:t>
            </a:r>
          </a:p>
        </p:txBody>
      </p:sp>
      <p:sp>
        <p:nvSpPr>
          <p:cNvPr id="37" name="Oval 36">
            <a:extLst>
              <a:ext uri="{FF2B5EF4-FFF2-40B4-BE49-F238E27FC236}">
                <a16:creationId xmlns:a16="http://schemas.microsoft.com/office/drawing/2014/main" xmlns="" id="{4FB01380-5C27-4C62-87AD-F3B49DF4437A}"/>
              </a:ext>
            </a:extLst>
          </p:cNvPr>
          <p:cNvSpPr/>
          <p:nvPr/>
        </p:nvSpPr>
        <p:spPr>
          <a:xfrm>
            <a:off x="4053153" y="4350914"/>
            <a:ext cx="486305" cy="486305"/>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mn-ea"/>
                <a:cs typeface="+mn-cs"/>
              </a:rPr>
              <a:t>$</a:t>
            </a:r>
          </a:p>
        </p:txBody>
      </p:sp>
      <p:sp>
        <p:nvSpPr>
          <p:cNvPr id="39" name="Oval 38">
            <a:extLst>
              <a:ext uri="{FF2B5EF4-FFF2-40B4-BE49-F238E27FC236}">
                <a16:creationId xmlns:a16="http://schemas.microsoft.com/office/drawing/2014/main" xmlns="" id="{71BE5DDD-E788-4000-9C6A-CF5B2D71257F}"/>
              </a:ext>
            </a:extLst>
          </p:cNvPr>
          <p:cNvSpPr/>
          <p:nvPr/>
        </p:nvSpPr>
        <p:spPr>
          <a:xfrm>
            <a:off x="5642602" y="2487092"/>
            <a:ext cx="494124" cy="494124"/>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Arial"/>
                <a:ea typeface="+mn-ea"/>
                <a:cs typeface="+mn-cs"/>
              </a:rPr>
              <a:t>$</a:t>
            </a:r>
          </a:p>
        </p:txBody>
      </p:sp>
      <p:sp>
        <p:nvSpPr>
          <p:cNvPr id="40" name="Oval 39">
            <a:extLst>
              <a:ext uri="{FF2B5EF4-FFF2-40B4-BE49-F238E27FC236}">
                <a16:creationId xmlns:a16="http://schemas.microsoft.com/office/drawing/2014/main" xmlns="" id="{9DEE3350-EF34-421F-9E80-5B1439EAAC0B}"/>
              </a:ext>
            </a:extLst>
          </p:cNvPr>
          <p:cNvSpPr/>
          <p:nvPr/>
        </p:nvSpPr>
        <p:spPr>
          <a:xfrm>
            <a:off x="9428602" y="4207801"/>
            <a:ext cx="1514188" cy="772532"/>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a:ea typeface="+mn-ea"/>
                <a:cs typeface="+mn-cs"/>
              </a:rPr>
              <a:t>$$$</a:t>
            </a:r>
          </a:p>
        </p:txBody>
      </p:sp>
      <p:sp>
        <p:nvSpPr>
          <p:cNvPr id="43" name="Oval 42">
            <a:extLst>
              <a:ext uri="{FF2B5EF4-FFF2-40B4-BE49-F238E27FC236}">
                <a16:creationId xmlns:a16="http://schemas.microsoft.com/office/drawing/2014/main" xmlns="" id="{49A6A0D6-D5BD-4CA0-8BF0-D7403BEA691F}"/>
              </a:ext>
            </a:extLst>
          </p:cNvPr>
          <p:cNvSpPr/>
          <p:nvPr/>
        </p:nvSpPr>
        <p:spPr>
          <a:xfrm>
            <a:off x="10478182" y="2265335"/>
            <a:ext cx="937638" cy="937638"/>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a:ea typeface="+mn-ea"/>
                <a:cs typeface="+mn-cs"/>
              </a:rPr>
              <a:t>$</a:t>
            </a:r>
          </a:p>
        </p:txBody>
      </p:sp>
      <p:sp>
        <p:nvSpPr>
          <p:cNvPr id="53" name="Oval 52">
            <a:extLst>
              <a:ext uri="{FF2B5EF4-FFF2-40B4-BE49-F238E27FC236}">
                <a16:creationId xmlns:a16="http://schemas.microsoft.com/office/drawing/2014/main" xmlns="" id="{134C4E2D-225A-47F5-A0DB-4A0F14E2852B}"/>
              </a:ext>
            </a:extLst>
          </p:cNvPr>
          <p:cNvSpPr/>
          <p:nvPr/>
        </p:nvSpPr>
        <p:spPr>
          <a:xfrm>
            <a:off x="5287850" y="4211718"/>
            <a:ext cx="1203628" cy="727614"/>
          </a:xfrm>
          <a:prstGeom prst="ellipse">
            <a:avLst/>
          </a:prstGeom>
          <a:solidFill>
            <a:srgbClr val="DE0A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rPr>
              <a:t>Threat</a:t>
            </a:r>
          </a:p>
        </p:txBody>
      </p:sp>
      <p:sp>
        <p:nvSpPr>
          <p:cNvPr id="54" name="Oval 53">
            <a:extLst>
              <a:ext uri="{FF2B5EF4-FFF2-40B4-BE49-F238E27FC236}">
                <a16:creationId xmlns:a16="http://schemas.microsoft.com/office/drawing/2014/main" xmlns="" id="{CED23133-90C9-410B-AB06-5B379014E445}"/>
              </a:ext>
            </a:extLst>
          </p:cNvPr>
          <p:cNvSpPr/>
          <p:nvPr/>
        </p:nvSpPr>
        <p:spPr>
          <a:xfrm>
            <a:off x="7013208" y="3303648"/>
            <a:ext cx="1203628" cy="727614"/>
          </a:xfrm>
          <a:prstGeom prst="ellipse">
            <a:avLst/>
          </a:prstGeom>
          <a:solidFill>
            <a:srgbClr val="DE0A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rPr>
              <a:t>Threat</a:t>
            </a:r>
          </a:p>
        </p:txBody>
      </p:sp>
      <p:sp>
        <p:nvSpPr>
          <p:cNvPr id="55" name="Oval 54">
            <a:extLst>
              <a:ext uri="{FF2B5EF4-FFF2-40B4-BE49-F238E27FC236}">
                <a16:creationId xmlns:a16="http://schemas.microsoft.com/office/drawing/2014/main" xmlns="" id="{BE7B2907-0F7D-4808-9302-972E58A761A5}"/>
              </a:ext>
            </a:extLst>
          </p:cNvPr>
          <p:cNvSpPr/>
          <p:nvPr/>
        </p:nvSpPr>
        <p:spPr>
          <a:xfrm>
            <a:off x="7451859" y="2333967"/>
            <a:ext cx="2077411" cy="800375"/>
          </a:xfrm>
          <a:prstGeom prst="ellipse">
            <a:avLst/>
          </a:prstGeom>
          <a:solidFill>
            <a:srgbClr val="009A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Competitive Parity</a:t>
            </a:r>
          </a:p>
        </p:txBody>
      </p:sp>
      <p:sp>
        <p:nvSpPr>
          <p:cNvPr id="56" name="Oval 55">
            <a:extLst>
              <a:ext uri="{FF2B5EF4-FFF2-40B4-BE49-F238E27FC236}">
                <a16:creationId xmlns:a16="http://schemas.microsoft.com/office/drawing/2014/main" xmlns="" id="{7757D171-EEA3-4A71-B5E8-3A0A264B9D68}"/>
              </a:ext>
            </a:extLst>
          </p:cNvPr>
          <p:cNvSpPr/>
          <p:nvPr/>
        </p:nvSpPr>
        <p:spPr>
          <a:xfrm>
            <a:off x="9146990" y="5113259"/>
            <a:ext cx="2077411" cy="800375"/>
          </a:xfrm>
          <a:prstGeom prst="ellipse">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Competitive Advantage</a:t>
            </a:r>
          </a:p>
        </p:txBody>
      </p:sp>
    </p:spTree>
    <p:extLst>
      <p:ext uri="{BB962C8B-B14F-4D97-AF65-F5344CB8AC3E}">
        <p14:creationId xmlns:p14="http://schemas.microsoft.com/office/powerpoint/2010/main" val="3569776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bwMode="auto">
          <a:xfrm>
            <a:off x="1313348" y="5644484"/>
            <a:ext cx="9082624" cy="0"/>
          </a:xfrm>
          <a:prstGeom prst="line">
            <a:avLst/>
          </a:prstGeom>
          <a:solidFill>
            <a:srgbClr val="00529B"/>
          </a:solidFill>
          <a:ln w="19050" cap="flat" cmpd="sng" algn="ctr">
            <a:solidFill>
              <a:schemeClr val="tx1"/>
            </a:solidFill>
            <a:prstDash val="solid"/>
            <a:round/>
            <a:headEnd type="none" w="med" len="med"/>
            <a:tailEnd type="none" w="lg" len="lg"/>
          </a:ln>
          <a:effectLst/>
        </p:spPr>
      </p:cxnSp>
      <p:cxnSp>
        <p:nvCxnSpPr>
          <p:cNvPr id="11" name="Straight Connector 10"/>
          <p:cNvCxnSpPr>
            <a:cxnSpLocks/>
          </p:cNvCxnSpPr>
          <p:nvPr/>
        </p:nvCxnSpPr>
        <p:spPr bwMode="auto">
          <a:xfrm flipV="1">
            <a:off x="1465913" y="1172353"/>
            <a:ext cx="7293624" cy="3478460"/>
          </a:xfrm>
          <a:prstGeom prst="line">
            <a:avLst/>
          </a:prstGeom>
          <a:solidFill>
            <a:srgbClr val="00529B"/>
          </a:solidFill>
          <a:ln w="57150" cap="flat" cmpd="sng" algn="ctr">
            <a:solidFill>
              <a:schemeClr val="accent1"/>
            </a:solidFill>
            <a:prstDash val="sysDot"/>
            <a:round/>
            <a:headEnd type="triangle" w="lg" len="med"/>
            <a:tailEnd type="triangle" w="lg" len="med"/>
          </a:ln>
          <a:effectLst/>
        </p:spPr>
      </p:cxnSp>
      <p:cxnSp>
        <p:nvCxnSpPr>
          <p:cNvPr id="13" name="Straight Connector 12"/>
          <p:cNvCxnSpPr>
            <a:cxnSpLocks/>
          </p:cNvCxnSpPr>
          <p:nvPr/>
        </p:nvCxnSpPr>
        <p:spPr bwMode="auto">
          <a:xfrm flipV="1">
            <a:off x="1313348" y="1527175"/>
            <a:ext cx="0" cy="4115620"/>
          </a:xfrm>
          <a:prstGeom prst="line">
            <a:avLst/>
          </a:prstGeom>
          <a:solidFill>
            <a:srgbClr val="00529B"/>
          </a:solidFill>
          <a:ln w="19050" cap="flat" cmpd="sng" algn="ctr">
            <a:solidFill>
              <a:schemeClr val="tx1"/>
            </a:solidFill>
            <a:prstDash val="solid"/>
            <a:round/>
            <a:headEnd type="none" w="med" len="med"/>
            <a:tailEnd type="none" w="lg" len="lg"/>
          </a:ln>
          <a:effectLst/>
        </p:spPr>
      </p:cxnSp>
      <p:sp>
        <p:nvSpPr>
          <p:cNvPr id="21" name="TextBox 20"/>
          <p:cNvSpPr txBox="1"/>
          <p:nvPr/>
        </p:nvSpPr>
        <p:spPr>
          <a:xfrm rot="20101950">
            <a:off x="2995532" y="2127302"/>
            <a:ext cx="4234284"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856"/>
                </a:solidFill>
                <a:effectLst/>
                <a:uLnTx/>
                <a:uFillTx/>
                <a:latin typeface="Arial"/>
                <a:ea typeface="+mn-ea"/>
                <a:cs typeface="+mn-cs"/>
              </a:rPr>
              <a:t>Risk-Reward</a:t>
            </a:r>
          </a:p>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856"/>
                </a:solidFill>
                <a:effectLst/>
                <a:uLnTx/>
                <a:uFillTx/>
                <a:latin typeface="Arial"/>
                <a:ea typeface="+mn-ea"/>
                <a:cs typeface="+mn-cs"/>
              </a:rPr>
              <a:t>Business and Stakeholder Impact</a:t>
            </a:r>
          </a:p>
        </p:txBody>
      </p:sp>
      <p:sp>
        <p:nvSpPr>
          <p:cNvPr id="22" name="TextBox 21"/>
          <p:cNvSpPr txBox="1"/>
          <p:nvPr/>
        </p:nvSpPr>
        <p:spPr>
          <a:xfrm>
            <a:off x="182014" y="5365775"/>
            <a:ext cx="1243868" cy="3139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Routine</a:t>
            </a:r>
          </a:p>
        </p:txBody>
      </p:sp>
      <p:sp>
        <p:nvSpPr>
          <p:cNvPr id="23" name="TextBox 22"/>
          <p:cNvSpPr txBox="1"/>
          <p:nvPr/>
        </p:nvSpPr>
        <p:spPr>
          <a:xfrm>
            <a:off x="148148" y="1452353"/>
            <a:ext cx="1243868" cy="3139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Dynamic</a:t>
            </a:r>
          </a:p>
        </p:txBody>
      </p:sp>
      <p:sp>
        <p:nvSpPr>
          <p:cNvPr id="50" name="TextBox 49"/>
          <p:cNvSpPr txBox="1"/>
          <p:nvPr/>
        </p:nvSpPr>
        <p:spPr>
          <a:xfrm>
            <a:off x="4117007" y="5738528"/>
            <a:ext cx="3050189" cy="3693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FF540A"/>
                </a:solidFill>
                <a:effectLst/>
                <a:uLnTx/>
                <a:uFillTx/>
                <a:latin typeface="Arial"/>
                <a:ea typeface="+mn-ea"/>
                <a:cs typeface="+mn-cs"/>
              </a:rPr>
              <a:t>Scope of Automation</a:t>
            </a:r>
          </a:p>
        </p:txBody>
      </p:sp>
      <p:sp>
        <p:nvSpPr>
          <p:cNvPr id="60" name="Rectangle 59"/>
          <p:cNvSpPr/>
          <p:nvPr/>
        </p:nvSpPr>
        <p:spPr>
          <a:xfrm>
            <a:off x="1276088" y="5659013"/>
            <a:ext cx="891591" cy="313932"/>
          </a:xfrm>
          <a:prstGeom prst="rect">
            <a:avLst/>
          </a:prstGeom>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Narrow</a:t>
            </a:r>
          </a:p>
        </p:txBody>
      </p:sp>
      <p:sp>
        <p:nvSpPr>
          <p:cNvPr id="61" name="Rectangle 60"/>
          <p:cNvSpPr/>
          <p:nvPr/>
        </p:nvSpPr>
        <p:spPr>
          <a:xfrm>
            <a:off x="9619740" y="5659013"/>
            <a:ext cx="776175" cy="313932"/>
          </a:xfrm>
          <a:prstGeom prst="rect">
            <a:avLst/>
          </a:prstGeom>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Broad</a:t>
            </a:r>
          </a:p>
        </p:txBody>
      </p:sp>
      <p:sp>
        <p:nvSpPr>
          <p:cNvPr id="62" name="TextBox 61"/>
          <p:cNvSpPr txBox="1"/>
          <p:nvPr/>
        </p:nvSpPr>
        <p:spPr>
          <a:xfrm rot="16200000">
            <a:off x="-454120" y="3458765"/>
            <a:ext cx="2960483" cy="3693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FF540A"/>
                </a:solidFill>
                <a:effectLst/>
                <a:uLnTx/>
                <a:uFillTx/>
                <a:latin typeface="Arial"/>
                <a:ea typeface="+mn-ea"/>
                <a:cs typeface="+mn-cs"/>
              </a:rPr>
              <a:t>Degree of Automation</a:t>
            </a:r>
          </a:p>
        </p:txBody>
      </p:sp>
      <p:sp>
        <p:nvSpPr>
          <p:cNvPr id="30" name="Rectangle 29"/>
          <p:cNvSpPr/>
          <p:nvPr/>
        </p:nvSpPr>
        <p:spPr bwMode="auto">
          <a:xfrm>
            <a:off x="3808589" y="3754355"/>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Process Automation</a:t>
            </a:r>
          </a:p>
        </p:txBody>
      </p:sp>
      <p:sp>
        <p:nvSpPr>
          <p:cNvPr id="33" name="Rectangle 32"/>
          <p:cNvSpPr/>
          <p:nvPr/>
        </p:nvSpPr>
        <p:spPr bwMode="auto">
          <a:xfrm>
            <a:off x="1917598" y="4665340"/>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Task Automation</a:t>
            </a:r>
          </a:p>
        </p:txBody>
      </p:sp>
      <p:sp>
        <p:nvSpPr>
          <p:cNvPr id="34" name="Rectangle 33"/>
          <p:cNvSpPr/>
          <p:nvPr/>
        </p:nvSpPr>
        <p:spPr bwMode="auto">
          <a:xfrm>
            <a:off x="5833275" y="2843371"/>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Orchestration </a:t>
            </a:r>
          </a:p>
          <a:p>
            <a:pPr marL="0" marR="0" lvl="0" indent="0" algn="ctr" defTabSz="914400" rtl="0" eaLnBrk="0" fontAlgn="base" latinLnBrk="0" hangingPunct="0">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Across Functions</a:t>
            </a:r>
          </a:p>
        </p:txBody>
      </p:sp>
      <p:sp>
        <p:nvSpPr>
          <p:cNvPr id="36" name="Rectangle 35"/>
          <p:cNvSpPr/>
          <p:nvPr/>
        </p:nvSpPr>
        <p:spPr bwMode="auto">
          <a:xfrm>
            <a:off x="7466634" y="1932387"/>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Business Operations</a:t>
            </a:r>
          </a:p>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Creation/Reinvention</a:t>
            </a:r>
          </a:p>
        </p:txBody>
      </p:sp>
      <p:cxnSp>
        <p:nvCxnSpPr>
          <p:cNvPr id="17" name="Straight Connector 16"/>
          <p:cNvCxnSpPr>
            <a:cxnSpLocks/>
          </p:cNvCxnSpPr>
          <p:nvPr/>
        </p:nvCxnSpPr>
        <p:spPr bwMode="auto">
          <a:xfrm flipV="1">
            <a:off x="10395972" y="1527175"/>
            <a:ext cx="0" cy="4115620"/>
          </a:xfrm>
          <a:prstGeom prst="line">
            <a:avLst/>
          </a:prstGeom>
          <a:solidFill>
            <a:srgbClr val="00529B"/>
          </a:solidFill>
          <a:ln w="19050" cap="flat" cmpd="sng" algn="ctr">
            <a:solidFill>
              <a:schemeClr val="tx1"/>
            </a:solidFill>
            <a:prstDash val="solid"/>
            <a:round/>
            <a:headEnd type="none" w="med" len="med"/>
            <a:tailEnd type="none" w="lg" len="lg"/>
          </a:ln>
          <a:effectLst/>
        </p:spPr>
      </p:cxnSp>
      <p:sp>
        <p:nvSpPr>
          <p:cNvPr id="18" name="TextBox 17"/>
          <p:cNvSpPr txBox="1"/>
          <p:nvPr/>
        </p:nvSpPr>
        <p:spPr>
          <a:xfrm rot="5400000">
            <a:off x="9121415" y="3458765"/>
            <a:ext cx="2960483" cy="3693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FF540A"/>
                </a:solidFill>
                <a:effectLst/>
                <a:uLnTx/>
                <a:uFillTx/>
                <a:latin typeface="Arial"/>
                <a:ea typeface="+mn-ea"/>
                <a:cs typeface="+mn-cs"/>
              </a:rPr>
              <a:t>Business Outcome</a:t>
            </a:r>
          </a:p>
        </p:txBody>
      </p:sp>
      <p:sp>
        <p:nvSpPr>
          <p:cNvPr id="19" name="TextBox 18"/>
          <p:cNvSpPr txBox="1"/>
          <p:nvPr/>
        </p:nvSpPr>
        <p:spPr>
          <a:xfrm>
            <a:off x="10673604" y="5116476"/>
            <a:ext cx="1441659" cy="535531"/>
          </a:xfrm>
          <a:prstGeom prst="rect">
            <a:avLst/>
          </a:prstGeom>
          <a:noFill/>
        </p:spPr>
        <p:txBody>
          <a:bodyPr wrap="square" rtlCol="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Immediate Savings</a:t>
            </a:r>
          </a:p>
        </p:txBody>
      </p:sp>
      <p:sp>
        <p:nvSpPr>
          <p:cNvPr id="20" name="TextBox 19"/>
          <p:cNvSpPr txBox="1"/>
          <p:nvPr/>
        </p:nvSpPr>
        <p:spPr>
          <a:xfrm>
            <a:off x="10870055" y="3231648"/>
            <a:ext cx="1280863" cy="978729"/>
          </a:xfrm>
          <a:prstGeom prst="rect">
            <a:avLst/>
          </a:prstGeom>
          <a:noFill/>
        </p:spPr>
        <p:txBody>
          <a:bodyPr wrap="square" rtlCol="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Revenue Shift or Profit Margin</a:t>
            </a:r>
          </a:p>
        </p:txBody>
      </p:sp>
      <p:sp>
        <p:nvSpPr>
          <p:cNvPr id="24" name="TextBox 23"/>
          <p:cNvSpPr txBox="1"/>
          <p:nvPr/>
        </p:nvSpPr>
        <p:spPr>
          <a:xfrm>
            <a:off x="10392696" y="1303440"/>
            <a:ext cx="1722568" cy="978729"/>
          </a:xfrm>
          <a:prstGeom prst="rect">
            <a:avLst/>
          </a:prstGeom>
          <a:noFill/>
        </p:spPr>
        <p:txBody>
          <a:bodyPr wrap="square" rtlCol="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Business Creation/</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Reinvention/</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Recalibration</a:t>
            </a:r>
          </a:p>
        </p:txBody>
      </p:sp>
      <p:sp>
        <p:nvSpPr>
          <p:cNvPr id="26" name="TextBox 25"/>
          <p:cNvSpPr txBox="1"/>
          <p:nvPr/>
        </p:nvSpPr>
        <p:spPr>
          <a:xfrm>
            <a:off x="4958152" y="4433039"/>
            <a:ext cx="1593637" cy="590931"/>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Multiple Tools (SW) </a:t>
            </a:r>
          </a:p>
        </p:txBody>
      </p:sp>
      <p:sp>
        <p:nvSpPr>
          <p:cNvPr id="27" name="TextBox 26"/>
          <p:cNvSpPr txBox="1"/>
          <p:nvPr/>
        </p:nvSpPr>
        <p:spPr>
          <a:xfrm>
            <a:off x="6515930" y="3551078"/>
            <a:ext cx="2188444" cy="590931"/>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Orchestrated Tools as a Platform</a:t>
            </a:r>
          </a:p>
        </p:txBody>
      </p:sp>
      <p:sp>
        <p:nvSpPr>
          <p:cNvPr id="28" name="TextBox 27"/>
          <p:cNvSpPr txBox="1"/>
          <p:nvPr/>
        </p:nvSpPr>
        <p:spPr>
          <a:xfrm>
            <a:off x="8848802" y="2637341"/>
            <a:ext cx="1415421" cy="3416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Ecosystems </a:t>
            </a:r>
          </a:p>
        </p:txBody>
      </p:sp>
      <p:sp>
        <p:nvSpPr>
          <p:cNvPr id="29" name="TextBox 28"/>
          <p:cNvSpPr txBox="1"/>
          <p:nvPr/>
        </p:nvSpPr>
        <p:spPr>
          <a:xfrm>
            <a:off x="2923230" y="5331731"/>
            <a:ext cx="1955410" cy="3416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One Tool (SW) </a:t>
            </a:r>
          </a:p>
        </p:txBody>
      </p:sp>
      <p:sp>
        <p:nvSpPr>
          <p:cNvPr id="2" name="Title 1">
            <a:extLst>
              <a:ext uri="{FF2B5EF4-FFF2-40B4-BE49-F238E27FC236}">
                <a16:creationId xmlns:a16="http://schemas.microsoft.com/office/drawing/2014/main" xmlns="" id="{CC6FC34E-3BE9-44BD-96DD-CCAFE713B5E4}"/>
              </a:ext>
            </a:extLst>
          </p:cNvPr>
          <p:cNvSpPr>
            <a:spLocks noGrp="1"/>
          </p:cNvSpPr>
          <p:nvPr>
            <p:ph type="title"/>
          </p:nvPr>
        </p:nvSpPr>
        <p:spPr/>
        <p:txBody>
          <a:bodyPr/>
          <a:lstStyle/>
          <a:p>
            <a:r>
              <a:rPr lang="en-US" dirty="0"/>
              <a:t>Progression of Hyperautomation Initiatives</a:t>
            </a:r>
          </a:p>
        </p:txBody>
      </p:sp>
    </p:spTree>
    <p:extLst>
      <p:ext uri="{BB962C8B-B14F-4D97-AF65-F5344CB8AC3E}">
        <p14:creationId xmlns:p14="http://schemas.microsoft.com/office/powerpoint/2010/main" val="344484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Challenge: Managing Multiple Concurrent Initiatives Ongoing Outcomes: Measure Risk, Reward and QoS</a:t>
            </a:r>
          </a:p>
        </p:txBody>
      </p:sp>
      <p:sp>
        <p:nvSpPr>
          <p:cNvPr id="11" name="Freeform 10"/>
          <p:cNvSpPr/>
          <p:nvPr/>
        </p:nvSpPr>
        <p:spPr bwMode="gray">
          <a:xfrm>
            <a:off x="4773865" y="1972866"/>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gray">
          <a:xfrm>
            <a:off x="5231867" y="1972866"/>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bwMode="gray">
          <a:xfrm>
            <a:off x="4064201" y="2317305"/>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6" name="Freeform 75"/>
          <p:cNvSpPr/>
          <p:nvPr/>
        </p:nvSpPr>
        <p:spPr bwMode="gray">
          <a:xfrm>
            <a:off x="4773865" y="2449583"/>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7" name="Rectangle 76"/>
          <p:cNvSpPr/>
          <p:nvPr/>
        </p:nvSpPr>
        <p:spPr bwMode="gray">
          <a:xfrm>
            <a:off x="5231867" y="2449583"/>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8" name="Rectangle 77"/>
          <p:cNvSpPr/>
          <p:nvPr/>
        </p:nvSpPr>
        <p:spPr bwMode="gray">
          <a:xfrm>
            <a:off x="4064201" y="2794022"/>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1" name="Freeform 80"/>
          <p:cNvSpPr/>
          <p:nvPr/>
        </p:nvSpPr>
        <p:spPr bwMode="gray">
          <a:xfrm>
            <a:off x="4773865" y="2926301"/>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2" name="Rectangle 81"/>
          <p:cNvSpPr/>
          <p:nvPr/>
        </p:nvSpPr>
        <p:spPr bwMode="gray">
          <a:xfrm>
            <a:off x="5231866" y="2926301"/>
            <a:ext cx="4110910"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3" name="Rectangle 82"/>
          <p:cNvSpPr/>
          <p:nvPr/>
        </p:nvSpPr>
        <p:spPr bwMode="gray">
          <a:xfrm>
            <a:off x="4064201" y="3270740"/>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6" name="Freeform 85"/>
          <p:cNvSpPr/>
          <p:nvPr/>
        </p:nvSpPr>
        <p:spPr bwMode="gray">
          <a:xfrm>
            <a:off x="4773865" y="3403018"/>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7" name="Rectangle 86"/>
          <p:cNvSpPr/>
          <p:nvPr/>
        </p:nvSpPr>
        <p:spPr bwMode="gray">
          <a:xfrm>
            <a:off x="5231867" y="3403018"/>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Rectangle 87"/>
          <p:cNvSpPr/>
          <p:nvPr/>
        </p:nvSpPr>
        <p:spPr bwMode="gray">
          <a:xfrm>
            <a:off x="4064201" y="3747457"/>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1" name="Freeform 90"/>
          <p:cNvSpPr/>
          <p:nvPr/>
        </p:nvSpPr>
        <p:spPr bwMode="gray">
          <a:xfrm>
            <a:off x="4773865" y="3879736"/>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Rectangle 91"/>
          <p:cNvSpPr/>
          <p:nvPr/>
        </p:nvSpPr>
        <p:spPr bwMode="gray">
          <a:xfrm>
            <a:off x="5231867" y="3879736"/>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Rectangle 92"/>
          <p:cNvSpPr/>
          <p:nvPr/>
        </p:nvSpPr>
        <p:spPr bwMode="gray">
          <a:xfrm>
            <a:off x="4064201" y="4224174"/>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6" name="Freeform 95"/>
          <p:cNvSpPr/>
          <p:nvPr/>
        </p:nvSpPr>
        <p:spPr bwMode="gray">
          <a:xfrm>
            <a:off x="4773865" y="4356453"/>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7" name="Rectangle 96"/>
          <p:cNvSpPr/>
          <p:nvPr/>
        </p:nvSpPr>
        <p:spPr bwMode="gray">
          <a:xfrm>
            <a:off x="5231867" y="4356453"/>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8" name="Rectangle 97"/>
          <p:cNvSpPr/>
          <p:nvPr/>
        </p:nvSpPr>
        <p:spPr bwMode="gray">
          <a:xfrm>
            <a:off x="4064201" y="4700892"/>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100"/>
          <p:cNvSpPr/>
          <p:nvPr/>
        </p:nvSpPr>
        <p:spPr bwMode="gray">
          <a:xfrm>
            <a:off x="4773865" y="4833173"/>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Rectangle 101"/>
          <p:cNvSpPr/>
          <p:nvPr/>
        </p:nvSpPr>
        <p:spPr bwMode="gray">
          <a:xfrm>
            <a:off x="5231867" y="4833173"/>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 name="Rectangle 102"/>
          <p:cNvSpPr/>
          <p:nvPr/>
        </p:nvSpPr>
        <p:spPr bwMode="gray">
          <a:xfrm>
            <a:off x="3574695" y="5177612"/>
            <a:ext cx="1201555"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p:cNvSpPr txBox="1"/>
          <p:nvPr/>
        </p:nvSpPr>
        <p:spPr>
          <a:xfrm>
            <a:off x="1288772" y="2312854"/>
            <a:ext cx="2786794" cy="3117094"/>
          </a:xfrm>
          <a:prstGeom prst="foldedCorner">
            <a:avLst>
              <a:gd name="adj" fmla="val 11913"/>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nSpc>
                <a:spcPct val="90000"/>
              </a:lnSpc>
              <a:defRPr sz="1600" b="1">
                <a:solidFill>
                  <a:srgbClr val="FFFFFF"/>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Managing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Multiple Concurrent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Initiatives</a:t>
            </a:r>
          </a:p>
        </p:txBody>
      </p:sp>
      <p:sp>
        <p:nvSpPr>
          <p:cNvPr id="4" name="Rectangle 3">
            <a:extLst>
              <a:ext uri="{FF2B5EF4-FFF2-40B4-BE49-F238E27FC236}">
                <a16:creationId xmlns:a16="http://schemas.microsoft.com/office/drawing/2014/main" xmlns="" id="{465E86CA-448C-4CAD-8B88-2853D7D97C4F}"/>
              </a:ext>
            </a:extLst>
          </p:cNvPr>
          <p:cNvSpPr/>
          <p:nvPr/>
        </p:nvSpPr>
        <p:spPr>
          <a:xfrm>
            <a:off x="5231866" y="1972866"/>
            <a:ext cx="5718475" cy="3232507"/>
          </a:xfrm>
          <a:prstGeom prst="rect">
            <a:avLst/>
          </a:prstGeom>
          <a:solidFill>
            <a:srgbClr val="002856"/>
          </a:solidFill>
          <a:ln/>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xmlns="" id="{C1C08FD0-16B1-44B9-BAFF-AAEA634E6B29}"/>
              </a:ext>
            </a:extLst>
          </p:cNvPr>
          <p:cNvSpPr txBox="1"/>
          <p:nvPr/>
        </p:nvSpPr>
        <p:spPr>
          <a:xfrm>
            <a:off x="5813016" y="2353980"/>
            <a:ext cx="4885464" cy="255454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C-level Mandate is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Ensure knowledge sharing and continuous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inside and outside </a:t>
            </a:r>
            <a:b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b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the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16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01EA8C5C-2FC2-490F-ABED-AB1FDDB56EAA}"/>
              </a:ext>
            </a:extLst>
          </p:cNvPr>
          <p:cNvGrpSpPr/>
          <p:nvPr/>
        </p:nvGrpSpPr>
        <p:grpSpPr>
          <a:xfrm>
            <a:off x="9723398" y="1649019"/>
            <a:ext cx="1730003" cy="3717637"/>
            <a:chOff x="9620100" y="511371"/>
            <a:chExt cx="2302635" cy="4948175"/>
          </a:xfrm>
        </p:grpSpPr>
        <p:sp>
          <p:nvSpPr>
            <p:cNvPr id="6" name="Arrow: Up-Down 5">
              <a:extLst>
                <a:ext uri="{FF2B5EF4-FFF2-40B4-BE49-F238E27FC236}">
                  <a16:creationId xmlns:a16="http://schemas.microsoft.com/office/drawing/2014/main" xmlns="" id="{C36F2D51-51BB-4BC4-9EB4-07016FBD4F69}"/>
                </a:ext>
              </a:extLst>
            </p:cNvPr>
            <p:cNvSpPr/>
            <p:nvPr/>
          </p:nvSpPr>
          <p:spPr>
            <a:xfrm>
              <a:off x="9620100" y="511371"/>
              <a:ext cx="2299063" cy="4948175"/>
            </a:xfrm>
            <a:prstGeom prst="upDownArrow">
              <a:avLst>
                <a:gd name="adj1" fmla="val 0"/>
                <a:gd name="adj2" fmla="val 33430"/>
              </a:avLst>
            </a:prstGeom>
            <a:solidFill>
              <a:srgbClr val="6F7878"/>
            </a:solidFill>
            <a:ln w="38100">
              <a:noFill/>
            </a:ln>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endParaRPr>
            </a:p>
          </p:txBody>
        </p:sp>
        <p:sp>
          <p:nvSpPr>
            <p:cNvPr id="42" name="Rectangle 41">
              <a:extLst>
                <a:ext uri="{FF2B5EF4-FFF2-40B4-BE49-F238E27FC236}">
                  <a16:creationId xmlns:a16="http://schemas.microsoft.com/office/drawing/2014/main" xmlns="" id="{0D68F535-D0D8-4EF7-A95E-2C1470A2C024}"/>
                </a:ext>
              </a:extLst>
            </p:cNvPr>
            <p:cNvSpPr/>
            <p:nvPr/>
          </p:nvSpPr>
          <p:spPr bwMode="gray">
            <a:xfrm>
              <a:off x="9623672" y="1355124"/>
              <a:ext cx="2299063" cy="3244580"/>
            </a:xfrm>
            <a:prstGeom prst="rect">
              <a:avLst/>
            </a:prstGeom>
            <a:solidFill>
              <a:srgbClr val="6F7878"/>
            </a:solidFill>
            <a:ln w="38100">
              <a:noFill/>
            </a:ln>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Industry Ecosystem</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Regulatory </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Legal</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Ethical</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Employee</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Societal</a:t>
              </a:r>
            </a:p>
          </p:txBody>
        </p:sp>
      </p:grpSp>
      <p:sp>
        <p:nvSpPr>
          <p:cNvPr id="2" name="Title 1"/>
          <p:cNvSpPr>
            <a:spLocks noGrp="1"/>
          </p:cNvSpPr>
          <p:nvPr>
            <p:ph type="title"/>
          </p:nvPr>
        </p:nvSpPr>
        <p:spPr/>
        <p:txBody>
          <a:bodyPr/>
          <a:lstStyle/>
          <a:p>
            <a:r>
              <a:rPr lang="en-US" sz="3100" dirty="0"/>
              <a:t>Challenge: Managing Multiple Concurrent Initiatives Ongoing Outcomes: Measure Risk, Reward and QoS</a:t>
            </a:r>
          </a:p>
        </p:txBody>
      </p:sp>
      <p:grpSp>
        <p:nvGrpSpPr>
          <p:cNvPr id="8" name="Group 7">
            <a:extLst>
              <a:ext uri="{FF2B5EF4-FFF2-40B4-BE49-F238E27FC236}">
                <a16:creationId xmlns:a16="http://schemas.microsoft.com/office/drawing/2014/main" xmlns="" id="{227AD869-63EC-4EB5-8959-01E21BD3B579}"/>
              </a:ext>
            </a:extLst>
          </p:cNvPr>
          <p:cNvGrpSpPr/>
          <p:nvPr/>
        </p:nvGrpSpPr>
        <p:grpSpPr>
          <a:xfrm>
            <a:off x="3229255" y="1972866"/>
            <a:ext cx="6717384" cy="3440708"/>
            <a:chOff x="2306471" y="1064888"/>
            <a:chExt cx="8253742" cy="4579583"/>
          </a:xfrm>
        </p:grpSpPr>
        <p:sp>
          <p:nvSpPr>
            <p:cNvPr id="11" name="Freeform 10"/>
            <p:cNvSpPr/>
            <p:nvPr/>
          </p:nvSpPr>
          <p:spPr bwMode="gray">
            <a:xfrm>
              <a:off x="3902566" y="1064888"/>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gray">
            <a:xfrm>
              <a:off x="4512166" y="1064888"/>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bwMode="gray">
            <a:xfrm>
              <a:off x="2958003" y="1523336"/>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bwMode="gray">
            <a:xfrm>
              <a:off x="4532681" y="1066797"/>
              <a:ext cx="4916916"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Business Outcome and Valuations</a:t>
              </a:r>
            </a:p>
          </p:txBody>
        </p:sp>
        <p:sp>
          <p:nvSpPr>
            <p:cNvPr id="76" name="Freeform 75"/>
            <p:cNvSpPr/>
            <p:nvPr/>
          </p:nvSpPr>
          <p:spPr bwMode="gray">
            <a:xfrm>
              <a:off x="3902566" y="1699399"/>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7" name="Rectangle 76"/>
            <p:cNvSpPr/>
            <p:nvPr/>
          </p:nvSpPr>
          <p:spPr bwMode="gray">
            <a:xfrm>
              <a:off x="4512166" y="1699398"/>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8" name="Rectangle 77"/>
            <p:cNvSpPr/>
            <p:nvPr/>
          </p:nvSpPr>
          <p:spPr bwMode="gray">
            <a:xfrm>
              <a:off x="2958003" y="2157847"/>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9" name="Rectangle 78"/>
            <p:cNvSpPr/>
            <p:nvPr/>
          </p:nvSpPr>
          <p:spPr bwMode="gray">
            <a:xfrm>
              <a:off x="4511040" y="1701307"/>
              <a:ext cx="5468834"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Impact of New/Enhanced Rev or Profit</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1" name="Freeform 80"/>
            <p:cNvSpPr/>
            <p:nvPr/>
          </p:nvSpPr>
          <p:spPr bwMode="gray">
            <a:xfrm>
              <a:off x="3902566" y="2333910"/>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2" name="Rectangle 81"/>
            <p:cNvSpPr/>
            <p:nvPr/>
          </p:nvSpPr>
          <p:spPr bwMode="gray">
            <a:xfrm>
              <a:off x="4512165" y="2333910"/>
              <a:ext cx="5471620"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3" name="Rectangle 82"/>
            <p:cNvSpPr/>
            <p:nvPr/>
          </p:nvSpPr>
          <p:spPr bwMode="gray">
            <a:xfrm>
              <a:off x="2958003" y="2792358"/>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Rectangle 83"/>
            <p:cNvSpPr/>
            <p:nvPr/>
          </p:nvSpPr>
          <p:spPr bwMode="gray">
            <a:xfrm>
              <a:off x="4532681" y="2335819"/>
              <a:ext cx="5161597"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Business Enhancement or Disruptor</a:t>
              </a:r>
            </a:p>
          </p:txBody>
        </p:sp>
        <p:sp>
          <p:nvSpPr>
            <p:cNvPr id="86" name="Freeform 85"/>
            <p:cNvSpPr/>
            <p:nvPr/>
          </p:nvSpPr>
          <p:spPr bwMode="gray">
            <a:xfrm>
              <a:off x="3902566" y="2968421"/>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7" name="Rectangle 86"/>
            <p:cNvSpPr/>
            <p:nvPr/>
          </p:nvSpPr>
          <p:spPr bwMode="gray">
            <a:xfrm>
              <a:off x="4512166" y="2968421"/>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Rectangle 87"/>
            <p:cNvSpPr/>
            <p:nvPr/>
          </p:nvSpPr>
          <p:spPr bwMode="gray">
            <a:xfrm>
              <a:off x="2958003" y="3426869"/>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9" name="Rectangle 88"/>
            <p:cNvSpPr/>
            <p:nvPr/>
          </p:nvSpPr>
          <p:spPr bwMode="gray">
            <a:xfrm>
              <a:off x="4511042" y="2970329"/>
              <a:ext cx="4171694"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Service Delivery Architecture</a:t>
              </a:r>
            </a:p>
          </p:txBody>
        </p:sp>
        <p:sp>
          <p:nvSpPr>
            <p:cNvPr id="91" name="Freeform 90"/>
            <p:cNvSpPr/>
            <p:nvPr/>
          </p:nvSpPr>
          <p:spPr bwMode="gray">
            <a:xfrm>
              <a:off x="3902566" y="3602932"/>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Rectangle 91"/>
            <p:cNvSpPr/>
            <p:nvPr/>
          </p:nvSpPr>
          <p:spPr bwMode="gray">
            <a:xfrm>
              <a:off x="4512166" y="3602932"/>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Rectangle 92"/>
            <p:cNvSpPr/>
            <p:nvPr/>
          </p:nvSpPr>
          <p:spPr bwMode="gray">
            <a:xfrm>
              <a:off x="2958003" y="4061380"/>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4" name="Rectangle 93"/>
            <p:cNvSpPr/>
            <p:nvPr/>
          </p:nvSpPr>
          <p:spPr bwMode="gray">
            <a:xfrm>
              <a:off x="4490202" y="3604841"/>
              <a:ext cx="4285627"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Maturity Levels of Technology</a:t>
              </a:r>
            </a:p>
          </p:txBody>
        </p:sp>
        <p:sp>
          <p:nvSpPr>
            <p:cNvPr id="96" name="Freeform 95"/>
            <p:cNvSpPr/>
            <p:nvPr/>
          </p:nvSpPr>
          <p:spPr bwMode="gray">
            <a:xfrm>
              <a:off x="3902566" y="4237443"/>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7" name="Rectangle 96"/>
            <p:cNvSpPr/>
            <p:nvPr/>
          </p:nvSpPr>
          <p:spPr bwMode="gray">
            <a:xfrm>
              <a:off x="4512166" y="4237443"/>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8" name="Rectangle 97"/>
            <p:cNvSpPr/>
            <p:nvPr/>
          </p:nvSpPr>
          <p:spPr bwMode="gray">
            <a:xfrm>
              <a:off x="2958003" y="4695891"/>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9" name="Rectangle 98"/>
            <p:cNvSpPr/>
            <p:nvPr/>
          </p:nvSpPr>
          <p:spPr bwMode="gray">
            <a:xfrm>
              <a:off x="4511041" y="4239351"/>
              <a:ext cx="6049172" cy="491581"/>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Quality-of-Service Structure and Measures</a:t>
              </a:r>
            </a:p>
          </p:txBody>
        </p:sp>
        <p:sp>
          <p:nvSpPr>
            <p:cNvPr id="101" name="Freeform 100"/>
            <p:cNvSpPr/>
            <p:nvPr/>
          </p:nvSpPr>
          <p:spPr bwMode="gray">
            <a:xfrm>
              <a:off x="3902566" y="4871957"/>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Rectangle 101"/>
            <p:cNvSpPr/>
            <p:nvPr/>
          </p:nvSpPr>
          <p:spPr bwMode="gray">
            <a:xfrm>
              <a:off x="4512166" y="4871957"/>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 name="Rectangle 102"/>
            <p:cNvSpPr/>
            <p:nvPr/>
          </p:nvSpPr>
          <p:spPr bwMode="gray">
            <a:xfrm>
              <a:off x="2306471" y="5330405"/>
              <a:ext cx="1599269"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bwMode="gray">
            <a:xfrm>
              <a:off x="4511042" y="4873866"/>
              <a:ext cx="5622539"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Market Pulse: Updated Adoption Levels</a:t>
              </a:r>
            </a:p>
          </p:txBody>
        </p:sp>
      </p:grpSp>
      <p:sp>
        <p:nvSpPr>
          <p:cNvPr id="5" name="TextBox 4"/>
          <p:cNvSpPr txBox="1"/>
          <p:nvPr/>
        </p:nvSpPr>
        <p:spPr>
          <a:xfrm>
            <a:off x="943332" y="2312854"/>
            <a:ext cx="2786794" cy="3117094"/>
          </a:xfrm>
          <a:prstGeom prst="foldedCorner">
            <a:avLst>
              <a:gd name="adj" fmla="val 11913"/>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nSpc>
                <a:spcPct val="90000"/>
              </a:lnSpc>
              <a:defRPr sz="1600" b="1">
                <a:solidFill>
                  <a:srgbClr val="FFFFFF"/>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Managing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Multiple Concurrent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Initiatives</a:t>
            </a:r>
          </a:p>
        </p:txBody>
      </p:sp>
      <p:grpSp>
        <p:nvGrpSpPr>
          <p:cNvPr id="9" name="Group 8">
            <a:extLst>
              <a:ext uri="{FF2B5EF4-FFF2-40B4-BE49-F238E27FC236}">
                <a16:creationId xmlns:a16="http://schemas.microsoft.com/office/drawing/2014/main" xmlns="" id="{C7789B87-00CA-4F12-8027-E0369CBEDFD1}"/>
              </a:ext>
            </a:extLst>
          </p:cNvPr>
          <p:cNvGrpSpPr/>
          <p:nvPr/>
        </p:nvGrpSpPr>
        <p:grpSpPr>
          <a:xfrm>
            <a:off x="5030916" y="1307416"/>
            <a:ext cx="5118923" cy="646331"/>
            <a:chOff x="4470012" y="846942"/>
            <a:chExt cx="6108041" cy="860266"/>
          </a:xfrm>
        </p:grpSpPr>
        <p:sp>
          <p:nvSpPr>
            <p:cNvPr id="47" name="Rectangle 46">
              <a:extLst>
                <a:ext uri="{FF2B5EF4-FFF2-40B4-BE49-F238E27FC236}">
                  <a16:creationId xmlns:a16="http://schemas.microsoft.com/office/drawing/2014/main" xmlns="" id="{F218BB08-3B11-445C-9B87-0F8E4E9520EF}"/>
                </a:ext>
              </a:extLst>
            </p:cNvPr>
            <p:cNvSpPr/>
            <p:nvPr/>
          </p:nvSpPr>
          <p:spPr bwMode="gray">
            <a:xfrm>
              <a:off x="4470012" y="1029375"/>
              <a:ext cx="6108041" cy="495398"/>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Rectangle 47">
              <a:extLst>
                <a:ext uri="{FF2B5EF4-FFF2-40B4-BE49-F238E27FC236}">
                  <a16:creationId xmlns:a16="http://schemas.microsoft.com/office/drawing/2014/main" xmlns="" id="{DDCB47C5-C7D2-47ED-BD71-B0BF0239B683}"/>
                </a:ext>
              </a:extLst>
            </p:cNvPr>
            <p:cNvSpPr/>
            <p:nvPr/>
          </p:nvSpPr>
          <p:spPr bwMode="gray">
            <a:xfrm>
              <a:off x="4546709" y="846942"/>
              <a:ext cx="5822975" cy="860266"/>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For EACH Initiative (Business or IT process)</a:t>
              </a:r>
            </a:p>
          </p:txBody>
        </p:sp>
      </p:grpSp>
      <p:grpSp>
        <p:nvGrpSpPr>
          <p:cNvPr id="40" name="Group 39">
            <a:extLst>
              <a:ext uri="{FF2B5EF4-FFF2-40B4-BE49-F238E27FC236}">
                <a16:creationId xmlns:a16="http://schemas.microsoft.com/office/drawing/2014/main" xmlns="" id="{9C956B21-C744-47DB-8712-216C80683A6E}"/>
              </a:ext>
            </a:extLst>
          </p:cNvPr>
          <p:cNvGrpSpPr/>
          <p:nvPr/>
        </p:nvGrpSpPr>
        <p:grpSpPr>
          <a:xfrm>
            <a:off x="4999002" y="5347262"/>
            <a:ext cx="6085337" cy="646331"/>
            <a:chOff x="4429726" y="831767"/>
            <a:chExt cx="5889461" cy="939355"/>
          </a:xfrm>
        </p:grpSpPr>
        <p:sp>
          <p:nvSpPr>
            <p:cNvPr id="41" name="Rectangle 40">
              <a:extLst>
                <a:ext uri="{FF2B5EF4-FFF2-40B4-BE49-F238E27FC236}">
                  <a16:creationId xmlns:a16="http://schemas.microsoft.com/office/drawing/2014/main" xmlns="" id="{578A3625-894C-4DE8-8413-A26FE8599495}"/>
                </a:ext>
              </a:extLst>
            </p:cNvPr>
            <p:cNvSpPr/>
            <p:nvPr/>
          </p:nvSpPr>
          <p:spPr bwMode="gray">
            <a:xfrm>
              <a:off x="4429726" y="1029374"/>
              <a:ext cx="5822976" cy="544140"/>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3" name="Rectangle 42">
              <a:extLst>
                <a:ext uri="{FF2B5EF4-FFF2-40B4-BE49-F238E27FC236}">
                  <a16:creationId xmlns:a16="http://schemas.microsoft.com/office/drawing/2014/main" xmlns="" id="{9CA982B2-38E9-43F6-9BA4-3A3863CD1629}"/>
                </a:ext>
              </a:extLst>
            </p:cNvPr>
            <p:cNvSpPr/>
            <p:nvPr/>
          </p:nvSpPr>
          <p:spPr bwMode="gray">
            <a:xfrm>
              <a:off x="4496211" y="831767"/>
              <a:ext cx="5822976" cy="93935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&amp; Security Architecture (Volume, Velocity, Viscosity) </a:t>
              </a:r>
            </a:p>
          </p:txBody>
        </p:sp>
      </p:grpSp>
    </p:spTree>
    <p:extLst>
      <p:ext uri="{BB962C8B-B14F-4D97-AF65-F5344CB8AC3E}">
        <p14:creationId xmlns:p14="http://schemas.microsoft.com/office/powerpoint/2010/main" val="199672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0DCB3D-D40F-4D42-A229-F3B680D88C0B}"/>
              </a:ext>
            </a:extLst>
          </p:cNvPr>
          <p:cNvSpPr>
            <a:spLocks noGrp="1"/>
          </p:cNvSpPr>
          <p:nvPr>
            <p:ph type="title"/>
          </p:nvPr>
        </p:nvSpPr>
        <p:spPr/>
        <p:txBody>
          <a:bodyPr/>
          <a:lstStyle/>
          <a:p>
            <a:r>
              <a:rPr lang="en-US" dirty="0"/>
              <a:t>Continued Unabated Investments in </a:t>
            </a:r>
            <a:r>
              <a:rPr lang="en-US" b="1" kern="1200" dirty="0">
                <a:solidFill>
                  <a:srgbClr val="FF540A"/>
                </a:solidFill>
                <a:latin typeface="Arial Black" panose="020B0A04020102020204" pitchFamily="34" charset="0"/>
                <a:ea typeface="+mn-ea"/>
                <a:cs typeface="Arial" panose="020B0604020202020204" pitchFamily="34" charset="0"/>
                <a:sym typeface="Arial"/>
              </a:rPr>
              <a:t>Hyperautomation</a:t>
            </a:r>
            <a:r>
              <a:rPr lang="en-US" dirty="0">
                <a:latin typeface="Arial Black" panose="020B0A04020102020204" pitchFamily="34" charset="0"/>
                <a:sym typeface="Arial"/>
              </a:rPr>
              <a:t> </a:t>
            </a:r>
            <a:r>
              <a:rPr lang="en-US" dirty="0"/>
              <a:t>Despite the Crisis</a:t>
            </a:r>
          </a:p>
        </p:txBody>
      </p:sp>
      <p:sp>
        <p:nvSpPr>
          <p:cNvPr id="8" name="TextBox 7">
            <a:extLst>
              <a:ext uri="{FF2B5EF4-FFF2-40B4-BE49-F238E27FC236}">
                <a16:creationId xmlns:a16="http://schemas.microsoft.com/office/drawing/2014/main" xmlns="" id="{5ADAFD37-BB16-4AB2-B8C4-891A590DE4EB}"/>
              </a:ext>
            </a:extLst>
          </p:cNvPr>
          <p:cNvSpPr txBox="1"/>
          <p:nvPr/>
        </p:nvSpPr>
        <p:spPr>
          <a:xfrm>
            <a:off x="1323201" y="4743082"/>
            <a:ext cx="10030230" cy="1384995"/>
          </a:xfrm>
          <a:prstGeom prst="rect">
            <a:avLst/>
          </a:prstGeom>
          <a:noFill/>
        </p:spPr>
        <p:txBody>
          <a:bodyPr wrap="square" lIns="0" rtlCol="0">
            <a:spAutoFit/>
          </a:bodyPr>
          <a:lstStyle/>
          <a:p>
            <a:pPr lvl="0">
              <a:buClr>
                <a:srgbClr val="000000"/>
              </a:buClr>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Polling data from </a:t>
            </a:r>
            <a:r>
              <a:rPr lang="en-US" sz="1400" kern="0" dirty="0">
                <a:solidFill>
                  <a:srgbClr val="000000"/>
                </a:solidFill>
                <a:latin typeface="Arial"/>
                <a:cs typeface="Arial"/>
                <a:sym typeface="Arial"/>
              </a:rPr>
              <a:t>Nov </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2020 webinar titled</a:t>
            </a:r>
            <a:r>
              <a:rPr lang="en-US" sz="1400" kern="0" dirty="0">
                <a:solidFill>
                  <a:srgbClr val="000000"/>
                </a:solidFill>
                <a:cs typeface="Arial"/>
                <a:sym typeface="Arial"/>
              </a:rPr>
              <a:t>:  </a:t>
            </a:r>
            <a:r>
              <a:rPr lang="en-US" sz="1200" u="sng" dirty="0">
                <a:hlinkClick r:id="rId2"/>
              </a:rPr>
              <a:t>The Gartner 2021 Predictions: Accelerate Results Beyond RPA to </a:t>
            </a:r>
            <a:r>
              <a:rPr lang="en-US" sz="1200" b="1" u="sng" dirty="0">
                <a:hlinkClick r:id="rId2"/>
              </a:rPr>
              <a:t>Hyperautomation</a:t>
            </a:r>
            <a:r>
              <a:rPr lang="en-US" sz="1200" b="1" u="sng" dirty="0"/>
              <a:t> </a:t>
            </a:r>
          </a:p>
          <a:p>
            <a:pPr lvl="0">
              <a:buClr>
                <a:srgbClr val="000000"/>
              </a:buClr>
              <a:defRPr/>
            </a:pPr>
            <a:r>
              <a:rPr lang="en-US" sz="1400" kern="0" dirty="0">
                <a:solidFill>
                  <a:srgbClr val="000000"/>
                </a:solidFill>
                <a:latin typeface="Arial"/>
                <a:cs typeface="Arial"/>
                <a:sym typeface="Arial"/>
              </a:rPr>
              <a:t>Number of respondents = 184 to 399 (depending on question).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p>
          <a:p>
            <a:pPr>
              <a:buClr>
                <a:srgbClr val="000000"/>
              </a:buClr>
              <a:defRPr/>
            </a:pPr>
            <a:r>
              <a:rPr lang="en-US" sz="1400" b="1" kern="0" dirty="0">
                <a:solidFill>
                  <a:srgbClr val="000000"/>
                </a:solidFill>
                <a:ea typeface="Arial Unicode MS"/>
                <a:cs typeface="Arial Unicode MS"/>
              </a:rPr>
              <a:t>Q1: How would you characterize your organization’s Hyperautomation investments over next 12 months?</a:t>
            </a:r>
          </a:p>
          <a:p>
            <a:pPr>
              <a:buClr>
                <a:srgbClr val="000000"/>
              </a:buClr>
              <a:defRPr/>
            </a:pPr>
            <a:r>
              <a:rPr lang="en-US" sz="1400" b="1" kern="0" dirty="0">
                <a:solidFill>
                  <a:srgbClr val="000000"/>
                </a:solidFill>
                <a:ea typeface="Arial Unicode MS"/>
                <a:cs typeface="Arial Unicode MS"/>
              </a:rPr>
              <a:t>Q2: How many Hyperautomation initiatives are taking place with in your organization?</a:t>
            </a:r>
          </a:p>
          <a:p>
            <a:pPr>
              <a:buClr>
                <a:srgbClr val="000000"/>
              </a:buClr>
              <a:defRPr/>
            </a:pPr>
            <a:r>
              <a:rPr lang="en-US" sz="1400" b="1" kern="0" dirty="0">
                <a:solidFill>
                  <a:srgbClr val="000000"/>
                </a:solidFill>
                <a:ea typeface="Arial Unicode MS"/>
                <a:cs typeface="Arial Unicode MS"/>
              </a:rPr>
              <a:t> </a:t>
            </a:r>
          </a:p>
          <a:p>
            <a:pPr lvl="0">
              <a:buClr>
                <a:srgbClr val="000000"/>
              </a:buClr>
              <a:defRPr/>
            </a:pP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nvGrpSpPr>
          <p:cNvPr id="3" name="Group 2">
            <a:extLst>
              <a:ext uri="{FF2B5EF4-FFF2-40B4-BE49-F238E27FC236}">
                <a16:creationId xmlns:a16="http://schemas.microsoft.com/office/drawing/2014/main" xmlns="" id="{44C7FC85-2EE3-4291-B186-0A9619F85109}"/>
              </a:ext>
            </a:extLst>
          </p:cNvPr>
          <p:cNvGrpSpPr/>
          <p:nvPr/>
        </p:nvGrpSpPr>
        <p:grpSpPr>
          <a:xfrm>
            <a:off x="561975" y="1597333"/>
            <a:ext cx="3343275" cy="2732794"/>
            <a:chOff x="561975" y="1597333"/>
            <a:chExt cx="3343275" cy="2732794"/>
          </a:xfrm>
        </p:grpSpPr>
        <p:sp>
          <p:nvSpPr>
            <p:cNvPr id="4" name="Rectangle: Rounded Corners 3">
              <a:extLst>
                <a:ext uri="{FF2B5EF4-FFF2-40B4-BE49-F238E27FC236}">
                  <a16:creationId xmlns:a16="http://schemas.microsoft.com/office/drawing/2014/main" xmlns="" id="{86F998D5-5213-43BD-BD35-CCE3089B031A}"/>
                </a:ext>
              </a:extLst>
            </p:cNvPr>
            <p:cNvSpPr>
              <a:spLocks/>
            </p:cNvSpPr>
            <p:nvPr/>
          </p:nvSpPr>
          <p:spPr>
            <a:xfrm>
              <a:off x="561975" y="1597333"/>
              <a:ext cx="3343275" cy="2732794"/>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a:ea typeface="+mn-ea"/>
                  <a:cs typeface="Arial"/>
                  <a:sym typeface="Arial"/>
                </a:rPr>
                <a:t>Strategic Investments</a:t>
              </a:r>
            </a:p>
          </p:txBody>
        </p:sp>
        <p:sp>
          <p:nvSpPr>
            <p:cNvPr id="7" name="Rectangle 6">
              <a:extLst>
                <a:ext uri="{FF2B5EF4-FFF2-40B4-BE49-F238E27FC236}">
                  <a16:creationId xmlns:a16="http://schemas.microsoft.com/office/drawing/2014/main" xmlns="" id="{B96FAF3A-BED7-42ED-ADDF-2EB18E368030}"/>
                </a:ext>
              </a:extLst>
            </p:cNvPr>
            <p:cNvSpPr/>
            <p:nvPr/>
          </p:nvSpPr>
          <p:spPr bwMode="auto">
            <a:xfrm>
              <a:off x="671427" y="2082139"/>
              <a:ext cx="3124369" cy="2049415"/>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457200">
                <a:defRPr/>
              </a:pPr>
              <a:r>
                <a:rPr kumimoji="0" lang="en-US" sz="6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85%</a:t>
              </a:r>
              <a: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lang="en-US" sz="1600" b="1" dirty="0">
                  <a:solidFill>
                    <a:srgbClr val="002856"/>
                  </a:solidFill>
                  <a:latin typeface="Arial" panose="020B0604020202020204" pitchFamily="34" charset="0"/>
                  <a:cs typeface="Arial" panose="020B0604020202020204" pitchFamily="34" charset="0"/>
                  <a:sym typeface="Arial"/>
                </a:rPr>
                <a:t>will increase or not change Hyperautomation investment strategies over next 12 mos.</a:t>
              </a:r>
            </a:p>
          </p:txBody>
        </p:sp>
      </p:grpSp>
      <p:grpSp>
        <p:nvGrpSpPr>
          <p:cNvPr id="13" name="Group 12">
            <a:extLst>
              <a:ext uri="{FF2B5EF4-FFF2-40B4-BE49-F238E27FC236}">
                <a16:creationId xmlns:a16="http://schemas.microsoft.com/office/drawing/2014/main" xmlns="" id="{450BCBC3-17CC-47EC-A0E5-284A21B4F2AD}"/>
              </a:ext>
            </a:extLst>
          </p:cNvPr>
          <p:cNvGrpSpPr/>
          <p:nvPr/>
        </p:nvGrpSpPr>
        <p:grpSpPr>
          <a:xfrm>
            <a:off x="4519613" y="1597333"/>
            <a:ext cx="3343275" cy="2732794"/>
            <a:chOff x="4524377" y="1597333"/>
            <a:chExt cx="3343275" cy="2732794"/>
          </a:xfrm>
        </p:grpSpPr>
        <p:sp>
          <p:nvSpPr>
            <p:cNvPr id="9" name="Rectangle: Rounded Corners 8">
              <a:extLst>
                <a:ext uri="{FF2B5EF4-FFF2-40B4-BE49-F238E27FC236}">
                  <a16:creationId xmlns:a16="http://schemas.microsoft.com/office/drawing/2014/main" xmlns="" id="{77A5F199-081F-4355-89F2-D9E5FD1AF2BB}"/>
                </a:ext>
              </a:extLst>
            </p:cNvPr>
            <p:cNvSpPr>
              <a:spLocks/>
            </p:cNvSpPr>
            <p:nvPr/>
          </p:nvSpPr>
          <p:spPr>
            <a:xfrm>
              <a:off x="4524377" y="1597333"/>
              <a:ext cx="3343275" cy="2732794"/>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0" dirty="0">
                  <a:solidFill>
                    <a:srgbClr val="FFFFFF"/>
                  </a:solidFill>
                  <a:latin typeface="Arial"/>
                  <a:cs typeface="Arial"/>
                  <a:sym typeface="Arial"/>
                </a:rPr>
                <a:t>Governance</a:t>
              </a:r>
              <a:endParaRPr kumimoji="0" lang="en-US" sz="24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10" name="Rectangle 9">
              <a:extLst>
                <a:ext uri="{FF2B5EF4-FFF2-40B4-BE49-F238E27FC236}">
                  <a16:creationId xmlns:a16="http://schemas.microsoft.com/office/drawing/2014/main" xmlns="" id="{4369D8D1-DB3F-411C-B49B-61C718001D08}"/>
                </a:ext>
              </a:extLst>
            </p:cNvPr>
            <p:cNvSpPr/>
            <p:nvPr/>
          </p:nvSpPr>
          <p:spPr bwMode="auto">
            <a:xfrm>
              <a:off x="4633829" y="2082139"/>
              <a:ext cx="3124369" cy="2049415"/>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457200">
                <a:defRPr/>
              </a:pPr>
              <a:r>
                <a:rPr lang="en-US" sz="6000" b="1" dirty="0">
                  <a:solidFill>
                    <a:srgbClr val="FF540A"/>
                  </a:solidFill>
                  <a:latin typeface="Arial" panose="020B0604020202020204" pitchFamily="34" charset="0"/>
                  <a:cs typeface="Arial" panose="020B0604020202020204" pitchFamily="34" charset="0"/>
                  <a:sym typeface="Arial"/>
                </a:rPr>
                <a:t>40</a:t>
              </a:r>
              <a:r>
                <a:rPr kumimoji="0" lang="en-US" sz="6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a:t>
              </a:r>
              <a: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lang="en-US" sz="1600" b="1" dirty="0">
                  <a:solidFill>
                    <a:srgbClr val="002856"/>
                  </a:solidFill>
                  <a:latin typeface="Arial" panose="020B0604020202020204" pitchFamily="34" charset="0"/>
                  <a:cs typeface="Arial" panose="020B0604020202020204" pitchFamily="34" charset="0"/>
                  <a:sym typeface="Arial"/>
                </a:rPr>
                <a:t>will have 4 or More</a:t>
              </a:r>
            </a:p>
            <a:p>
              <a:pPr lvl="0" algn="ctr" defTabSz="457200">
                <a:defRPr/>
              </a:pPr>
              <a:r>
                <a:rPr lang="en-US" sz="1600" b="1" i="1" dirty="0">
                  <a:solidFill>
                    <a:srgbClr val="002856"/>
                  </a:solidFill>
                  <a:latin typeface="Arial" panose="020B0604020202020204" pitchFamily="34" charset="0"/>
                  <a:cs typeface="Arial" panose="020B0604020202020204" pitchFamily="34" charset="0"/>
                  <a:sym typeface="Arial"/>
                </a:rPr>
                <a:t>Concurrent</a:t>
              </a:r>
              <a:r>
                <a:rPr lang="en-US" sz="1600" b="1" dirty="0">
                  <a:solidFill>
                    <a:srgbClr val="002856"/>
                  </a:solidFill>
                  <a:latin typeface="Arial" panose="020B0604020202020204" pitchFamily="34" charset="0"/>
                  <a:cs typeface="Arial" panose="020B0604020202020204" pitchFamily="34" charset="0"/>
                  <a:sym typeface="Arial"/>
                </a:rPr>
                <a:t> Hyperautomation initiatives to Manage &amp; Operate</a:t>
              </a:r>
            </a:p>
          </p:txBody>
        </p:sp>
      </p:grpSp>
      <p:grpSp>
        <p:nvGrpSpPr>
          <p:cNvPr id="6" name="Group 5">
            <a:extLst>
              <a:ext uri="{FF2B5EF4-FFF2-40B4-BE49-F238E27FC236}">
                <a16:creationId xmlns:a16="http://schemas.microsoft.com/office/drawing/2014/main" xmlns="" id="{033E2D8D-2627-48D5-AF2F-F72B448C70DF}"/>
              </a:ext>
            </a:extLst>
          </p:cNvPr>
          <p:cNvGrpSpPr/>
          <p:nvPr/>
        </p:nvGrpSpPr>
        <p:grpSpPr>
          <a:xfrm>
            <a:off x="8477252" y="1597333"/>
            <a:ext cx="3343275" cy="2732794"/>
            <a:chOff x="8477252" y="1597333"/>
            <a:chExt cx="3343275" cy="2732794"/>
          </a:xfrm>
        </p:grpSpPr>
        <p:sp>
          <p:nvSpPr>
            <p:cNvPr id="11" name="Rectangle: Rounded Corners 10">
              <a:extLst>
                <a:ext uri="{FF2B5EF4-FFF2-40B4-BE49-F238E27FC236}">
                  <a16:creationId xmlns:a16="http://schemas.microsoft.com/office/drawing/2014/main" xmlns="" id="{5B6812CD-EA4E-482D-9201-A1869AFD519E}"/>
                </a:ext>
              </a:extLst>
            </p:cNvPr>
            <p:cNvSpPr>
              <a:spLocks/>
            </p:cNvSpPr>
            <p:nvPr/>
          </p:nvSpPr>
          <p:spPr>
            <a:xfrm>
              <a:off x="8477252" y="1597333"/>
              <a:ext cx="3343275" cy="2732794"/>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0" dirty="0">
                  <a:solidFill>
                    <a:srgbClr val="FFFFFF"/>
                  </a:solidFill>
                  <a:latin typeface="Arial"/>
                  <a:cs typeface="Arial"/>
                  <a:sym typeface="Arial"/>
                </a:rPr>
                <a:t>Governance</a:t>
              </a:r>
              <a:endParaRPr kumimoji="0" lang="en-US" sz="24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xmlns="" id="{8F9B5C76-E2F9-4A5C-BAFD-DCD29FE2D06D}"/>
                </a:ext>
              </a:extLst>
            </p:cNvPr>
            <p:cNvSpPr/>
            <p:nvPr/>
          </p:nvSpPr>
          <p:spPr bwMode="auto">
            <a:xfrm>
              <a:off x="8586704" y="2082139"/>
              <a:ext cx="3124369" cy="2049415"/>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457200">
                <a:defRPr/>
              </a:pPr>
              <a:r>
                <a:rPr lang="en-US" sz="6000" b="1" dirty="0">
                  <a:solidFill>
                    <a:srgbClr val="FF540A"/>
                  </a:solidFill>
                  <a:latin typeface="Arial" panose="020B0604020202020204" pitchFamily="34" charset="0"/>
                  <a:cs typeface="Arial" panose="020B0604020202020204" pitchFamily="34" charset="0"/>
                  <a:sym typeface="Arial"/>
                </a:rPr>
                <a:t>16</a:t>
              </a:r>
              <a:r>
                <a:rPr kumimoji="0" lang="en-US" sz="6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a:t>
              </a:r>
              <a: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lang="en-US" sz="1600" b="1" dirty="0">
                  <a:solidFill>
                    <a:srgbClr val="002856"/>
                  </a:solidFill>
                  <a:latin typeface="Arial" panose="020B0604020202020204" pitchFamily="34" charset="0"/>
                  <a:cs typeface="Arial" panose="020B0604020202020204" pitchFamily="34" charset="0"/>
                  <a:sym typeface="Arial"/>
                </a:rPr>
                <a:t>will have 15 or More</a:t>
              </a:r>
            </a:p>
            <a:p>
              <a:pPr lvl="0" algn="ctr" defTabSz="457200">
                <a:defRPr/>
              </a:pPr>
              <a:r>
                <a:rPr lang="en-US" sz="1600" b="1" i="1" dirty="0">
                  <a:solidFill>
                    <a:srgbClr val="002856"/>
                  </a:solidFill>
                  <a:latin typeface="Arial" panose="020B0604020202020204" pitchFamily="34" charset="0"/>
                  <a:cs typeface="Arial" panose="020B0604020202020204" pitchFamily="34" charset="0"/>
                  <a:sym typeface="Arial"/>
                </a:rPr>
                <a:t>Concurrent</a:t>
              </a:r>
              <a:r>
                <a:rPr lang="en-US" sz="1600" b="1" dirty="0">
                  <a:solidFill>
                    <a:srgbClr val="002856"/>
                  </a:solidFill>
                  <a:latin typeface="Arial" panose="020B0604020202020204" pitchFamily="34" charset="0"/>
                  <a:cs typeface="Arial" panose="020B0604020202020204" pitchFamily="34" charset="0"/>
                  <a:sym typeface="Arial"/>
                </a:rPr>
                <a:t> Hyperautomation initiatives to Manage &amp; Operate</a:t>
              </a:r>
            </a:p>
          </p:txBody>
        </p:sp>
      </p:grpSp>
    </p:spTree>
    <p:extLst>
      <p:ext uri="{BB962C8B-B14F-4D97-AF65-F5344CB8AC3E}">
        <p14:creationId xmlns:p14="http://schemas.microsoft.com/office/powerpoint/2010/main" val="3982786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Center of Excellence</a:t>
            </a:r>
          </a:p>
        </p:txBody>
      </p:sp>
      <p:pic>
        <p:nvPicPr>
          <p:cNvPr id="20" name="Picture 4"/>
          <p:cNvPicPr>
            <a:picLocks noChangeAspect="1" noChangeArrowheads="1"/>
          </p:cNvPicPr>
          <p:nvPr/>
        </p:nvPicPr>
        <p:blipFill>
          <a:blip r:embed="rId3" cstate="print"/>
          <a:srcRect/>
          <a:stretch>
            <a:fillRect/>
          </a:stretch>
        </p:blipFill>
        <p:spPr bwMode="auto">
          <a:xfrm>
            <a:off x="304800" y="915902"/>
            <a:ext cx="5895974" cy="5383212"/>
          </a:xfrm>
          <a:prstGeom prst="rect">
            <a:avLst/>
          </a:prstGeom>
          <a:ln>
            <a:noFill/>
          </a:ln>
          <a:effectLst>
            <a:softEdge rad="112500"/>
          </a:effectLst>
        </p:spPr>
      </p:pic>
      <p:sp>
        <p:nvSpPr>
          <p:cNvPr id="21" name="Rectangle 19"/>
          <p:cNvSpPr>
            <a:spLocks noChangeArrowheads="1"/>
          </p:cNvSpPr>
          <p:nvPr/>
        </p:nvSpPr>
        <p:spPr bwMode="auto">
          <a:xfrm>
            <a:off x="466724" y="1050839"/>
            <a:ext cx="5581650" cy="5105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tIns="91440" bIns="9144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50000"/>
              </a:spcBef>
              <a:spcAft>
                <a:spcPct val="0"/>
              </a:spcAft>
              <a:defRPr>
                <a:solidFill>
                  <a:schemeClr val="tx1"/>
                </a:solidFill>
                <a:latin typeface="Arial" panose="020B0604020202020204" pitchFamily="34" charset="0"/>
              </a:defRPr>
            </a:lvl6pPr>
            <a:lvl7pPr marL="2971800" indent="-228600" algn="ctr" eaLnBrk="0" fontAlgn="base" hangingPunct="0">
              <a:spcBef>
                <a:spcPct val="50000"/>
              </a:spcBef>
              <a:spcAft>
                <a:spcPct val="0"/>
              </a:spcAft>
              <a:defRPr>
                <a:solidFill>
                  <a:schemeClr val="tx1"/>
                </a:solidFill>
                <a:latin typeface="Arial" panose="020B0604020202020204" pitchFamily="34" charset="0"/>
              </a:defRPr>
            </a:lvl7pPr>
            <a:lvl8pPr marL="3429000" indent="-228600" algn="ctr" eaLnBrk="0" fontAlgn="base" hangingPunct="0">
              <a:spcBef>
                <a:spcPct val="50000"/>
              </a:spcBef>
              <a:spcAft>
                <a:spcPct val="0"/>
              </a:spcAft>
              <a:defRPr>
                <a:solidFill>
                  <a:schemeClr val="tx1"/>
                </a:solidFill>
                <a:latin typeface="Arial" panose="020B0604020202020204" pitchFamily="34" charset="0"/>
              </a:defRPr>
            </a:lvl8pPr>
            <a:lvl9pPr marL="3886200" indent="-228600" algn="ctr"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altLang="en-US" sz="24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22" name="Rectangle 21"/>
          <p:cNvSpPr/>
          <p:nvPr/>
        </p:nvSpPr>
        <p:spPr bwMode="auto">
          <a:xfrm>
            <a:off x="2306637" y="4046452"/>
            <a:ext cx="3751262" cy="2105025"/>
          </a:xfrm>
          <a:prstGeom prst="rect">
            <a:avLst/>
          </a:prstGeom>
          <a:solidFill>
            <a:schemeClr val="accent1">
              <a:lumMod val="40000"/>
              <a:lumOff val="6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23" name="Rectangle 22"/>
          <p:cNvSpPr/>
          <p:nvPr/>
        </p:nvSpPr>
        <p:spPr bwMode="auto">
          <a:xfrm>
            <a:off x="2312987" y="1057189"/>
            <a:ext cx="3744912" cy="2974975"/>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24" name="Rectangle 23"/>
          <p:cNvSpPr/>
          <p:nvPr/>
        </p:nvSpPr>
        <p:spPr bwMode="auto">
          <a:xfrm>
            <a:off x="468312" y="1057189"/>
            <a:ext cx="1830387" cy="5094288"/>
          </a:xfrm>
          <a:prstGeom prst="rect">
            <a:avLst/>
          </a:prstGeom>
          <a:solidFill>
            <a:schemeClr val="tx2">
              <a:lumMod val="75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5" name="Freeform 4"/>
          <p:cNvSpPr/>
          <p:nvPr/>
        </p:nvSpPr>
        <p:spPr>
          <a:xfrm>
            <a:off x="2765426" y="1288532"/>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Identify</a:t>
            </a:r>
          </a:p>
        </p:txBody>
      </p:sp>
      <p:sp>
        <p:nvSpPr>
          <p:cNvPr id="6" name="Freeform 5"/>
          <p:cNvSpPr/>
          <p:nvPr/>
        </p:nvSpPr>
        <p:spPr>
          <a:xfrm>
            <a:off x="1331727" y="1631997"/>
            <a:ext cx="3924214" cy="3924214"/>
          </a:xfrm>
          <a:custGeom>
            <a:avLst/>
            <a:gdLst/>
            <a:ahLst/>
            <a:cxnLst/>
            <a:rect l="0" t="0" r="0" b="0"/>
            <a:pathLst>
              <a:path>
                <a:moveTo>
                  <a:pt x="2497523" y="74464"/>
                </a:moveTo>
                <a:arcTo wR="1962107" hR="1962107" stAng="17150137" swAng="1257657"/>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4299464" y="2027285"/>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Define</a:t>
            </a:r>
          </a:p>
        </p:txBody>
      </p:sp>
      <p:sp>
        <p:nvSpPr>
          <p:cNvPr id="8" name="Freeform 7"/>
          <p:cNvSpPr/>
          <p:nvPr/>
        </p:nvSpPr>
        <p:spPr>
          <a:xfrm>
            <a:off x="1331727" y="1631997"/>
            <a:ext cx="3924214" cy="3924214"/>
          </a:xfrm>
          <a:custGeom>
            <a:avLst/>
            <a:gdLst/>
            <a:ahLst/>
            <a:cxnLst/>
            <a:rect l="0" t="0" r="0" b="0"/>
            <a:pathLst>
              <a:path>
                <a:moveTo>
                  <a:pt x="3720301" y="1091120"/>
                </a:moveTo>
                <a:arcTo wR="1962107" hR="1962107" stAng="20018806" swAng="1727025"/>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4678340" y="3687249"/>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Design</a:t>
            </a:r>
          </a:p>
        </p:txBody>
      </p:sp>
      <p:sp>
        <p:nvSpPr>
          <p:cNvPr id="10" name="Freeform 9"/>
          <p:cNvSpPr/>
          <p:nvPr/>
        </p:nvSpPr>
        <p:spPr>
          <a:xfrm>
            <a:off x="1331727" y="1631997"/>
            <a:ext cx="3924214" cy="3924214"/>
          </a:xfrm>
          <a:custGeom>
            <a:avLst/>
            <a:gdLst/>
            <a:ahLst/>
            <a:cxnLst/>
            <a:rect l="0" t="0" r="0" b="0"/>
            <a:pathLst>
              <a:path>
                <a:moveTo>
                  <a:pt x="3759340" y="2749391"/>
                </a:moveTo>
                <a:arcTo wR="1962107" hR="1962107" stAng="1419359" swAng="1359588"/>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3616753" y="5018437"/>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Configure</a:t>
            </a:r>
          </a:p>
        </p:txBody>
      </p:sp>
      <p:sp>
        <p:nvSpPr>
          <p:cNvPr id="12" name="Freeform 11"/>
          <p:cNvSpPr/>
          <p:nvPr/>
        </p:nvSpPr>
        <p:spPr>
          <a:xfrm>
            <a:off x="1331727" y="1631997"/>
            <a:ext cx="3924214" cy="3924214"/>
          </a:xfrm>
          <a:custGeom>
            <a:avLst/>
            <a:gdLst/>
            <a:ahLst/>
            <a:cxnLst/>
            <a:rect l="0" t="0" r="0" b="0"/>
            <a:pathLst>
              <a:path>
                <a:moveTo>
                  <a:pt x="2278653" y="3898511"/>
                </a:moveTo>
                <a:arcTo wR="1962107" hR="1962107" stAng="4842955" swAng="1114091"/>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12"/>
          <p:cNvSpPr/>
          <p:nvPr/>
        </p:nvSpPr>
        <p:spPr>
          <a:xfrm>
            <a:off x="1914100" y="5018437"/>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Test</a:t>
            </a:r>
          </a:p>
        </p:txBody>
      </p:sp>
      <p:sp>
        <p:nvSpPr>
          <p:cNvPr id="14" name="Freeform 13"/>
          <p:cNvSpPr/>
          <p:nvPr/>
        </p:nvSpPr>
        <p:spPr>
          <a:xfrm>
            <a:off x="1331727" y="1631997"/>
            <a:ext cx="3924214" cy="3924214"/>
          </a:xfrm>
          <a:custGeom>
            <a:avLst/>
            <a:gdLst/>
            <a:ahLst/>
            <a:cxnLst/>
            <a:rect l="0" t="0" r="0" b="0"/>
            <a:pathLst>
              <a:path>
                <a:moveTo>
                  <a:pt x="606912" y="3381019"/>
                </a:moveTo>
                <a:arcTo wR="1962107" hR="1962107" stAng="8021053" swAng="1359588"/>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852513" y="3687249"/>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Deliver/</a:t>
            </a:r>
          </a:p>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Production</a:t>
            </a:r>
          </a:p>
        </p:txBody>
      </p:sp>
      <p:sp>
        <p:nvSpPr>
          <p:cNvPr id="16" name="Freeform 15"/>
          <p:cNvSpPr/>
          <p:nvPr/>
        </p:nvSpPr>
        <p:spPr>
          <a:xfrm>
            <a:off x="1331727" y="1631997"/>
            <a:ext cx="3924214" cy="3924214"/>
          </a:xfrm>
          <a:custGeom>
            <a:avLst/>
            <a:gdLst/>
            <a:ahLst/>
            <a:cxnLst/>
            <a:rect l="0" t="0" r="0" b="0"/>
            <a:pathLst>
              <a:path>
                <a:moveTo>
                  <a:pt x="1765" y="2045315"/>
                </a:moveTo>
                <a:arcTo wR="1962107" hR="1962107" stAng="10654169" swAng="1727025"/>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1231389" y="2027285"/>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Refine/</a:t>
            </a:r>
          </a:p>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Optimize</a:t>
            </a:r>
          </a:p>
        </p:txBody>
      </p:sp>
      <p:sp>
        <p:nvSpPr>
          <p:cNvPr id="18" name="Freeform 17"/>
          <p:cNvSpPr/>
          <p:nvPr/>
        </p:nvSpPr>
        <p:spPr>
          <a:xfrm>
            <a:off x="1331727" y="1631997"/>
            <a:ext cx="3924214" cy="3924214"/>
          </a:xfrm>
          <a:custGeom>
            <a:avLst/>
            <a:gdLst/>
            <a:ahLst/>
            <a:cxnLst/>
            <a:rect l="0" t="0" r="0" b="0"/>
            <a:pathLst>
              <a:path>
                <a:moveTo>
                  <a:pt x="786852" y="390916"/>
                </a:moveTo>
                <a:arcTo wR="1962107" hR="1962107" stAng="13992206" swAng="1257657"/>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TextBox 25"/>
          <p:cNvSpPr txBox="1"/>
          <p:nvPr/>
        </p:nvSpPr>
        <p:spPr>
          <a:xfrm>
            <a:off x="5035234" y="5753014"/>
            <a:ext cx="984565" cy="369332"/>
          </a:xfrm>
          <a:prstGeom prst="rect">
            <a:avLst/>
          </a:prstGeom>
          <a:noFill/>
        </p:spPr>
        <p:txBody>
          <a:bodyPr wrap="non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Deploy</a:t>
            </a:r>
          </a:p>
        </p:txBody>
      </p:sp>
      <p:sp>
        <p:nvSpPr>
          <p:cNvPr id="27" name="TextBox 26"/>
          <p:cNvSpPr txBox="1"/>
          <p:nvPr/>
        </p:nvSpPr>
        <p:spPr>
          <a:xfrm>
            <a:off x="4068508" y="1069476"/>
            <a:ext cx="2051303" cy="369332"/>
          </a:xfrm>
          <a:prstGeom prst="rect">
            <a:avLst/>
          </a:prstGeom>
          <a:noFill/>
        </p:spPr>
        <p:txBody>
          <a:bodyPr wrap="squar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Analyze </a:t>
            </a:r>
          </a:p>
        </p:txBody>
      </p:sp>
      <p:sp>
        <p:nvSpPr>
          <p:cNvPr id="28" name="TextBox 27"/>
          <p:cNvSpPr txBox="1"/>
          <p:nvPr/>
        </p:nvSpPr>
        <p:spPr>
          <a:xfrm>
            <a:off x="544166" y="1096877"/>
            <a:ext cx="1680268" cy="646331"/>
          </a:xfrm>
          <a:prstGeom prst="rect">
            <a:avLst/>
          </a:prstGeom>
          <a:noFill/>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Ongoing</a:t>
            </a:r>
            <a:br>
              <a:rPr kumimoji="0" lang="en-US" sz="2000" b="0" i="0" u="none" strike="noStrike" kern="1200" cap="none" spc="0" normalizeH="0" baseline="0" noProof="0" dirty="0">
                <a:ln>
                  <a:noFill/>
                </a:ln>
                <a:solidFill>
                  <a:srgbClr val="002856">
                    <a:lumMod val="50000"/>
                  </a:srgbClr>
                </a:solidFill>
                <a:effectLst/>
                <a:uLnTx/>
                <a:uFillTx/>
                <a:latin typeface="Arial"/>
              </a:rPr>
            </a:br>
            <a:r>
              <a:rPr kumimoji="0" lang="en-US" sz="2000" b="0" i="0" u="none" strike="noStrike" kern="1200" cap="none" spc="0" normalizeH="0" baseline="0" noProof="0" dirty="0">
                <a:ln>
                  <a:noFill/>
                </a:ln>
                <a:solidFill>
                  <a:srgbClr val="002856">
                    <a:lumMod val="50000"/>
                  </a:srgbClr>
                </a:solidFill>
                <a:effectLst/>
                <a:uLnTx/>
                <a:uFillTx/>
                <a:latin typeface="Arial"/>
              </a:rPr>
              <a:t>Management</a:t>
            </a:r>
          </a:p>
        </p:txBody>
      </p:sp>
      <p:grpSp>
        <p:nvGrpSpPr>
          <p:cNvPr id="50" name="Group 49"/>
          <p:cNvGrpSpPr/>
          <p:nvPr/>
        </p:nvGrpSpPr>
        <p:grpSpPr>
          <a:xfrm>
            <a:off x="1098292" y="3027312"/>
            <a:ext cx="1184505" cy="394668"/>
            <a:chOff x="2343929" y="3411714"/>
            <a:chExt cx="1452612" cy="944197"/>
          </a:xfrm>
          <a:solidFill>
            <a:srgbClr val="FFC000"/>
          </a:solidFill>
        </p:grpSpPr>
        <p:sp>
          <p:nvSpPr>
            <p:cNvPr id="51" name="Rounded Rectangle 50"/>
            <p:cNvSpPr/>
            <p:nvPr/>
          </p:nvSpPr>
          <p:spPr>
            <a:xfrm>
              <a:off x="2343929" y="3411714"/>
              <a:ext cx="1452612" cy="944197"/>
            </a:xfrm>
            <a:prstGeom prst="roundRect">
              <a:avLst/>
            </a:prstGeom>
            <a:grp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52" name="Rounded Rectangle 4"/>
            <p:cNvSpPr/>
            <p:nvPr/>
          </p:nvSpPr>
          <p:spPr>
            <a:xfrm>
              <a:off x="2390021" y="3457806"/>
              <a:ext cx="1360428" cy="85201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rPr>
                <a:t>Analytics</a:t>
              </a:r>
            </a:p>
          </p:txBody>
        </p:sp>
      </p:grpSp>
      <p:sp>
        <p:nvSpPr>
          <p:cNvPr id="3" name="Isosceles Triangle 2"/>
          <p:cNvSpPr/>
          <p:nvPr/>
        </p:nvSpPr>
        <p:spPr bwMode="auto">
          <a:xfrm rot="6884137">
            <a:off x="4038908" y="17183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3" name="Isosceles Triangle 42"/>
          <p:cNvSpPr/>
          <p:nvPr/>
        </p:nvSpPr>
        <p:spPr bwMode="auto">
          <a:xfrm rot="10542257">
            <a:off x="5100630" y="312555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4" name="Isosceles Triangle 43"/>
          <p:cNvSpPr/>
          <p:nvPr/>
        </p:nvSpPr>
        <p:spPr bwMode="auto">
          <a:xfrm rot="15824664">
            <a:off x="3106886" y="5422473"/>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6" name="Isosceles Triangle 45"/>
          <p:cNvSpPr/>
          <p:nvPr/>
        </p:nvSpPr>
        <p:spPr bwMode="auto">
          <a:xfrm rot="19739613">
            <a:off x="1527142" y="45570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7" name="Isosceles Triangle 46"/>
          <p:cNvSpPr/>
          <p:nvPr/>
        </p:nvSpPr>
        <p:spPr bwMode="auto">
          <a:xfrm rot="4237471">
            <a:off x="2351163" y="1682894"/>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grpSp>
        <p:nvGrpSpPr>
          <p:cNvPr id="48" name="Group 47"/>
          <p:cNvGrpSpPr/>
          <p:nvPr/>
        </p:nvGrpSpPr>
        <p:grpSpPr>
          <a:xfrm>
            <a:off x="6578568" y="1785755"/>
            <a:ext cx="1557821" cy="944197"/>
            <a:chOff x="4560058" y="3411714"/>
            <a:chExt cx="1452612" cy="944197"/>
          </a:xfrm>
        </p:grpSpPr>
        <p:sp>
          <p:nvSpPr>
            <p:cNvPr id="49" name="Rounded Rectangle 48"/>
            <p:cNvSpPr/>
            <p:nvPr/>
          </p:nvSpPr>
          <p:spPr>
            <a:xfrm>
              <a:off x="4560058" y="3411714"/>
              <a:ext cx="1452612" cy="94419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53" name="Rounded Rectangle 4"/>
            <p:cNvSpPr/>
            <p:nvPr/>
          </p:nvSpPr>
          <p:spPr>
            <a:xfrm>
              <a:off x="4606150" y="3457806"/>
              <a:ext cx="1360428" cy="85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Arial"/>
                </a:rPr>
                <a:t>Analyze</a:t>
              </a:r>
            </a:p>
          </p:txBody>
        </p:sp>
      </p:grpSp>
      <p:grpSp>
        <p:nvGrpSpPr>
          <p:cNvPr id="54" name="Group 53"/>
          <p:cNvGrpSpPr/>
          <p:nvPr/>
        </p:nvGrpSpPr>
        <p:grpSpPr>
          <a:xfrm>
            <a:off x="6578568" y="4154964"/>
            <a:ext cx="1624189" cy="944197"/>
            <a:chOff x="2343929" y="3411714"/>
            <a:chExt cx="1452612" cy="944197"/>
          </a:xfrm>
          <a:solidFill>
            <a:srgbClr val="FFC000"/>
          </a:solidFill>
        </p:grpSpPr>
        <p:sp>
          <p:nvSpPr>
            <p:cNvPr id="55" name="Rounded Rectangle 54"/>
            <p:cNvSpPr/>
            <p:nvPr/>
          </p:nvSpPr>
          <p:spPr>
            <a:xfrm>
              <a:off x="2343929" y="3411714"/>
              <a:ext cx="1452612" cy="944197"/>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56" name="Rounded Rectangle 4"/>
            <p:cNvSpPr/>
            <p:nvPr/>
          </p:nvSpPr>
          <p:spPr>
            <a:xfrm>
              <a:off x="2390020" y="3472756"/>
              <a:ext cx="1360428" cy="85201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Arial"/>
                </a:rPr>
                <a:t>Deploy</a:t>
              </a:r>
            </a:p>
          </p:txBody>
        </p:sp>
      </p:grpSp>
      <p:sp>
        <p:nvSpPr>
          <p:cNvPr id="57" name="Title 1"/>
          <p:cNvSpPr txBox="1">
            <a:spLocks/>
          </p:cNvSpPr>
          <p:nvPr/>
        </p:nvSpPr>
        <p:spPr bwMode="auto">
          <a:xfrm>
            <a:off x="7415593" y="633261"/>
            <a:ext cx="4465257"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a:ln>
                  <a:noFill/>
                </a:ln>
                <a:solidFill>
                  <a:srgbClr val="002856"/>
                </a:solidFill>
                <a:effectLst/>
                <a:uLnTx/>
                <a:uFillTx/>
                <a:latin typeface="Arial"/>
              </a:rPr>
              <a:t>Implement</a:t>
            </a:r>
          </a:p>
        </p:txBody>
      </p:sp>
      <p:sp>
        <p:nvSpPr>
          <p:cNvPr id="58" name="TextBox 57"/>
          <p:cNvSpPr txBox="1"/>
          <p:nvPr/>
        </p:nvSpPr>
        <p:spPr>
          <a:xfrm>
            <a:off x="8366761" y="1698111"/>
            <a:ext cx="3514090"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rPr>
              <a:t>Understand Business Process and Tasks (Subtasks) or Functionality Point Solutions:</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Identify: </a:t>
            </a:r>
            <a:r>
              <a:rPr kumimoji="0" lang="en-US" sz="1600" b="0" i="0" u="none" strike="noStrike" kern="1200" cap="none" spc="0" normalizeH="0" baseline="0" noProof="0" dirty="0">
                <a:ln>
                  <a:noFill/>
                </a:ln>
                <a:solidFill>
                  <a:srgbClr val="000000"/>
                </a:solidFill>
                <a:effectLst/>
                <a:uLnTx/>
                <a:uFillTx/>
                <a:latin typeface="Arial"/>
              </a:rPr>
              <a:t>Push and Pull (User Submission Portal) </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Define: </a:t>
            </a:r>
            <a:r>
              <a:rPr kumimoji="0" lang="en-US" sz="1600" b="0" i="0" u="none" strike="noStrike" kern="1200" cap="none" spc="0" normalizeH="0" baseline="0" noProof="0" dirty="0">
                <a:ln>
                  <a:noFill/>
                </a:ln>
                <a:solidFill>
                  <a:srgbClr val="000000"/>
                </a:solidFill>
                <a:effectLst/>
                <a:uLnTx/>
                <a:uFillTx/>
                <a:latin typeface="Arial"/>
              </a:rPr>
              <a:t>Litmus Test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Design: </a:t>
            </a:r>
            <a:r>
              <a:rPr kumimoji="0" lang="en-US" sz="1600" b="0" i="0" u="none" strike="noStrike" kern="1200" cap="none" spc="0" normalizeH="0" baseline="0" noProof="0" dirty="0">
                <a:ln>
                  <a:noFill/>
                </a:ln>
                <a:solidFill>
                  <a:srgbClr val="000000"/>
                </a:solidFill>
                <a:effectLst/>
                <a:uLnTx/>
                <a:uFillTx/>
                <a:latin typeface="Arial"/>
              </a:rPr>
              <a:t>Structure of Task, Context, Data, Security and Human Interaction</a:t>
            </a:r>
          </a:p>
        </p:txBody>
      </p:sp>
      <p:sp>
        <p:nvSpPr>
          <p:cNvPr id="59" name="TextBox 58"/>
          <p:cNvSpPr txBox="1"/>
          <p:nvPr/>
        </p:nvSpPr>
        <p:spPr>
          <a:xfrm>
            <a:off x="8366761" y="4068376"/>
            <a:ext cx="3514090"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rPr>
              <a:t>Understand Tasks (Activities) to Be Automated and Align SW Functionality to:</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Design:</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Configure</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Test: </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Qualitative and Quantitative:</a:t>
            </a:r>
          </a:p>
        </p:txBody>
      </p:sp>
    </p:spTree>
    <p:extLst>
      <p:ext uri="{BB962C8B-B14F-4D97-AF65-F5344CB8AC3E}">
        <p14:creationId xmlns:p14="http://schemas.microsoft.com/office/powerpoint/2010/main" val="377829894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Center of Excellence</a:t>
            </a:r>
          </a:p>
        </p:txBody>
      </p:sp>
      <p:grpSp>
        <p:nvGrpSpPr>
          <p:cNvPr id="42" name="Group 41"/>
          <p:cNvGrpSpPr/>
          <p:nvPr/>
        </p:nvGrpSpPr>
        <p:grpSpPr>
          <a:xfrm>
            <a:off x="6578568" y="1785755"/>
            <a:ext cx="1557821" cy="944197"/>
            <a:chOff x="4560058" y="3411714"/>
            <a:chExt cx="1452612" cy="944197"/>
          </a:xfrm>
        </p:grpSpPr>
        <p:sp>
          <p:nvSpPr>
            <p:cNvPr id="43" name="Rounded Rectangle 42"/>
            <p:cNvSpPr/>
            <p:nvPr/>
          </p:nvSpPr>
          <p:spPr>
            <a:xfrm>
              <a:off x="4560058" y="3411714"/>
              <a:ext cx="1452612" cy="94419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44" name="Rounded Rectangle 4"/>
            <p:cNvSpPr/>
            <p:nvPr/>
          </p:nvSpPr>
          <p:spPr>
            <a:xfrm>
              <a:off x="4606150" y="3457806"/>
              <a:ext cx="1360428" cy="85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Arial"/>
                </a:rPr>
                <a:t>Ongoing Management</a:t>
              </a:r>
            </a:p>
          </p:txBody>
        </p:sp>
      </p:grpSp>
      <p:grpSp>
        <p:nvGrpSpPr>
          <p:cNvPr id="46" name="Group 45"/>
          <p:cNvGrpSpPr/>
          <p:nvPr/>
        </p:nvGrpSpPr>
        <p:grpSpPr>
          <a:xfrm>
            <a:off x="6578568" y="4154964"/>
            <a:ext cx="1624189" cy="944197"/>
            <a:chOff x="2343929" y="3411714"/>
            <a:chExt cx="1452612" cy="944197"/>
          </a:xfrm>
          <a:solidFill>
            <a:srgbClr val="FFC000"/>
          </a:solidFill>
        </p:grpSpPr>
        <p:sp>
          <p:nvSpPr>
            <p:cNvPr id="47" name="Rounded Rectangle 46"/>
            <p:cNvSpPr/>
            <p:nvPr/>
          </p:nvSpPr>
          <p:spPr>
            <a:xfrm>
              <a:off x="2343929" y="3411714"/>
              <a:ext cx="1452612" cy="944197"/>
            </a:xfrm>
            <a:prstGeom prst="roundRect">
              <a:avLst/>
            </a:prstGeom>
            <a:grpFill/>
            <a:ln>
              <a:solidFill>
                <a:srgbClr val="0C294E"/>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48" name="Rounded Rectangle 4"/>
            <p:cNvSpPr/>
            <p:nvPr/>
          </p:nvSpPr>
          <p:spPr>
            <a:xfrm>
              <a:off x="2390020" y="3472756"/>
              <a:ext cx="1360428" cy="85201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rPr>
                <a:t>Analytics</a:t>
              </a:r>
            </a:p>
          </p:txBody>
        </p:sp>
      </p:grpSp>
      <p:sp>
        <p:nvSpPr>
          <p:cNvPr id="45" name="Title 1"/>
          <p:cNvSpPr txBox="1">
            <a:spLocks/>
          </p:cNvSpPr>
          <p:nvPr/>
        </p:nvSpPr>
        <p:spPr bwMode="auto">
          <a:xfrm>
            <a:off x="7415593" y="633261"/>
            <a:ext cx="4465257" cy="978729"/>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a:ln>
                  <a:noFill/>
                </a:ln>
                <a:solidFill>
                  <a:srgbClr val="002856"/>
                </a:solidFill>
                <a:effectLst/>
                <a:uLnTx/>
                <a:uFillTx/>
                <a:latin typeface="Arial"/>
              </a:rPr>
              <a:t>Sustain</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a:ln>
                  <a:noFill/>
                </a:ln>
                <a:solidFill>
                  <a:srgbClr val="002856"/>
                </a:solidFill>
                <a:effectLst/>
                <a:uLnTx/>
                <a:uFillTx/>
                <a:latin typeface="Arial"/>
              </a:rPr>
              <a:t>Manage and Operate</a:t>
            </a:r>
          </a:p>
        </p:txBody>
      </p:sp>
      <p:sp>
        <p:nvSpPr>
          <p:cNvPr id="49" name="TextBox 48"/>
          <p:cNvSpPr txBox="1"/>
          <p:nvPr/>
        </p:nvSpPr>
        <p:spPr>
          <a:xfrm>
            <a:off x="8366760" y="1698111"/>
            <a:ext cx="3607949"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rPr>
              <a:t>Understand Business Process and Tasks (Subtasks) or Functionality Point Solutions:</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Process Support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Audit Support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Metrics and Reporting</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endParaRPr kumimoji="0" lang="en-US" sz="1000" b="1" i="0" u="none" strike="noStrike" kern="1200" cap="none" spc="0" normalizeH="0" baseline="0" noProof="0" dirty="0">
              <a:ln>
                <a:noFill/>
              </a:ln>
              <a:solidFill>
                <a:srgbClr val="000000"/>
              </a:solidFill>
              <a:effectLst/>
              <a:uLnTx/>
              <a:uFillTx/>
              <a:latin typeface="Arial"/>
            </a:endParaRP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Security/Compliance</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Product Support (Maintenance, Configuration, Access Management)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Application Support (Change Requests, Minor Enhancements, Coding Standards, Exceptions/ Alerts/Triage)</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Infrastructure Support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Event-Driven Triggering</a:t>
            </a:r>
          </a:p>
        </p:txBody>
      </p:sp>
      <p:pic>
        <p:nvPicPr>
          <p:cNvPr id="61" name="Picture 4"/>
          <p:cNvPicPr>
            <a:picLocks noChangeAspect="1" noChangeArrowheads="1"/>
          </p:cNvPicPr>
          <p:nvPr/>
        </p:nvPicPr>
        <p:blipFill>
          <a:blip r:embed="rId3" cstate="print"/>
          <a:srcRect/>
          <a:stretch>
            <a:fillRect/>
          </a:stretch>
        </p:blipFill>
        <p:spPr bwMode="auto">
          <a:xfrm>
            <a:off x="304800" y="915902"/>
            <a:ext cx="5895974" cy="5383212"/>
          </a:xfrm>
          <a:prstGeom prst="rect">
            <a:avLst/>
          </a:prstGeom>
          <a:ln>
            <a:noFill/>
          </a:ln>
          <a:effectLst>
            <a:softEdge rad="112500"/>
          </a:effectLst>
        </p:spPr>
      </p:pic>
      <p:sp>
        <p:nvSpPr>
          <p:cNvPr id="62" name="Rectangle 19"/>
          <p:cNvSpPr>
            <a:spLocks noChangeArrowheads="1"/>
          </p:cNvSpPr>
          <p:nvPr/>
        </p:nvSpPr>
        <p:spPr bwMode="auto">
          <a:xfrm>
            <a:off x="466724" y="1050839"/>
            <a:ext cx="5581650" cy="5105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tIns="91440" bIns="9144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50000"/>
              </a:spcBef>
              <a:spcAft>
                <a:spcPct val="0"/>
              </a:spcAft>
              <a:defRPr>
                <a:solidFill>
                  <a:schemeClr val="tx1"/>
                </a:solidFill>
                <a:latin typeface="Arial" panose="020B0604020202020204" pitchFamily="34" charset="0"/>
              </a:defRPr>
            </a:lvl6pPr>
            <a:lvl7pPr marL="2971800" indent="-228600" algn="ctr" eaLnBrk="0" fontAlgn="base" hangingPunct="0">
              <a:spcBef>
                <a:spcPct val="50000"/>
              </a:spcBef>
              <a:spcAft>
                <a:spcPct val="0"/>
              </a:spcAft>
              <a:defRPr>
                <a:solidFill>
                  <a:schemeClr val="tx1"/>
                </a:solidFill>
                <a:latin typeface="Arial" panose="020B0604020202020204" pitchFamily="34" charset="0"/>
              </a:defRPr>
            </a:lvl7pPr>
            <a:lvl8pPr marL="3429000" indent="-228600" algn="ctr" eaLnBrk="0" fontAlgn="base" hangingPunct="0">
              <a:spcBef>
                <a:spcPct val="50000"/>
              </a:spcBef>
              <a:spcAft>
                <a:spcPct val="0"/>
              </a:spcAft>
              <a:defRPr>
                <a:solidFill>
                  <a:schemeClr val="tx1"/>
                </a:solidFill>
                <a:latin typeface="Arial" panose="020B0604020202020204" pitchFamily="34" charset="0"/>
              </a:defRPr>
            </a:lvl8pPr>
            <a:lvl9pPr marL="3886200" indent="-228600" algn="ctr"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altLang="en-US" sz="24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63" name="Rectangle 62"/>
          <p:cNvSpPr/>
          <p:nvPr/>
        </p:nvSpPr>
        <p:spPr bwMode="auto">
          <a:xfrm>
            <a:off x="2306637" y="4046452"/>
            <a:ext cx="3751262" cy="2105025"/>
          </a:xfrm>
          <a:prstGeom prst="rect">
            <a:avLst/>
          </a:prstGeom>
          <a:solidFill>
            <a:schemeClr val="accent1">
              <a:lumMod val="40000"/>
              <a:lumOff val="6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64" name="Rectangle 63"/>
          <p:cNvSpPr/>
          <p:nvPr/>
        </p:nvSpPr>
        <p:spPr bwMode="auto">
          <a:xfrm>
            <a:off x="2312987" y="1057189"/>
            <a:ext cx="3744912" cy="2974975"/>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65" name="Rectangle 64"/>
          <p:cNvSpPr/>
          <p:nvPr/>
        </p:nvSpPr>
        <p:spPr bwMode="auto">
          <a:xfrm>
            <a:off x="468312" y="1057189"/>
            <a:ext cx="1830387" cy="5094288"/>
          </a:xfrm>
          <a:prstGeom prst="rect">
            <a:avLst/>
          </a:prstGeom>
          <a:solidFill>
            <a:schemeClr val="tx2">
              <a:lumMod val="75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graphicFrame>
        <p:nvGraphicFramePr>
          <p:cNvPr id="66" name="Content Placeholder 3"/>
          <p:cNvGraphicFramePr>
            <a:graphicFrameLocks/>
          </p:cNvGraphicFramePr>
          <p:nvPr/>
        </p:nvGraphicFramePr>
        <p:xfrm>
          <a:off x="-884465" y="1287150"/>
          <a:ext cx="8356600" cy="441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7" name="TextBox 66"/>
          <p:cNvSpPr txBox="1"/>
          <p:nvPr/>
        </p:nvSpPr>
        <p:spPr>
          <a:xfrm>
            <a:off x="5035234" y="5753014"/>
            <a:ext cx="984565" cy="369332"/>
          </a:xfrm>
          <a:prstGeom prst="rect">
            <a:avLst/>
          </a:prstGeom>
          <a:noFill/>
        </p:spPr>
        <p:txBody>
          <a:bodyPr wrap="non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Deploy</a:t>
            </a:r>
          </a:p>
        </p:txBody>
      </p:sp>
      <p:sp>
        <p:nvSpPr>
          <p:cNvPr id="68" name="TextBox 67"/>
          <p:cNvSpPr txBox="1"/>
          <p:nvPr/>
        </p:nvSpPr>
        <p:spPr>
          <a:xfrm>
            <a:off x="4068508" y="1069476"/>
            <a:ext cx="2051303" cy="369332"/>
          </a:xfrm>
          <a:prstGeom prst="rect">
            <a:avLst/>
          </a:prstGeom>
          <a:noFill/>
        </p:spPr>
        <p:txBody>
          <a:bodyPr wrap="squar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Analyze </a:t>
            </a:r>
          </a:p>
        </p:txBody>
      </p:sp>
      <p:sp>
        <p:nvSpPr>
          <p:cNvPr id="69" name="TextBox 68"/>
          <p:cNvSpPr txBox="1"/>
          <p:nvPr/>
        </p:nvSpPr>
        <p:spPr>
          <a:xfrm>
            <a:off x="544166" y="1096877"/>
            <a:ext cx="1680268" cy="646331"/>
          </a:xfrm>
          <a:prstGeom prst="rect">
            <a:avLst/>
          </a:prstGeom>
          <a:noFill/>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Ongoing</a:t>
            </a:r>
            <a:br>
              <a:rPr kumimoji="0" lang="en-US" sz="2000" b="0" i="0" u="none" strike="noStrike" kern="1200" cap="none" spc="0" normalizeH="0" baseline="0" noProof="0" dirty="0">
                <a:ln>
                  <a:noFill/>
                </a:ln>
                <a:solidFill>
                  <a:srgbClr val="002856">
                    <a:lumMod val="50000"/>
                  </a:srgbClr>
                </a:solidFill>
                <a:effectLst/>
                <a:uLnTx/>
                <a:uFillTx/>
                <a:latin typeface="Arial"/>
              </a:rPr>
            </a:br>
            <a:r>
              <a:rPr kumimoji="0" lang="en-US" sz="2000" b="0" i="0" u="none" strike="noStrike" kern="1200" cap="none" spc="0" normalizeH="0" baseline="0" noProof="0" dirty="0">
                <a:ln>
                  <a:noFill/>
                </a:ln>
                <a:solidFill>
                  <a:srgbClr val="002856">
                    <a:lumMod val="50000"/>
                  </a:srgbClr>
                </a:solidFill>
                <a:effectLst/>
                <a:uLnTx/>
                <a:uFillTx/>
                <a:latin typeface="Arial"/>
              </a:rPr>
              <a:t>Management</a:t>
            </a:r>
          </a:p>
        </p:txBody>
      </p:sp>
      <p:grpSp>
        <p:nvGrpSpPr>
          <p:cNvPr id="70" name="Group 69"/>
          <p:cNvGrpSpPr/>
          <p:nvPr/>
        </p:nvGrpSpPr>
        <p:grpSpPr>
          <a:xfrm>
            <a:off x="1098292" y="3027312"/>
            <a:ext cx="1184505" cy="394668"/>
            <a:chOff x="2343929" y="3411714"/>
            <a:chExt cx="1452612" cy="944197"/>
          </a:xfrm>
          <a:solidFill>
            <a:srgbClr val="FFC000"/>
          </a:solidFill>
        </p:grpSpPr>
        <p:sp>
          <p:nvSpPr>
            <p:cNvPr id="71" name="Rounded Rectangle 70"/>
            <p:cNvSpPr/>
            <p:nvPr/>
          </p:nvSpPr>
          <p:spPr>
            <a:xfrm>
              <a:off x="2343929" y="3411714"/>
              <a:ext cx="1452612" cy="944197"/>
            </a:xfrm>
            <a:prstGeom prst="roundRect">
              <a:avLst/>
            </a:prstGeom>
            <a:grp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72" name="Rounded Rectangle 4"/>
            <p:cNvSpPr/>
            <p:nvPr/>
          </p:nvSpPr>
          <p:spPr>
            <a:xfrm>
              <a:off x="2390021" y="3457806"/>
              <a:ext cx="1360428" cy="85201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rPr>
                <a:t>Analytics</a:t>
              </a:r>
            </a:p>
          </p:txBody>
        </p:sp>
      </p:grpSp>
      <p:sp>
        <p:nvSpPr>
          <p:cNvPr id="73" name="Isosceles Triangle 72"/>
          <p:cNvSpPr/>
          <p:nvPr/>
        </p:nvSpPr>
        <p:spPr bwMode="auto">
          <a:xfrm rot="6884137">
            <a:off x="4038908" y="17183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4" name="Isosceles Triangle 73"/>
          <p:cNvSpPr/>
          <p:nvPr/>
        </p:nvSpPr>
        <p:spPr bwMode="auto">
          <a:xfrm rot="10542257">
            <a:off x="5100630" y="312555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5" name="Isosceles Triangle 74"/>
          <p:cNvSpPr/>
          <p:nvPr/>
        </p:nvSpPr>
        <p:spPr bwMode="auto">
          <a:xfrm rot="15824664">
            <a:off x="3106886" y="5422473"/>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6" name="Isosceles Triangle 75"/>
          <p:cNvSpPr/>
          <p:nvPr/>
        </p:nvSpPr>
        <p:spPr bwMode="auto">
          <a:xfrm rot="19739613">
            <a:off x="1527142" y="45570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7" name="Isosceles Triangle 76"/>
          <p:cNvSpPr/>
          <p:nvPr/>
        </p:nvSpPr>
        <p:spPr bwMode="auto">
          <a:xfrm rot="4237471">
            <a:off x="2351163" y="1682894"/>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Tree>
    <p:extLst>
      <p:ext uri="{BB962C8B-B14F-4D97-AF65-F5344CB8AC3E}">
        <p14:creationId xmlns:p14="http://schemas.microsoft.com/office/powerpoint/2010/main" val="13174668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Applied Usage</a:t>
            </a:r>
          </a:p>
        </p:txBody>
      </p:sp>
    </p:spTree>
    <p:extLst>
      <p:ext uri="{BB962C8B-B14F-4D97-AF65-F5344CB8AC3E}">
        <p14:creationId xmlns:p14="http://schemas.microsoft.com/office/powerpoint/2010/main" val="788272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xmlns="" id="{5A65DBA8-8A2A-423D-9093-DE935B0722CB}"/>
              </a:ext>
            </a:extLst>
          </p:cNvPr>
          <p:cNvSpPr/>
          <p:nvPr/>
        </p:nvSpPr>
        <p:spPr>
          <a:xfrm>
            <a:off x="223084" y="1290858"/>
            <a:ext cx="11510128" cy="607611"/>
          </a:xfrm>
          <a:prstGeom prst="roundRect">
            <a:avLst/>
          </a:prstGeom>
          <a:solidFill>
            <a:srgbClr val="FF540A"/>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Arial"/>
              <a:ea typeface="+mn-ea"/>
              <a:cs typeface="Arial"/>
            </a:endParaRPr>
          </a:p>
        </p:txBody>
      </p:sp>
      <p:sp>
        <p:nvSpPr>
          <p:cNvPr id="3" name="Title 2"/>
          <p:cNvSpPr>
            <a:spLocks noGrp="1"/>
          </p:cNvSpPr>
          <p:nvPr>
            <p:ph type="title"/>
          </p:nvPr>
        </p:nvSpPr>
        <p:spPr/>
        <p:txBody>
          <a:bodyPr/>
          <a:lstStyle/>
          <a:p>
            <a:r>
              <a:rPr lang="en-GB" dirty="0"/>
              <a:t>Gartner Focus on Banking and Insurance</a:t>
            </a:r>
          </a:p>
        </p:txBody>
      </p:sp>
      <p:pic>
        <p:nvPicPr>
          <p:cNvPr id="25" name="Gartner Logo">
            <a:extLst>
              <a:ext uri="{FF2B5EF4-FFF2-40B4-BE49-F238E27FC236}">
                <a16:creationId xmlns:a16="http://schemas.microsoft.com/office/drawing/2014/main" xmlns="" id="{D55D32FD-9BB2-674C-A8AC-3D4A5038EF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6" name="Title 1">
            <a:extLst>
              <a:ext uri="{FF2B5EF4-FFF2-40B4-BE49-F238E27FC236}">
                <a16:creationId xmlns:a16="http://schemas.microsoft.com/office/drawing/2014/main" xmlns="" id="{61836BB9-5919-4D36-873A-1640DBD80101}"/>
              </a:ext>
            </a:extLst>
          </p:cNvPr>
          <p:cNvSpPr txBox="1">
            <a:spLocks/>
          </p:cNvSpPr>
          <p:nvPr/>
        </p:nvSpPr>
        <p:spPr>
          <a:xfrm>
            <a:off x="351830" y="1389523"/>
            <a:ext cx="11276012" cy="715363"/>
          </a:xfrm>
          <a:prstGeom prst="rect">
            <a:avLst/>
          </a:prstGeom>
          <a:ln>
            <a:noFill/>
          </a:ln>
        </p:spPr>
        <p:txBody>
          <a:bodyPr vert="horz" wrap="square" lIns="0" tIns="0" rIns="0" bIns="0" rtlCol="0" anchor="t" anchorCtr="0">
            <a:noAutofit/>
          </a:bodyPr>
          <a:lstStyle>
            <a:lvl1pPr algn="l" defTabSz="914400" rtl="0" eaLnBrk="1" latinLnBrk="0" hangingPunct="1">
              <a:lnSpc>
                <a:spcPct val="90000"/>
              </a:lnSpc>
              <a:spcBef>
                <a:spcPct val="0"/>
              </a:spcBef>
              <a:spcAft>
                <a:spcPts val="1200"/>
              </a:spcAft>
              <a:buNone/>
              <a:defRPr sz="3200" b="1"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a:ea typeface="+mj-ea"/>
                <a:cs typeface="+mj-cs"/>
              </a:rPr>
              <a:t>Findings from 155 Banking and Insurance Use Cases</a:t>
            </a:r>
            <a:endParaRPr kumimoji="0" lang="en-US" sz="2800" b="1" i="0" u="none" strike="noStrike" kern="1200" cap="none" spc="0" normalizeH="0" baseline="0" noProof="0" dirty="0">
              <a:ln>
                <a:noFill/>
              </a:ln>
              <a:solidFill>
                <a:srgbClr val="FFFFFF"/>
              </a:solidFill>
              <a:effectLst/>
              <a:uLnTx/>
              <a:uFillTx/>
              <a:latin typeface="Arial Black"/>
              <a:ea typeface="+mj-ea"/>
              <a:cs typeface="+mj-cs"/>
            </a:endParaRPr>
          </a:p>
        </p:txBody>
      </p:sp>
      <p:graphicFrame>
        <p:nvGraphicFramePr>
          <p:cNvPr id="10" name="Chart 9">
            <a:extLst>
              <a:ext uri="{FF2B5EF4-FFF2-40B4-BE49-F238E27FC236}">
                <a16:creationId xmlns:a16="http://schemas.microsoft.com/office/drawing/2014/main" xmlns="" id="{00000000-0008-0000-0200-000002000000}"/>
              </a:ext>
            </a:extLst>
          </p:cNvPr>
          <p:cNvGraphicFramePr>
            <a:graphicFrameLocks noGrp="1"/>
          </p:cNvGraphicFramePr>
          <p:nvPr/>
        </p:nvGraphicFramePr>
        <p:xfrm>
          <a:off x="0" y="1997134"/>
          <a:ext cx="7759337" cy="4390749"/>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Rounded Corners 10">
            <a:extLst>
              <a:ext uri="{FF2B5EF4-FFF2-40B4-BE49-F238E27FC236}">
                <a16:creationId xmlns:a16="http://schemas.microsoft.com/office/drawing/2014/main" xmlns="" id="{8B476E5E-096B-4382-930B-AC4FC489ACEA}"/>
              </a:ext>
            </a:extLst>
          </p:cNvPr>
          <p:cNvSpPr/>
          <p:nvPr/>
        </p:nvSpPr>
        <p:spPr>
          <a:xfrm>
            <a:off x="7963787" y="1939583"/>
            <a:ext cx="4083441" cy="25250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 Placeholder 2">
            <a:extLst>
              <a:ext uri="{FF2B5EF4-FFF2-40B4-BE49-F238E27FC236}">
                <a16:creationId xmlns:a16="http://schemas.microsoft.com/office/drawing/2014/main" xmlns="" id="{FBC8CBE2-FAB8-4157-B2B1-F4739AF35D45}"/>
              </a:ext>
            </a:extLst>
          </p:cNvPr>
          <p:cNvSpPr txBox="1">
            <a:spLocks/>
          </p:cNvSpPr>
          <p:nvPr/>
        </p:nvSpPr>
        <p:spPr>
          <a:xfrm>
            <a:off x="7963787" y="2138830"/>
            <a:ext cx="3862453" cy="2107554"/>
          </a:xfrm>
          <a:prstGeom prst="rect">
            <a:avLst/>
          </a:prstGeom>
        </p:spPr>
        <p:txBody>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Ubiquity Abounds</a:t>
            </a:r>
          </a:p>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Extensive Exploration</a:t>
            </a:r>
          </a:p>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Business Leaders have HIGH Demand for Operational Excellence</a:t>
            </a:r>
          </a:p>
        </p:txBody>
      </p:sp>
      <p:sp>
        <p:nvSpPr>
          <p:cNvPr id="2" name="Rectangle 1">
            <a:extLst>
              <a:ext uri="{FF2B5EF4-FFF2-40B4-BE49-F238E27FC236}">
                <a16:creationId xmlns:a16="http://schemas.microsoft.com/office/drawing/2014/main" xmlns="" id="{EFD4E2B5-9B62-4E40-9EFF-53B9E4B6962B}"/>
              </a:ext>
            </a:extLst>
          </p:cNvPr>
          <p:cNvSpPr/>
          <p:nvPr/>
        </p:nvSpPr>
        <p:spPr>
          <a:xfrm>
            <a:off x="8152070" y="4512649"/>
            <a:ext cx="3706873" cy="1408078"/>
          </a:xfrm>
          <a:prstGeom prst="rect">
            <a:avLst/>
          </a:prstGeom>
        </p:spPr>
        <p:txBody>
          <a:bodyPr wrap="square">
            <a:spAutoFit/>
          </a:bodyPr>
          <a:lstStyle/>
          <a:p>
            <a:pPr marL="0" marR="0" lvl="0" indent="0" algn="l" defTabSz="914400" rtl="0" eaLnBrk="1" fontAlgn="auto" latinLnBrk="0" hangingPunct="1">
              <a:lnSpc>
                <a:spcPct val="95000"/>
              </a:lnSpc>
              <a:spcBef>
                <a:spcPts val="60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hlinkClick r:id="rId5"/>
              </a:rPr>
              <a:t>Tool: Banking and Insurance Use Cases to Drive Hyperautomation</a:t>
            </a:r>
            <a:r>
              <a:rPr kumimoji="0" lang="en-US" sz="1800" b="0" i="0" u="none" strike="noStrike" kern="1200" cap="none" spc="0" normalizeH="0" baseline="0" noProof="0" dirty="0">
                <a:ln>
                  <a:noFill/>
                </a:ln>
                <a:solidFill>
                  <a:srgbClr val="000000"/>
                </a:solidFill>
                <a:effectLst/>
                <a:uLnTx/>
                <a:uFillTx/>
                <a:latin typeface="Arial"/>
                <a:ea typeface="+mn-ea"/>
                <a:cs typeface="+mn-cs"/>
              </a:rPr>
              <a:t/>
            </a:r>
            <a:br>
              <a:rPr kumimoji="0" lang="en-US" sz="1800" b="0" i="0" u="none" strike="noStrike" kern="1200" cap="none" spc="0" normalizeH="0" baseline="0" noProof="0" dirty="0">
                <a:ln>
                  <a:noFill/>
                </a:ln>
                <a:solidFill>
                  <a:srgbClr val="000000"/>
                </a:solidFill>
                <a:effectLst/>
                <a:uLnTx/>
                <a:uFillTx/>
                <a:latin typeface="Arial"/>
                <a:ea typeface="+mn-ea"/>
                <a:cs typeface="+mn-cs"/>
              </a:rPr>
            </a:br>
            <a:r>
              <a:rPr kumimoji="0" lang="en-US" sz="1800" b="0" i="0" u="none" strike="noStrike" kern="1200" cap="none" spc="0" normalizeH="0" baseline="0" noProof="0" dirty="0">
                <a:ln>
                  <a:noFill/>
                </a:ln>
                <a:solidFill>
                  <a:srgbClr val="000000"/>
                </a:solidFill>
                <a:effectLst/>
                <a:uLnTx/>
                <a:uFillTx/>
                <a:latin typeface="Arial"/>
                <a:ea typeface="+mn-ea"/>
                <a:cs typeface="+mn-cs"/>
              </a:rPr>
              <a:t>Laurie </a:t>
            </a:r>
            <a:r>
              <a:rPr kumimoji="0" lang="en-US" sz="1800" b="0" i="0" u="none" strike="noStrike" kern="1200" cap="none" spc="0" normalizeH="0" baseline="0" noProof="0" dirty="0" err="1">
                <a:ln>
                  <a:noFill/>
                </a:ln>
                <a:solidFill>
                  <a:srgbClr val="000000"/>
                </a:solidFill>
                <a:effectLst/>
                <a:uLnTx/>
                <a:uFillTx/>
                <a:latin typeface="Arial"/>
                <a:ea typeface="+mn-ea"/>
                <a:cs typeface="+mn-cs"/>
              </a:rPr>
              <a:t>Shotton</a:t>
            </a:r>
            <a:r>
              <a:rPr kumimoji="0" lang="en-US" sz="1800" b="0" i="0" u="none" strike="noStrike" kern="1200" cap="none" spc="0" normalizeH="0" baseline="0" noProof="0" dirty="0">
                <a:ln>
                  <a:noFill/>
                </a:ln>
                <a:solidFill>
                  <a:srgbClr val="000000"/>
                </a:solidFill>
                <a:effectLst/>
                <a:uLnTx/>
                <a:uFillTx/>
                <a:latin typeface="Arial"/>
                <a:ea typeface="+mn-ea"/>
                <a:cs typeface="+mn-cs"/>
              </a:rPr>
              <a:t>, Nicole Sturgill and Manav Sachdeva (G00721855)</a:t>
            </a:r>
          </a:p>
        </p:txBody>
      </p:sp>
    </p:spTree>
    <p:extLst>
      <p:ext uri="{BB962C8B-B14F-4D97-AF65-F5344CB8AC3E}">
        <p14:creationId xmlns:p14="http://schemas.microsoft.com/office/powerpoint/2010/main" val="227650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lnSpc>
                <a:spcPct val="100000"/>
              </a:lnSpc>
              <a:spcBef>
                <a:spcPts val="0"/>
              </a:spcBef>
            </a:pPr>
            <a:r>
              <a:rPr lang="en-US" dirty="0"/>
              <a:t>Findings: 155 Banking and Insurance Use Cases</a:t>
            </a:r>
            <a:r>
              <a:rPr lang="en-US" sz="2800" dirty="0">
                <a:solidFill>
                  <a:srgbClr val="002856"/>
                </a:solidFill>
                <a:ea typeface="+mn-ea"/>
                <a:cs typeface="+mn-cs"/>
              </a:rPr>
              <a:t/>
            </a:r>
            <a:br>
              <a:rPr lang="en-US" sz="2800" dirty="0">
                <a:solidFill>
                  <a:srgbClr val="002856"/>
                </a:solidFill>
                <a:ea typeface="+mn-ea"/>
                <a:cs typeface="+mn-cs"/>
              </a:rPr>
            </a:br>
            <a:endParaRPr lang="en-GB" dirty="0"/>
          </a:p>
        </p:txBody>
      </p:sp>
      <p:pic>
        <p:nvPicPr>
          <p:cNvPr id="25" name="Gartner Logo">
            <a:extLst>
              <a:ext uri="{FF2B5EF4-FFF2-40B4-BE49-F238E27FC236}">
                <a16:creationId xmlns:a16="http://schemas.microsoft.com/office/drawing/2014/main" xmlns="" id="{D55D32FD-9BB2-674C-A8AC-3D4A5038EF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1" name="Rectangle: Rounded Corners 10">
            <a:extLst>
              <a:ext uri="{FF2B5EF4-FFF2-40B4-BE49-F238E27FC236}">
                <a16:creationId xmlns:a16="http://schemas.microsoft.com/office/drawing/2014/main" xmlns="" id="{8B476E5E-096B-4382-930B-AC4FC489ACEA}"/>
              </a:ext>
            </a:extLst>
          </p:cNvPr>
          <p:cNvSpPr/>
          <p:nvPr/>
        </p:nvSpPr>
        <p:spPr>
          <a:xfrm>
            <a:off x="8262871" y="1907029"/>
            <a:ext cx="3862453" cy="30810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Text Placeholder 2">
            <a:extLst>
              <a:ext uri="{FF2B5EF4-FFF2-40B4-BE49-F238E27FC236}">
                <a16:creationId xmlns:a16="http://schemas.microsoft.com/office/drawing/2014/main" xmlns="" id="{FBC8CBE2-FAB8-4157-B2B1-F4739AF35D45}"/>
              </a:ext>
            </a:extLst>
          </p:cNvPr>
          <p:cNvSpPr txBox="1">
            <a:spLocks/>
          </p:cNvSpPr>
          <p:nvPr/>
        </p:nvSpPr>
        <p:spPr>
          <a:xfrm>
            <a:off x="8329547" y="2214998"/>
            <a:ext cx="3862453" cy="2107554"/>
          </a:xfrm>
          <a:prstGeom prst="rect">
            <a:avLst/>
          </a:prstGeom>
        </p:spPr>
        <p:txBody>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Two Extremes of Highly Sophisticated Technologies (Long Cycle Times) and Targeted Fast Quick Hits</a:t>
            </a:r>
          </a:p>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AI Technologies represented largest volume</a:t>
            </a:r>
          </a:p>
        </p:txBody>
      </p:sp>
      <p:graphicFrame>
        <p:nvGraphicFramePr>
          <p:cNvPr id="16" name="Chart 15">
            <a:extLst>
              <a:ext uri="{FF2B5EF4-FFF2-40B4-BE49-F238E27FC236}">
                <a16:creationId xmlns:a16="http://schemas.microsoft.com/office/drawing/2014/main" xmlns="" id="{00000000-0008-0000-0300-000002000000}"/>
              </a:ext>
            </a:extLst>
          </p:cNvPr>
          <p:cNvGraphicFramePr>
            <a:graphicFrameLocks noGrp="1"/>
          </p:cNvGraphicFramePr>
          <p:nvPr/>
        </p:nvGraphicFramePr>
        <p:xfrm>
          <a:off x="114832" y="783919"/>
          <a:ext cx="8214715" cy="5917130"/>
        </p:xfrm>
        <a:graphic>
          <a:graphicData uri="http://schemas.openxmlformats.org/drawingml/2006/chart">
            <c:chart xmlns:c="http://schemas.openxmlformats.org/drawingml/2006/chart" xmlns:r="http://schemas.openxmlformats.org/officeDocument/2006/relationships" r:id="rId4"/>
          </a:graphicData>
        </a:graphic>
      </p:graphicFrame>
      <p:sp>
        <p:nvSpPr>
          <p:cNvPr id="2" name="Oval 1">
            <a:extLst>
              <a:ext uri="{FF2B5EF4-FFF2-40B4-BE49-F238E27FC236}">
                <a16:creationId xmlns:a16="http://schemas.microsoft.com/office/drawing/2014/main" xmlns="" id="{AA17F8C2-F66E-4E53-AA8F-B82EA0DDCCF3}"/>
              </a:ext>
            </a:extLst>
          </p:cNvPr>
          <p:cNvSpPr/>
          <p:nvPr/>
        </p:nvSpPr>
        <p:spPr>
          <a:xfrm>
            <a:off x="4732280" y="5744176"/>
            <a:ext cx="2897245" cy="95687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7" name="Straight Arrow Connector 6">
            <a:extLst>
              <a:ext uri="{FF2B5EF4-FFF2-40B4-BE49-F238E27FC236}">
                <a16:creationId xmlns:a16="http://schemas.microsoft.com/office/drawing/2014/main" xmlns="" id="{DDA080E4-8663-4F44-931A-EBD9D329B347}"/>
              </a:ext>
            </a:extLst>
          </p:cNvPr>
          <p:cNvCxnSpPr>
            <a:cxnSpLocks/>
          </p:cNvCxnSpPr>
          <p:nvPr/>
        </p:nvCxnSpPr>
        <p:spPr>
          <a:xfrm flipH="1">
            <a:off x="7555497" y="4433001"/>
            <a:ext cx="1137684" cy="1641080"/>
          </a:xfrm>
          <a:prstGeom prst="straightConnector1">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75375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Skills and Staffing</a:t>
            </a:r>
          </a:p>
        </p:txBody>
      </p:sp>
    </p:spTree>
    <p:extLst>
      <p:ext uri="{BB962C8B-B14F-4D97-AF65-F5344CB8AC3E}">
        <p14:creationId xmlns:p14="http://schemas.microsoft.com/office/powerpoint/2010/main" val="52086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C8C3371E-F42C-43B7-A5A2-AE332C863851}"/>
              </a:ext>
            </a:extLst>
          </p:cNvPr>
          <p:cNvSpPr txBox="1"/>
          <p:nvPr/>
        </p:nvSpPr>
        <p:spPr>
          <a:xfrm>
            <a:off x="592547" y="5717961"/>
            <a:ext cx="6834579" cy="584775"/>
          </a:xfrm>
          <a:prstGeom prst="rect">
            <a:avLst/>
          </a:prstGeom>
          <a:noFill/>
        </p:spPr>
        <p:txBody>
          <a:bodyPr wrap="square" lIns="97536" rIns="97536"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n = 601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All Respondents, Excluding Not Sure</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Q18. What are the top 3 barriers to the implementation of AI techniques within your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Source: Gartner 2020, AI in </a:t>
            </a:r>
            <a:r>
              <a:rPr kumimoji="0" lang="en-US" sz="1000" b="0" i="0" u="none" strike="noStrike" kern="1200" cap="none" spc="0" normalizeH="0" baseline="0" noProof="0" dirty="0" err="1">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Organisations</a:t>
            </a:r>
            <a:endPar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graphicFrame>
        <p:nvGraphicFramePr>
          <p:cNvPr id="13" name="Chart 12">
            <a:extLst>
              <a:ext uri="{FF2B5EF4-FFF2-40B4-BE49-F238E27FC236}">
                <a16:creationId xmlns:a16="http://schemas.microsoft.com/office/drawing/2014/main" xmlns="" id="{BD8EF4D2-C469-4332-BF21-F640002E5296}"/>
              </a:ext>
            </a:extLst>
          </p:cNvPr>
          <p:cNvGraphicFramePr/>
          <p:nvPr/>
        </p:nvGraphicFramePr>
        <p:xfrm>
          <a:off x="884022" y="1335570"/>
          <a:ext cx="10620746" cy="3912341"/>
        </p:xfrm>
        <a:graphic>
          <a:graphicData uri="http://schemas.openxmlformats.org/drawingml/2006/chart">
            <c:chart xmlns:c="http://schemas.openxmlformats.org/drawingml/2006/chart" xmlns:r="http://schemas.openxmlformats.org/officeDocument/2006/relationships" r:id="rId3"/>
          </a:graphicData>
        </a:graphic>
      </p:graphicFrame>
      <p:sp>
        <p:nvSpPr>
          <p:cNvPr id="9" name="TY.RX_PR.d968_SL.ff29c6d1_IT.3f2b09ca3598">
            <a:extLst>
              <a:ext uri="{FF2B5EF4-FFF2-40B4-BE49-F238E27FC236}">
                <a16:creationId xmlns:a16="http://schemas.microsoft.com/office/drawing/2014/main" xmlns="" id="{3299E679-9F1F-4961-B5A4-F455E916DC79}"/>
              </a:ext>
            </a:extLst>
          </p:cNvPr>
          <p:cNvSpPr txBox="1">
            <a:spLocks/>
          </p:cNvSpPr>
          <p:nvPr/>
        </p:nvSpPr>
        <p:spPr>
          <a:xfrm>
            <a:off x="211421" y="1308297"/>
            <a:ext cx="5197655" cy="240106"/>
          </a:xfrm>
          <a:prstGeom prst="rect">
            <a:avLst/>
          </a:prstGeom>
        </p:spPr>
        <p:txBody>
          <a:bodyPr vert="horz" wrap="none" lIns="227469" tIns="118284" rIns="227469" bIns="118284" rtlCol="0" anchor="ctr"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j-ea"/>
                <a:cs typeface="Arial"/>
              </a:rPr>
              <a:t>Percentage of respondents</a:t>
            </a:r>
          </a:p>
        </p:txBody>
      </p:sp>
      <p:sp>
        <p:nvSpPr>
          <p:cNvPr id="11" name="TY.RX_PR.d968_SL.f7ed2b46_IT.a7c56e484f18">
            <a:extLst>
              <a:ext uri="{FF2B5EF4-FFF2-40B4-BE49-F238E27FC236}">
                <a16:creationId xmlns:a16="http://schemas.microsoft.com/office/drawing/2014/main" xmlns="" id="{D794E1E6-3D7F-4B36-82F6-7D8F7C966221}"/>
              </a:ext>
            </a:extLst>
          </p:cNvPr>
          <p:cNvSpPr txBox="1">
            <a:spLocks/>
          </p:cNvSpPr>
          <p:nvPr/>
        </p:nvSpPr>
        <p:spPr bwMode="auto">
          <a:xfrm>
            <a:off x="211421" y="1030770"/>
            <a:ext cx="5071850" cy="304800"/>
          </a:xfrm>
          <a:prstGeom prst="rect">
            <a:avLst/>
          </a:prstGeom>
          <a:noFill/>
          <a:ln w="9525" algn="ctr">
            <a:noFill/>
            <a:miter lim="800000"/>
            <a:headEnd/>
            <a:tailEnd/>
          </a:ln>
        </p:spPr>
        <p:txBody>
          <a:bodyPr vert="horz" wrap="none" lIns="228600" tIns="118872" rIns="228600" bIns="118872" numCol="1" rtlCol="0" anchor="ctr" anchorCtr="0" compatLnSpc="1">
            <a:prstTxWarp prst="textNoShape">
              <a:avLst/>
            </a:prstTxWarp>
            <a:no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a:ea typeface="+mj-ea"/>
                <a:cs typeface="+mj-cs"/>
              </a:rPr>
              <a:t>Barriers to AI Operationalization</a:t>
            </a:r>
          </a:p>
        </p:txBody>
      </p:sp>
      <p:sp>
        <p:nvSpPr>
          <p:cNvPr id="17" name="Title 2">
            <a:extLst>
              <a:ext uri="{FF2B5EF4-FFF2-40B4-BE49-F238E27FC236}">
                <a16:creationId xmlns:a16="http://schemas.microsoft.com/office/drawing/2014/main" xmlns="" id="{4DCE643B-966E-4AA8-B572-592A46BA7C17}"/>
              </a:ext>
            </a:extLst>
          </p:cNvPr>
          <p:cNvSpPr>
            <a:spLocks noGrp="1"/>
          </p:cNvSpPr>
          <p:nvPr>
            <p:ph type="title"/>
          </p:nvPr>
        </p:nvSpPr>
        <p:spPr>
          <a:xfrm>
            <a:off x="457200" y="361950"/>
            <a:ext cx="11528854" cy="451231"/>
          </a:xfrm>
        </p:spPr>
        <p:txBody>
          <a:bodyPr vert="horz" wrap="square" lIns="0" tIns="0" rIns="0" bIns="0" rtlCol="0" anchor="t" anchorCtr="0">
            <a:noAutofit/>
          </a:bodyPr>
          <a:lstStyle/>
          <a:p>
            <a:r>
              <a:rPr lang="en-US" dirty="0"/>
              <a:t>What are the barriers to AI deployment?</a:t>
            </a:r>
          </a:p>
        </p:txBody>
      </p:sp>
      <p:grpSp>
        <p:nvGrpSpPr>
          <p:cNvPr id="6" name="Group 5">
            <a:extLst>
              <a:ext uri="{FF2B5EF4-FFF2-40B4-BE49-F238E27FC236}">
                <a16:creationId xmlns:a16="http://schemas.microsoft.com/office/drawing/2014/main" xmlns="" id="{D915A959-94E4-D548-804A-706ABCDB6575}"/>
              </a:ext>
            </a:extLst>
          </p:cNvPr>
          <p:cNvGrpSpPr/>
          <p:nvPr/>
        </p:nvGrpSpPr>
        <p:grpSpPr>
          <a:xfrm>
            <a:off x="1093149" y="3162782"/>
            <a:ext cx="10892905" cy="902213"/>
            <a:chOff x="1093149" y="3162782"/>
            <a:chExt cx="10892905" cy="902213"/>
          </a:xfrm>
        </p:grpSpPr>
        <p:grpSp>
          <p:nvGrpSpPr>
            <p:cNvPr id="5" name="Group 4">
              <a:extLst>
                <a:ext uri="{FF2B5EF4-FFF2-40B4-BE49-F238E27FC236}">
                  <a16:creationId xmlns:a16="http://schemas.microsoft.com/office/drawing/2014/main" xmlns="" id="{7FCA1FC0-D9BF-4944-8C8F-FC5A08D4AB22}"/>
                </a:ext>
              </a:extLst>
            </p:cNvPr>
            <p:cNvGrpSpPr/>
            <p:nvPr/>
          </p:nvGrpSpPr>
          <p:grpSpPr>
            <a:xfrm>
              <a:off x="1093149" y="3162782"/>
              <a:ext cx="10892905" cy="902213"/>
              <a:chOff x="1093149" y="3429000"/>
              <a:chExt cx="10892905" cy="902213"/>
            </a:xfrm>
          </p:grpSpPr>
          <p:sp>
            <p:nvSpPr>
              <p:cNvPr id="10" name="Rectangle 9">
                <a:extLst>
                  <a:ext uri="{FF2B5EF4-FFF2-40B4-BE49-F238E27FC236}">
                    <a16:creationId xmlns:a16="http://schemas.microsoft.com/office/drawing/2014/main" xmlns="" id="{C221209D-949F-FB43-AA2E-7B230805F1E1}"/>
                  </a:ext>
                </a:extLst>
              </p:cNvPr>
              <p:cNvSpPr/>
              <p:nvPr/>
            </p:nvSpPr>
            <p:spPr>
              <a:xfrm>
                <a:off x="1093149" y="3893782"/>
                <a:ext cx="8322700" cy="228532"/>
              </a:xfrm>
              <a:prstGeom prst="rect">
                <a:avLst/>
              </a:prstGeom>
              <a:noFill/>
              <a:ln>
                <a:solidFill>
                  <a:srgbClr val="FF54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xmlns="" id="{2F267CCA-6166-144E-87E1-725B33050255}"/>
                  </a:ext>
                </a:extLst>
              </p:cNvPr>
              <p:cNvSpPr txBox="1"/>
              <p:nvPr/>
            </p:nvSpPr>
            <p:spPr>
              <a:xfrm>
                <a:off x="9885870" y="3746438"/>
                <a:ext cx="2100184" cy="58477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Skills issues </a:t>
                </a:r>
                <a:r>
                  <a:rPr kumimoji="0" lang="en-US" sz="1600" b="0" i="1" u="sng" strike="noStrike" kern="1200" cap="none" spc="0" normalizeH="0" baseline="0" noProof="0" dirty="0">
                    <a:ln>
                      <a:noFill/>
                    </a:ln>
                    <a:solidFill>
                      <a:srgbClr val="000000"/>
                    </a:solidFill>
                    <a:effectLst/>
                    <a:uLnTx/>
                    <a:uFillTx/>
                    <a:latin typeface="Arial" panose="020B0604020202020204"/>
                    <a:ea typeface="+mn-ea"/>
                    <a:cs typeface="+mn-cs"/>
                  </a:rPr>
                  <a:t>barely</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make the top 10</a:t>
                </a:r>
              </a:p>
            </p:txBody>
          </p:sp>
          <p:sp>
            <p:nvSpPr>
              <p:cNvPr id="4" name="TextBox 3">
                <a:extLst>
                  <a:ext uri="{FF2B5EF4-FFF2-40B4-BE49-F238E27FC236}">
                    <a16:creationId xmlns:a16="http://schemas.microsoft.com/office/drawing/2014/main" xmlns="" id="{1D3B2BB2-843B-7D4D-B272-104D7952027F}"/>
                  </a:ext>
                </a:extLst>
              </p:cNvPr>
              <p:cNvSpPr txBox="1"/>
              <p:nvPr/>
            </p:nvSpPr>
            <p:spPr>
              <a:xfrm>
                <a:off x="9885870" y="3429000"/>
                <a:ext cx="537904" cy="307777"/>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BTW:</a:t>
                </a:r>
              </a:p>
            </p:txBody>
          </p:sp>
        </p:grpSp>
        <p:sp>
          <p:nvSpPr>
            <p:cNvPr id="2" name="Left Arrow 1">
              <a:extLst>
                <a:ext uri="{FF2B5EF4-FFF2-40B4-BE49-F238E27FC236}">
                  <a16:creationId xmlns:a16="http://schemas.microsoft.com/office/drawing/2014/main" xmlns="" id="{080C14C9-1987-CB4C-852F-75F719CB7F55}"/>
                </a:ext>
              </a:extLst>
            </p:cNvPr>
            <p:cNvSpPr/>
            <p:nvPr/>
          </p:nvSpPr>
          <p:spPr>
            <a:xfrm>
              <a:off x="9354292" y="3573997"/>
              <a:ext cx="358815" cy="335666"/>
            </a:xfrm>
            <a:prstGeom prst="lef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21729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xmlns="" id="{1B21110F-8025-418B-BF8C-6BB3E015500D}"/>
              </a:ext>
            </a:extLst>
          </p:cNvPr>
          <p:cNvSpPr/>
          <p:nvPr/>
        </p:nvSpPr>
        <p:spPr>
          <a:xfrm>
            <a:off x="2716267" y="2031580"/>
            <a:ext cx="6218410" cy="337920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6" name="Content Placeholder 5">
            <a:extLst>
              <a:ext uri="{FF2B5EF4-FFF2-40B4-BE49-F238E27FC236}">
                <a16:creationId xmlns:a16="http://schemas.microsoft.com/office/drawing/2014/main" xmlns="" id="{367A9A68-73D3-41D5-8F90-F1E3E0323FF6}"/>
              </a:ext>
            </a:extLst>
          </p:cNvPr>
          <p:cNvGraphicFramePr>
            <a:graphicFrameLocks/>
          </p:cNvGraphicFramePr>
          <p:nvPr>
            <p:extLst>
              <p:ext uri="{D42A27DB-BD31-4B8C-83A1-F6EECF244321}">
                <p14:modId xmlns:p14="http://schemas.microsoft.com/office/powerpoint/2010/main" val="2252838405"/>
              </p:ext>
            </p:extLst>
          </p:nvPr>
        </p:nvGraphicFramePr>
        <p:xfrm>
          <a:off x="2830378" y="2068514"/>
          <a:ext cx="5747437" cy="3449145"/>
        </p:xfrm>
        <a:graphic>
          <a:graphicData uri="http://schemas.openxmlformats.org/drawingml/2006/chart">
            <c:chart xmlns:c="http://schemas.openxmlformats.org/drawingml/2006/chart" xmlns:r="http://schemas.openxmlformats.org/officeDocument/2006/relationships" r:id="rId2"/>
          </a:graphicData>
        </a:graphic>
      </p:graphicFrame>
      <p:sp>
        <p:nvSpPr>
          <p:cNvPr id="9" name="TY.RX_PR.d968_SL.f7ed2b46_IT.a7c56e484f18">
            <a:extLst>
              <a:ext uri="{FF2B5EF4-FFF2-40B4-BE49-F238E27FC236}">
                <a16:creationId xmlns:a16="http://schemas.microsoft.com/office/drawing/2014/main" xmlns="" id="{22DD4606-384D-488C-A7E7-0407DCD09FF3}"/>
              </a:ext>
            </a:extLst>
          </p:cNvPr>
          <p:cNvSpPr txBox="1">
            <a:spLocks/>
          </p:cNvSpPr>
          <p:nvPr/>
        </p:nvSpPr>
        <p:spPr bwMode="auto">
          <a:xfrm>
            <a:off x="3007154" y="2150849"/>
            <a:ext cx="1852248" cy="304800"/>
          </a:xfrm>
          <a:prstGeom prst="rect">
            <a:avLst/>
          </a:prstGeom>
          <a:noFill/>
          <a:ln w="9525" algn="ctr">
            <a:noFill/>
            <a:miter lim="800000"/>
            <a:headEnd/>
            <a:tailEnd/>
          </a:ln>
        </p:spPr>
        <p:txBody>
          <a:bodyPr vert="horz" wrap="none" lIns="228600" tIns="118872" rIns="228600" bIns="118872" numCol="1" rtlCol="0" anchor="ctr" anchorCtr="0" compatLnSpc="1">
            <a:prstTxWarp prst="textNoShape">
              <a:avLst/>
            </a:prstTxWarp>
            <a:no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j-ea"/>
                <a:cs typeface="+mj-cs"/>
              </a:rPr>
              <a:t>Talent needs</a:t>
            </a:r>
          </a:p>
        </p:txBody>
      </p:sp>
      <p:sp>
        <p:nvSpPr>
          <p:cNvPr id="10" name="TY.RX_PR.d968_SL.ff29c6d1_IT.3f2b09ca3598">
            <a:extLst>
              <a:ext uri="{FF2B5EF4-FFF2-40B4-BE49-F238E27FC236}">
                <a16:creationId xmlns:a16="http://schemas.microsoft.com/office/drawing/2014/main" xmlns="" id="{959BDC91-EA75-4D69-BA76-059573BBDDA6}"/>
              </a:ext>
            </a:extLst>
          </p:cNvPr>
          <p:cNvSpPr txBox="1">
            <a:spLocks/>
          </p:cNvSpPr>
          <p:nvPr/>
        </p:nvSpPr>
        <p:spPr>
          <a:xfrm>
            <a:off x="4985207" y="2177266"/>
            <a:ext cx="2342442" cy="240106"/>
          </a:xfrm>
          <a:prstGeom prst="rect">
            <a:avLst/>
          </a:prstGeom>
        </p:spPr>
        <p:txBody>
          <a:bodyPr vert="horz" wrap="none" lIns="227469" tIns="118284" rIns="227469" bIns="118284" rtlCol="0" anchor="ctr"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j-ea"/>
                <a:cs typeface="Arial"/>
              </a:rPr>
              <a:t>Percentage of respondents</a:t>
            </a:r>
          </a:p>
        </p:txBody>
      </p:sp>
      <p:sp>
        <p:nvSpPr>
          <p:cNvPr id="2" name="TextBox 1">
            <a:extLst>
              <a:ext uri="{FF2B5EF4-FFF2-40B4-BE49-F238E27FC236}">
                <a16:creationId xmlns:a16="http://schemas.microsoft.com/office/drawing/2014/main" xmlns="" id="{83DE6B84-2FD3-2A48-BCB0-392E6B34A1F6}"/>
              </a:ext>
            </a:extLst>
          </p:cNvPr>
          <p:cNvSpPr txBox="1"/>
          <p:nvPr/>
        </p:nvSpPr>
        <p:spPr>
          <a:xfrm>
            <a:off x="372478" y="258981"/>
            <a:ext cx="10764445" cy="461665"/>
          </a:xfrm>
          <a:prstGeom prst="rect">
            <a:avLst/>
          </a:prstGeom>
        </p:spPr>
        <p:txBody>
          <a:bodyPr vert="horz" lIns="0" tIns="0" rIns="0" bIns="0" rtlCol="0" anchor="t" anchorCtr="0">
            <a:noAutofit/>
          </a:bodyPr>
          <a:lstStyle>
            <a:lvl1pPr defTabSz="914400">
              <a:lnSpc>
                <a:spcPct val="90000"/>
              </a:lnSpc>
              <a:spcBef>
                <a:spcPts val="0"/>
              </a:spcBef>
              <a:spcAft>
                <a:spcPts val="1200"/>
              </a:spcAft>
              <a:buNone/>
              <a:defRPr sz="2800" b="1">
                <a:solidFill>
                  <a:srgbClr val="002856"/>
                </a:solidFill>
                <a:latin typeface="Arial"/>
                <a:ea typeface="+mj-ea"/>
                <a:cs typeface="Arial"/>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002856"/>
                </a:solidFill>
                <a:effectLst/>
                <a:uLnTx/>
                <a:uFillTx/>
                <a:latin typeface="Arial Black" panose="020B0A04020102020204"/>
                <a:ea typeface="+mj-ea"/>
                <a:cs typeface="Arial"/>
              </a:rPr>
              <a:t>AI Talent Are Not the Issue (69%)</a:t>
            </a:r>
          </a:p>
        </p:txBody>
      </p:sp>
      <p:sp>
        <p:nvSpPr>
          <p:cNvPr id="11" name="Right Brace 10">
            <a:extLst>
              <a:ext uri="{FF2B5EF4-FFF2-40B4-BE49-F238E27FC236}">
                <a16:creationId xmlns:a16="http://schemas.microsoft.com/office/drawing/2014/main" xmlns="" id="{B6C038D8-3828-254E-AFA9-EDFA378C84A2}"/>
              </a:ext>
            </a:extLst>
          </p:cNvPr>
          <p:cNvSpPr/>
          <p:nvPr/>
        </p:nvSpPr>
        <p:spPr>
          <a:xfrm>
            <a:off x="7637368" y="2455649"/>
            <a:ext cx="69143" cy="1454523"/>
          </a:xfrm>
          <a:prstGeom prst="rightBrace">
            <a:avLst>
              <a:gd name="adj1" fmla="val 215740"/>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 name="TextBox 11">
            <a:extLst>
              <a:ext uri="{FF2B5EF4-FFF2-40B4-BE49-F238E27FC236}">
                <a16:creationId xmlns:a16="http://schemas.microsoft.com/office/drawing/2014/main" xmlns="" id="{3BD9387A-2641-CC4A-BD80-E46AD42F98D1}"/>
              </a:ext>
            </a:extLst>
          </p:cNvPr>
          <p:cNvSpPr txBox="1"/>
          <p:nvPr/>
        </p:nvSpPr>
        <p:spPr>
          <a:xfrm>
            <a:off x="7799820" y="2884945"/>
            <a:ext cx="719749" cy="523220"/>
          </a:xfrm>
          <a:prstGeom prst="rect">
            <a:avLst/>
          </a:prstGeom>
          <a:noFill/>
        </p:spPr>
        <p:txBody>
          <a:bodyPr wrap="none" lIns="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a:ea typeface="+mn-ea"/>
                <a:cs typeface="+mn-cs"/>
              </a:rPr>
              <a:t>69%</a:t>
            </a:r>
          </a:p>
        </p:txBody>
      </p:sp>
      <p:sp>
        <p:nvSpPr>
          <p:cNvPr id="13" name="TextBox 12">
            <a:extLst>
              <a:ext uri="{FF2B5EF4-FFF2-40B4-BE49-F238E27FC236}">
                <a16:creationId xmlns:a16="http://schemas.microsoft.com/office/drawing/2014/main" xmlns="" id="{F5AFAAAC-7944-426A-9E33-F3B91BD771AB}"/>
              </a:ext>
            </a:extLst>
          </p:cNvPr>
          <p:cNvSpPr txBox="1"/>
          <p:nvPr/>
        </p:nvSpPr>
        <p:spPr>
          <a:xfrm>
            <a:off x="2804271" y="1412948"/>
            <a:ext cx="6460970" cy="400110"/>
          </a:xfrm>
          <a:prstGeom prst="rect">
            <a:avLst/>
          </a:prstGeom>
          <a:noFill/>
        </p:spPr>
        <p:txBody>
          <a:bodyPr wrap="square" lIns="97536" rIns="97536"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rial"/>
                <a:ea typeface="+mn-ea"/>
                <a:cs typeface="+mn-cs"/>
              </a:rPr>
              <a:t>How does your organization tend to hire AI talent?</a:t>
            </a:r>
          </a:p>
        </p:txBody>
      </p:sp>
      <p:sp>
        <p:nvSpPr>
          <p:cNvPr id="14" name="TextBox 13">
            <a:extLst>
              <a:ext uri="{FF2B5EF4-FFF2-40B4-BE49-F238E27FC236}">
                <a16:creationId xmlns:a16="http://schemas.microsoft.com/office/drawing/2014/main" xmlns="" id="{938F9FD3-4A90-45E4-BC17-40DB12FD9743}"/>
              </a:ext>
            </a:extLst>
          </p:cNvPr>
          <p:cNvSpPr txBox="1"/>
          <p:nvPr/>
        </p:nvSpPr>
        <p:spPr>
          <a:xfrm>
            <a:off x="5090854" y="5487911"/>
            <a:ext cx="4019579" cy="276999"/>
          </a:xfrm>
          <a:prstGeom prst="rect">
            <a:avLst/>
          </a:prstGeom>
          <a:noFill/>
        </p:spPr>
        <p:txBody>
          <a:bodyPr wrap="square" lIns="97536" rIns="97536"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n = </a:t>
            </a:r>
            <a:r>
              <a:rPr kumimoji="0" lang="en-US" sz="1200" b="0" i="0" u="none" strike="noStrike" kern="1200" cap="none" spc="0" normalizeH="0" baseline="0" noProof="0" dirty="0">
                <a:ln>
                  <a:noFill/>
                </a:ln>
                <a:solidFill>
                  <a:prstClr val="black"/>
                </a:solidFill>
                <a:effectLst/>
                <a:uLnTx/>
                <a:uFillTx/>
                <a:latin typeface="Arial"/>
                <a:ea typeface="+mn-ea"/>
                <a:cs typeface="Arial"/>
              </a:rPr>
              <a:t>605 All Respondents, Excluding Unsure</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4262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AI Projects Competencies</a:t>
            </a:r>
          </a:p>
        </p:txBody>
      </p:sp>
      <p:grpSp>
        <p:nvGrpSpPr>
          <p:cNvPr id="77" name="Group 76">
            <a:extLst>
              <a:ext uri="{FF2B5EF4-FFF2-40B4-BE49-F238E27FC236}">
                <a16:creationId xmlns:a16="http://schemas.microsoft.com/office/drawing/2014/main" xmlns="" id="{D586494B-4247-4897-A7AB-A879B37C25B7}"/>
              </a:ext>
            </a:extLst>
          </p:cNvPr>
          <p:cNvGrpSpPr/>
          <p:nvPr/>
        </p:nvGrpSpPr>
        <p:grpSpPr>
          <a:xfrm>
            <a:off x="1237032" y="1108085"/>
            <a:ext cx="9138868" cy="5145790"/>
            <a:chOff x="724209" y="572836"/>
            <a:chExt cx="9733947" cy="5480860"/>
          </a:xfrm>
        </p:grpSpPr>
        <p:sp>
          <p:nvSpPr>
            <p:cNvPr id="78" name="Freeform 3">
              <a:extLst>
                <a:ext uri="{FF2B5EF4-FFF2-40B4-BE49-F238E27FC236}">
                  <a16:creationId xmlns:a16="http://schemas.microsoft.com/office/drawing/2014/main" xmlns="" id="{1484FC5B-6CFC-4326-9F59-ED35F0A7FE43}"/>
                </a:ext>
              </a:extLst>
            </p:cNvPr>
            <p:cNvSpPr/>
            <p:nvPr/>
          </p:nvSpPr>
          <p:spPr bwMode="gray">
            <a:xfrm>
              <a:off x="3906402" y="572836"/>
              <a:ext cx="3589909" cy="3588767"/>
            </a:xfrm>
            <a:custGeom>
              <a:avLst/>
              <a:gdLst>
                <a:gd name="connsiteX0" fmla="*/ 0 w 3259455"/>
                <a:gd name="connsiteY0" fmla="*/ 1629728 h 3259455"/>
                <a:gd name="connsiteX1" fmla="*/ 477338 w 3259455"/>
                <a:gd name="connsiteY1" fmla="*/ 477336 h 3259455"/>
                <a:gd name="connsiteX2" fmla="*/ 1629731 w 3259455"/>
                <a:gd name="connsiteY2" fmla="*/ 1 h 3259455"/>
                <a:gd name="connsiteX3" fmla="*/ 2782123 w 3259455"/>
                <a:gd name="connsiteY3" fmla="*/ 477339 h 3259455"/>
                <a:gd name="connsiteX4" fmla="*/ 3259458 w 3259455"/>
                <a:gd name="connsiteY4" fmla="*/ 1629732 h 3259455"/>
                <a:gd name="connsiteX5" fmla="*/ 2782121 w 3259455"/>
                <a:gd name="connsiteY5" fmla="*/ 2782124 h 3259455"/>
                <a:gd name="connsiteX6" fmla="*/ 1629729 w 3259455"/>
                <a:gd name="connsiteY6" fmla="*/ 3259460 h 3259455"/>
                <a:gd name="connsiteX7" fmla="*/ 477337 w 3259455"/>
                <a:gd name="connsiteY7" fmla="*/ 2782123 h 3259455"/>
                <a:gd name="connsiteX8" fmla="*/ 2 w 3259455"/>
                <a:gd name="connsiteY8" fmla="*/ 1629730 h 3259455"/>
                <a:gd name="connsiteX9" fmla="*/ 0 w 3259455"/>
                <a:gd name="connsiteY9" fmla="*/ 1629728 h 32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455" h="3259455">
                  <a:moveTo>
                    <a:pt x="0" y="1629728"/>
                  </a:moveTo>
                  <a:cubicBezTo>
                    <a:pt x="1" y="1197497"/>
                    <a:pt x="171704" y="782969"/>
                    <a:pt x="477338" y="477336"/>
                  </a:cubicBezTo>
                  <a:cubicBezTo>
                    <a:pt x="782972" y="171703"/>
                    <a:pt x="1197500" y="1"/>
                    <a:pt x="1629731" y="1"/>
                  </a:cubicBezTo>
                  <a:cubicBezTo>
                    <a:pt x="2061962" y="2"/>
                    <a:pt x="2476490" y="171705"/>
                    <a:pt x="2782123" y="477339"/>
                  </a:cubicBezTo>
                  <a:cubicBezTo>
                    <a:pt x="3087756" y="782973"/>
                    <a:pt x="3259458" y="1197501"/>
                    <a:pt x="3259458" y="1629732"/>
                  </a:cubicBezTo>
                  <a:cubicBezTo>
                    <a:pt x="3259458" y="2061963"/>
                    <a:pt x="3087755" y="2476491"/>
                    <a:pt x="2782121" y="2782124"/>
                  </a:cubicBezTo>
                  <a:cubicBezTo>
                    <a:pt x="2476488" y="3087757"/>
                    <a:pt x="2061960" y="3259460"/>
                    <a:pt x="1629729" y="3259460"/>
                  </a:cubicBezTo>
                  <a:cubicBezTo>
                    <a:pt x="1197498" y="3259460"/>
                    <a:pt x="782970" y="3087756"/>
                    <a:pt x="477337" y="2782123"/>
                  </a:cubicBezTo>
                  <a:cubicBezTo>
                    <a:pt x="171704" y="2476489"/>
                    <a:pt x="1" y="2061961"/>
                    <a:pt x="2" y="1629730"/>
                  </a:cubicBezTo>
                  <a:lnTo>
                    <a:pt x="0" y="1629728"/>
                  </a:lnTo>
                  <a:close/>
                </a:path>
              </a:pathLst>
            </a:custGeom>
            <a:solidFill>
              <a:srgbClr val="F5AB23"/>
            </a:solidFill>
            <a:ln w="50800">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0" tIns="0" rIns="0" bIns="0" spcCol="1270" anchor="ct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sp>
          <p:nvSpPr>
            <p:cNvPr id="79" name="Freeform 4">
              <a:extLst>
                <a:ext uri="{FF2B5EF4-FFF2-40B4-BE49-F238E27FC236}">
                  <a16:creationId xmlns:a16="http://schemas.microsoft.com/office/drawing/2014/main" xmlns="" id="{16DCFCC5-2F39-4F11-B51C-E8D8F9B1EB65}"/>
                </a:ext>
              </a:extLst>
            </p:cNvPr>
            <p:cNvSpPr/>
            <p:nvPr/>
          </p:nvSpPr>
          <p:spPr bwMode="gray">
            <a:xfrm>
              <a:off x="2964523" y="2490139"/>
              <a:ext cx="3536131" cy="3563557"/>
            </a:xfrm>
            <a:custGeom>
              <a:avLst/>
              <a:gdLst>
                <a:gd name="connsiteX0" fmla="*/ 0 w 3259455"/>
                <a:gd name="connsiteY0" fmla="*/ 1629728 h 3259455"/>
                <a:gd name="connsiteX1" fmla="*/ 477338 w 3259455"/>
                <a:gd name="connsiteY1" fmla="*/ 477336 h 3259455"/>
                <a:gd name="connsiteX2" fmla="*/ 1629731 w 3259455"/>
                <a:gd name="connsiteY2" fmla="*/ 1 h 3259455"/>
                <a:gd name="connsiteX3" fmla="*/ 2782123 w 3259455"/>
                <a:gd name="connsiteY3" fmla="*/ 477339 h 3259455"/>
                <a:gd name="connsiteX4" fmla="*/ 3259458 w 3259455"/>
                <a:gd name="connsiteY4" fmla="*/ 1629732 h 3259455"/>
                <a:gd name="connsiteX5" fmla="*/ 2782121 w 3259455"/>
                <a:gd name="connsiteY5" fmla="*/ 2782124 h 3259455"/>
                <a:gd name="connsiteX6" fmla="*/ 1629729 w 3259455"/>
                <a:gd name="connsiteY6" fmla="*/ 3259460 h 3259455"/>
                <a:gd name="connsiteX7" fmla="*/ 477337 w 3259455"/>
                <a:gd name="connsiteY7" fmla="*/ 2782123 h 3259455"/>
                <a:gd name="connsiteX8" fmla="*/ 2 w 3259455"/>
                <a:gd name="connsiteY8" fmla="*/ 1629730 h 3259455"/>
                <a:gd name="connsiteX9" fmla="*/ 0 w 3259455"/>
                <a:gd name="connsiteY9" fmla="*/ 1629728 h 32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455" h="3259455">
                  <a:moveTo>
                    <a:pt x="0" y="1629728"/>
                  </a:moveTo>
                  <a:cubicBezTo>
                    <a:pt x="1" y="1197497"/>
                    <a:pt x="171704" y="782969"/>
                    <a:pt x="477338" y="477336"/>
                  </a:cubicBezTo>
                  <a:cubicBezTo>
                    <a:pt x="782972" y="171703"/>
                    <a:pt x="1197500" y="1"/>
                    <a:pt x="1629731" y="1"/>
                  </a:cubicBezTo>
                  <a:cubicBezTo>
                    <a:pt x="2061962" y="2"/>
                    <a:pt x="2476490" y="171705"/>
                    <a:pt x="2782123" y="477339"/>
                  </a:cubicBezTo>
                  <a:cubicBezTo>
                    <a:pt x="3087756" y="782973"/>
                    <a:pt x="3259458" y="1197501"/>
                    <a:pt x="3259458" y="1629732"/>
                  </a:cubicBezTo>
                  <a:cubicBezTo>
                    <a:pt x="3259458" y="2061963"/>
                    <a:pt x="3087755" y="2476491"/>
                    <a:pt x="2782121" y="2782124"/>
                  </a:cubicBezTo>
                  <a:cubicBezTo>
                    <a:pt x="2476488" y="3087757"/>
                    <a:pt x="2061960" y="3259460"/>
                    <a:pt x="1629729" y="3259460"/>
                  </a:cubicBezTo>
                  <a:cubicBezTo>
                    <a:pt x="1197498" y="3259460"/>
                    <a:pt x="782970" y="3087756"/>
                    <a:pt x="477337" y="2782123"/>
                  </a:cubicBezTo>
                  <a:cubicBezTo>
                    <a:pt x="171704" y="2476489"/>
                    <a:pt x="1" y="2061961"/>
                    <a:pt x="2" y="1629730"/>
                  </a:cubicBezTo>
                  <a:lnTo>
                    <a:pt x="0" y="1629728"/>
                  </a:lnTo>
                  <a:close/>
                </a:path>
              </a:pathLst>
            </a:custGeom>
            <a:solidFill>
              <a:srgbClr val="6A80A3">
                <a:alpha val="51000"/>
              </a:srgbClr>
            </a:solidFill>
            <a:ln w="50800">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0" tIns="0" rIns="0" bIns="0" spcCol="1270" anchor="ct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0" name="Rectangle 79">
              <a:extLst>
                <a:ext uri="{FF2B5EF4-FFF2-40B4-BE49-F238E27FC236}">
                  <a16:creationId xmlns:a16="http://schemas.microsoft.com/office/drawing/2014/main" xmlns="" id="{E7B73918-309D-4FC1-8528-AE2EAAE96987}"/>
                </a:ext>
              </a:extLst>
            </p:cNvPr>
            <p:cNvSpPr/>
            <p:nvPr/>
          </p:nvSpPr>
          <p:spPr bwMode="gray">
            <a:xfrm>
              <a:off x="724209" y="4826737"/>
              <a:ext cx="1483282" cy="753980"/>
            </a:xfrm>
            <a:prstGeom prst="rect">
              <a:avLst/>
            </a:prstGeom>
          </p:spPr>
          <p:txBody>
            <a:bodyPr wrap="square">
              <a:spAutoFit/>
            </a:bodyPr>
            <a:lstStyle/>
            <a:p>
              <a:pPr marL="0" marR="0" lvl="0" indent="0" algn="r" defTabSz="1491647" rtl="0" eaLnBrk="1" fontAlgn="auto" latinLnBrk="0" hangingPunct="1">
                <a:lnSpc>
                  <a:spcPct val="100000"/>
                </a:lnSpc>
                <a:spcBef>
                  <a:spcPts val="0"/>
                </a:spcBef>
                <a:spcAft>
                  <a:spcPct val="350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IT</a:t>
              </a:r>
              <a:b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Skills</a:t>
              </a:r>
            </a:p>
          </p:txBody>
        </p:sp>
        <p:sp>
          <p:nvSpPr>
            <p:cNvPr id="81" name="Rectangle 80">
              <a:extLst>
                <a:ext uri="{FF2B5EF4-FFF2-40B4-BE49-F238E27FC236}">
                  <a16:creationId xmlns:a16="http://schemas.microsoft.com/office/drawing/2014/main" xmlns="" id="{7B8612CB-1967-4AC6-B54D-479EC12794EB}"/>
                </a:ext>
              </a:extLst>
            </p:cNvPr>
            <p:cNvSpPr/>
            <p:nvPr/>
          </p:nvSpPr>
          <p:spPr bwMode="gray">
            <a:xfrm>
              <a:off x="1061879" y="707450"/>
              <a:ext cx="1929343" cy="655635"/>
            </a:xfrm>
            <a:prstGeom prst="rect">
              <a:avLst/>
            </a:prstGeom>
          </p:spPr>
          <p:txBody>
            <a:bodyPr wrap="none" lIns="0" tIns="0" rIns="0" bIns="0">
              <a:spAutoFit/>
            </a:bodyPr>
            <a:lstStyle/>
            <a:p>
              <a:pPr marL="0" marR="0" lvl="0" indent="0" algn="r" defTabSz="1491647" rtl="0" eaLnBrk="1" fontAlgn="auto" latinLnBrk="0" hangingPunct="1">
                <a:lnSpc>
                  <a:spcPct val="100000"/>
                </a:lnSpc>
                <a:spcBef>
                  <a:spcPts val="0"/>
                </a:spcBef>
                <a:spcAft>
                  <a:spcPct val="350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Domain</a:t>
              </a:r>
              <a:b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Understanding</a:t>
              </a:r>
            </a:p>
          </p:txBody>
        </p:sp>
        <p:sp>
          <p:nvSpPr>
            <p:cNvPr id="82" name="Freeform 7">
              <a:extLst>
                <a:ext uri="{FF2B5EF4-FFF2-40B4-BE49-F238E27FC236}">
                  <a16:creationId xmlns:a16="http://schemas.microsoft.com/office/drawing/2014/main" xmlns="" id="{4C953545-14EF-4DC9-8E1D-D4BCA3858E72}"/>
                </a:ext>
              </a:extLst>
            </p:cNvPr>
            <p:cNvSpPr/>
            <p:nvPr/>
          </p:nvSpPr>
          <p:spPr bwMode="gray">
            <a:xfrm>
              <a:off x="5046916" y="2468079"/>
              <a:ext cx="3536131" cy="3563557"/>
            </a:xfrm>
            <a:custGeom>
              <a:avLst/>
              <a:gdLst>
                <a:gd name="connsiteX0" fmla="*/ 0 w 3259455"/>
                <a:gd name="connsiteY0" fmla="*/ 1629728 h 3259455"/>
                <a:gd name="connsiteX1" fmla="*/ 477338 w 3259455"/>
                <a:gd name="connsiteY1" fmla="*/ 477336 h 3259455"/>
                <a:gd name="connsiteX2" fmla="*/ 1629731 w 3259455"/>
                <a:gd name="connsiteY2" fmla="*/ 1 h 3259455"/>
                <a:gd name="connsiteX3" fmla="*/ 2782123 w 3259455"/>
                <a:gd name="connsiteY3" fmla="*/ 477339 h 3259455"/>
                <a:gd name="connsiteX4" fmla="*/ 3259458 w 3259455"/>
                <a:gd name="connsiteY4" fmla="*/ 1629732 h 3259455"/>
                <a:gd name="connsiteX5" fmla="*/ 2782121 w 3259455"/>
                <a:gd name="connsiteY5" fmla="*/ 2782124 h 3259455"/>
                <a:gd name="connsiteX6" fmla="*/ 1629729 w 3259455"/>
                <a:gd name="connsiteY6" fmla="*/ 3259460 h 3259455"/>
                <a:gd name="connsiteX7" fmla="*/ 477337 w 3259455"/>
                <a:gd name="connsiteY7" fmla="*/ 2782123 h 3259455"/>
                <a:gd name="connsiteX8" fmla="*/ 2 w 3259455"/>
                <a:gd name="connsiteY8" fmla="*/ 1629730 h 3259455"/>
                <a:gd name="connsiteX9" fmla="*/ 0 w 3259455"/>
                <a:gd name="connsiteY9" fmla="*/ 1629728 h 32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455" h="3259455">
                  <a:moveTo>
                    <a:pt x="0" y="1629728"/>
                  </a:moveTo>
                  <a:cubicBezTo>
                    <a:pt x="1" y="1197497"/>
                    <a:pt x="171704" y="782969"/>
                    <a:pt x="477338" y="477336"/>
                  </a:cubicBezTo>
                  <a:cubicBezTo>
                    <a:pt x="782972" y="171703"/>
                    <a:pt x="1197500" y="1"/>
                    <a:pt x="1629731" y="1"/>
                  </a:cubicBezTo>
                  <a:cubicBezTo>
                    <a:pt x="2061962" y="2"/>
                    <a:pt x="2476490" y="171705"/>
                    <a:pt x="2782123" y="477339"/>
                  </a:cubicBezTo>
                  <a:cubicBezTo>
                    <a:pt x="3087756" y="782973"/>
                    <a:pt x="3259458" y="1197501"/>
                    <a:pt x="3259458" y="1629732"/>
                  </a:cubicBezTo>
                  <a:cubicBezTo>
                    <a:pt x="3259458" y="2061963"/>
                    <a:pt x="3087755" y="2476491"/>
                    <a:pt x="2782121" y="2782124"/>
                  </a:cubicBezTo>
                  <a:cubicBezTo>
                    <a:pt x="2476488" y="3087757"/>
                    <a:pt x="2061960" y="3259460"/>
                    <a:pt x="1629729" y="3259460"/>
                  </a:cubicBezTo>
                  <a:cubicBezTo>
                    <a:pt x="1197498" y="3259460"/>
                    <a:pt x="782970" y="3087756"/>
                    <a:pt x="477337" y="2782123"/>
                  </a:cubicBezTo>
                  <a:cubicBezTo>
                    <a:pt x="171704" y="2476489"/>
                    <a:pt x="1" y="2061961"/>
                    <a:pt x="2" y="1629730"/>
                  </a:cubicBezTo>
                  <a:lnTo>
                    <a:pt x="0" y="1629728"/>
                  </a:lnTo>
                  <a:close/>
                </a:path>
              </a:pathLst>
            </a:custGeom>
            <a:solidFill>
              <a:srgbClr val="00A76D">
                <a:alpha val="75000"/>
              </a:srgbClr>
            </a:solidFill>
            <a:ln w="50800">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0" tIns="0" rIns="0" bIns="0" spcCol="1270" anchor="ct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xmlns="" id="{8A7E6B2B-6C4C-4827-9263-212DBFAC0236}"/>
                </a:ext>
              </a:extLst>
            </p:cNvPr>
            <p:cNvSpPr/>
            <p:nvPr/>
          </p:nvSpPr>
          <p:spPr bwMode="gray">
            <a:xfrm>
              <a:off x="9400518" y="4815982"/>
              <a:ext cx="1057638" cy="753980"/>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AI Skills</a:t>
              </a:r>
            </a:p>
          </p:txBody>
        </p:sp>
      </p:grpSp>
      <p:sp>
        <p:nvSpPr>
          <p:cNvPr id="84" name="TextBox 83">
            <a:extLst>
              <a:ext uri="{FF2B5EF4-FFF2-40B4-BE49-F238E27FC236}">
                <a16:creationId xmlns:a16="http://schemas.microsoft.com/office/drawing/2014/main" xmlns="" id="{E210F46B-B7BD-4BFD-B695-B1BB5EC82A29}"/>
              </a:ext>
            </a:extLst>
          </p:cNvPr>
          <p:cNvSpPr txBox="1"/>
          <p:nvPr/>
        </p:nvSpPr>
        <p:spPr>
          <a:xfrm>
            <a:off x="6415074" y="5513452"/>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Data scientists</a:t>
            </a:r>
          </a:p>
        </p:txBody>
      </p:sp>
      <p:sp>
        <p:nvSpPr>
          <p:cNvPr id="85" name="TextBox 84">
            <a:extLst>
              <a:ext uri="{FF2B5EF4-FFF2-40B4-BE49-F238E27FC236}">
                <a16:creationId xmlns:a16="http://schemas.microsoft.com/office/drawing/2014/main" xmlns="" id="{9BF2B474-2EBA-4C0A-93FA-7CD9A5A3635F}"/>
              </a:ext>
            </a:extLst>
          </p:cNvPr>
          <p:cNvSpPr txBox="1"/>
          <p:nvPr/>
        </p:nvSpPr>
        <p:spPr>
          <a:xfrm>
            <a:off x="6768820" y="4311740"/>
            <a:ext cx="154185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Computational linguists</a:t>
            </a:r>
          </a:p>
        </p:txBody>
      </p:sp>
      <p:sp>
        <p:nvSpPr>
          <p:cNvPr id="86" name="TextBox 85">
            <a:extLst>
              <a:ext uri="{FF2B5EF4-FFF2-40B4-BE49-F238E27FC236}">
                <a16:creationId xmlns:a16="http://schemas.microsoft.com/office/drawing/2014/main" xmlns="" id="{C11609C8-A22E-4884-AEC6-BEBBBF738DA9}"/>
              </a:ext>
            </a:extLst>
          </p:cNvPr>
          <p:cNvSpPr txBox="1"/>
          <p:nvPr/>
        </p:nvSpPr>
        <p:spPr>
          <a:xfrm>
            <a:off x="7154673" y="3719883"/>
            <a:ext cx="1404836"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Knowledge engineers</a:t>
            </a:r>
          </a:p>
        </p:txBody>
      </p:sp>
      <p:sp>
        <p:nvSpPr>
          <p:cNvPr id="87" name="TextBox 86">
            <a:extLst>
              <a:ext uri="{FF2B5EF4-FFF2-40B4-BE49-F238E27FC236}">
                <a16:creationId xmlns:a16="http://schemas.microsoft.com/office/drawing/2014/main" xmlns="" id="{E0CB5420-4779-4187-88D0-8955B6F845DA}"/>
              </a:ext>
            </a:extLst>
          </p:cNvPr>
          <p:cNvSpPr txBox="1"/>
          <p:nvPr/>
        </p:nvSpPr>
        <p:spPr>
          <a:xfrm>
            <a:off x="5425055" y="4293858"/>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Process engineers</a:t>
            </a:r>
          </a:p>
        </p:txBody>
      </p:sp>
      <p:sp>
        <p:nvSpPr>
          <p:cNvPr id="88" name="TextBox 87">
            <a:extLst>
              <a:ext uri="{FF2B5EF4-FFF2-40B4-BE49-F238E27FC236}">
                <a16:creationId xmlns:a16="http://schemas.microsoft.com/office/drawing/2014/main" xmlns="" id="{081ECF6D-6BE0-40C4-B8A8-7DF70D706CCD}"/>
              </a:ext>
            </a:extLst>
          </p:cNvPr>
          <p:cNvSpPr txBox="1"/>
          <p:nvPr/>
        </p:nvSpPr>
        <p:spPr>
          <a:xfrm>
            <a:off x="6560755" y="4917514"/>
            <a:ext cx="1984106"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Operation research experts</a:t>
            </a:r>
          </a:p>
        </p:txBody>
      </p:sp>
      <p:sp>
        <p:nvSpPr>
          <p:cNvPr id="89" name="TextBox 88">
            <a:extLst>
              <a:ext uri="{FF2B5EF4-FFF2-40B4-BE49-F238E27FC236}">
                <a16:creationId xmlns:a16="http://schemas.microsoft.com/office/drawing/2014/main" xmlns="" id="{F9C8FFF1-13BF-4345-AB7C-914F3E554105}"/>
              </a:ext>
            </a:extLst>
          </p:cNvPr>
          <p:cNvSpPr txBox="1"/>
          <p:nvPr/>
        </p:nvSpPr>
        <p:spPr>
          <a:xfrm>
            <a:off x="4384226" y="3121482"/>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Data engineers</a:t>
            </a:r>
          </a:p>
        </p:txBody>
      </p:sp>
      <p:sp>
        <p:nvSpPr>
          <p:cNvPr id="90" name="TextBox 89">
            <a:extLst>
              <a:ext uri="{FF2B5EF4-FFF2-40B4-BE49-F238E27FC236}">
                <a16:creationId xmlns:a16="http://schemas.microsoft.com/office/drawing/2014/main" xmlns="" id="{AC194A91-217E-44B6-8A0C-289830DE2B35}"/>
              </a:ext>
            </a:extLst>
          </p:cNvPr>
          <p:cNvSpPr txBox="1"/>
          <p:nvPr/>
        </p:nvSpPr>
        <p:spPr>
          <a:xfrm>
            <a:off x="4023075" y="5286983"/>
            <a:ext cx="1381614"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System architects </a:t>
            </a:r>
          </a:p>
        </p:txBody>
      </p:sp>
      <p:sp>
        <p:nvSpPr>
          <p:cNvPr id="91" name="TextBox 90">
            <a:extLst>
              <a:ext uri="{FF2B5EF4-FFF2-40B4-BE49-F238E27FC236}">
                <a16:creationId xmlns:a16="http://schemas.microsoft.com/office/drawing/2014/main" xmlns="" id="{80585372-C7B6-495C-853C-061C6621DB50}"/>
              </a:ext>
            </a:extLst>
          </p:cNvPr>
          <p:cNvSpPr txBox="1"/>
          <p:nvPr/>
        </p:nvSpPr>
        <p:spPr>
          <a:xfrm>
            <a:off x="5899620" y="2254588"/>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Subject matter experts</a:t>
            </a:r>
          </a:p>
        </p:txBody>
      </p:sp>
      <p:sp>
        <p:nvSpPr>
          <p:cNvPr id="92" name="TextBox 91">
            <a:extLst>
              <a:ext uri="{FF2B5EF4-FFF2-40B4-BE49-F238E27FC236}">
                <a16:creationId xmlns:a16="http://schemas.microsoft.com/office/drawing/2014/main" xmlns="" id="{2B6921A8-FDE4-439F-A956-3E0C7E156B28}"/>
              </a:ext>
            </a:extLst>
          </p:cNvPr>
          <p:cNvSpPr txBox="1"/>
          <p:nvPr/>
        </p:nvSpPr>
        <p:spPr>
          <a:xfrm>
            <a:off x="6028307" y="2952760"/>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Business translators</a:t>
            </a:r>
          </a:p>
        </p:txBody>
      </p:sp>
      <p:sp>
        <p:nvSpPr>
          <p:cNvPr id="93" name="TextBox 92">
            <a:extLst>
              <a:ext uri="{FF2B5EF4-FFF2-40B4-BE49-F238E27FC236}">
                <a16:creationId xmlns:a16="http://schemas.microsoft.com/office/drawing/2014/main" xmlns="" id="{EB3870A6-5AE7-46E2-8B14-7884E857185D}"/>
              </a:ext>
            </a:extLst>
          </p:cNvPr>
          <p:cNvSpPr txBox="1"/>
          <p:nvPr/>
        </p:nvSpPr>
        <p:spPr>
          <a:xfrm>
            <a:off x="3476179" y="4249541"/>
            <a:ext cx="1331523"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Application developers</a:t>
            </a:r>
          </a:p>
        </p:txBody>
      </p:sp>
      <p:sp>
        <p:nvSpPr>
          <p:cNvPr id="94" name="TextBox 93">
            <a:extLst>
              <a:ext uri="{FF2B5EF4-FFF2-40B4-BE49-F238E27FC236}">
                <a16:creationId xmlns:a16="http://schemas.microsoft.com/office/drawing/2014/main" xmlns="" id="{7383E95F-CD48-41A0-A3D9-238A8AFA0911}"/>
              </a:ext>
            </a:extLst>
          </p:cNvPr>
          <p:cNvSpPr txBox="1"/>
          <p:nvPr/>
        </p:nvSpPr>
        <p:spPr>
          <a:xfrm>
            <a:off x="5046723" y="1588570"/>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Line-of-business managers</a:t>
            </a:r>
          </a:p>
        </p:txBody>
      </p:sp>
      <p:sp>
        <p:nvSpPr>
          <p:cNvPr id="95" name="TextBox 94">
            <a:extLst>
              <a:ext uri="{FF2B5EF4-FFF2-40B4-BE49-F238E27FC236}">
                <a16:creationId xmlns:a16="http://schemas.microsoft.com/office/drawing/2014/main" xmlns="" id="{F0802F5C-37F9-4360-A35A-8CDFDE16ABD4}"/>
              </a:ext>
            </a:extLst>
          </p:cNvPr>
          <p:cNvSpPr txBox="1"/>
          <p:nvPr/>
        </p:nvSpPr>
        <p:spPr>
          <a:xfrm>
            <a:off x="4173258" y="2188488"/>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Corporate strategists</a:t>
            </a:r>
          </a:p>
        </p:txBody>
      </p:sp>
      <p:sp>
        <p:nvSpPr>
          <p:cNvPr id="96" name="TextBox 95">
            <a:extLst>
              <a:ext uri="{FF2B5EF4-FFF2-40B4-BE49-F238E27FC236}">
                <a16:creationId xmlns:a16="http://schemas.microsoft.com/office/drawing/2014/main" xmlns="" id="{F5D8EAD8-F35E-45F1-9414-64566E1D7A3C}"/>
              </a:ext>
            </a:extLst>
          </p:cNvPr>
          <p:cNvSpPr txBox="1"/>
          <p:nvPr/>
        </p:nvSpPr>
        <p:spPr>
          <a:xfrm>
            <a:off x="5402214" y="4859310"/>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ML engineers</a:t>
            </a:r>
          </a:p>
        </p:txBody>
      </p:sp>
      <p:sp>
        <p:nvSpPr>
          <p:cNvPr id="97" name="TextBox 96">
            <a:extLst>
              <a:ext uri="{FF2B5EF4-FFF2-40B4-BE49-F238E27FC236}">
                <a16:creationId xmlns:a16="http://schemas.microsoft.com/office/drawing/2014/main" xmlns="" id="{BC88B54E-9B07-4D99-A012-8455A874000C}"/>
              </a:ext>
            </a:extLst>
          </p:cNvPr>
          <p:cNvSpPr txBox="1"/>
          <p:nvPr/>
        </p:nvSpPr>
        <p:spPr>
          <a:xfrm>
            <a:off x="6287693" y="3431021"/>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ML architects</a:t>
            </a:r>
          </a:p>
        </p:txBody>
      </p:sp>
      <p:sp>
        <p:nvSpPr>
          <p:cNvPr id="98" name="Line Callout 1 (Accent Bar) 24">
            <a:extLst>
              <a:ext uri="{FF2B5EF4-FFF2-40B4-BE49-F238E27FC236}">
                <a16:creationId xmlns:a16="http://schemas.microsoft.com/office/drawing/2014/main" xmlns="" id="{552251A5-B8D6-4E34-8BE4-89DFB07B8E97}"/>
              </a:ext>
            </a:extLst>
          </p:cNvPr>
          <p:cNvSpPr/>
          <p:nvPr/>
        </p:nvSpPr>
        <p:spPr bwMode="auto">
          <a:xfrm>
            <a:off x="1011016" y="1019347"/>
            <a:ext cx="2744833" cy="1066472"/>
          </a:xfrm>
          <a:prstGeom prst="accentCallout1">
            <a:avLst>
              <a:gd name="adj1" fmla="val 28315"/>
              <a:gd name="adj2" fmla="val 92002"/>
              <a:gd name="adj3" fmla="val 73180"/>
              <a:gd name="adj4" fmla="val 135086"/>
            </a:avLst>
          </a:prstGeom>
          <a:noFill/>
          <a:ln w="12700" cap="flat" cmpd="sng" algn="ctr">
            <a:solidFill>
              <a:srgbClr val="FF993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99" name="Line Callout 1 (Accent Bar) 25">
            <a:extLst>
              <a:ext uri="{FF2B5EF4-FFF2-40B4-BE49-F238E27FC236}">
                <a16:creationId xmlns:a16="http://schemas.microsoft.com/office/drawing/2014/main" xmlns="" id="{6700E3A7-B95B-48AC-BF81-B641F7533FD9}"/>
              </a:ext>
            </a:extLst>
          </p:cNvPr>
          <p:cNvSpPr/>
          <p:nvPr/>
        </p:nvSpPr>
        <p:spPr bwMode="auto">
          <a:xfrm>
            <a:off x="227013" y="4598920"/>
            <a:ext cx="2744833" cy="1066472"/>
          </a:xfrm>
          <a:prstGeom prst="accentCallout1">
            <a:avLst>
              <a:gd name="adj1" fmla="val 28315"/>
              <a:gd name="adj2" fmla="val 92002"/>
              <a:gd name="adj3" fmla="val 65741"/>
              <a:gd name="adj4" fmla="val 129718"/>
            </a:avLst>
          </a:prstGeom>
          <a:noFill/>
          <a:ln w="12700" cap="flat" cmpd="sng" algn="ctr">
            <a:solidFill>
              <a:srgbClr val="587DB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577DB0"/>
              </a:solidFill>
              <a:effectLst/>
              <a:uLnTx/>
              <a:uFillTx/>
              <a:latin typeface="Arial" charset="0"/>
              <a:ea typeface="+mn-ea"/>
              <a:cs typeface="+mn-cs"/>
            </a:endParaRPr>
          </a:p>
        </p:txBody>
      </p:sp>
      <p:sp>
        <p:nvSpPr>
          <p:cNvPr id="100" name="Line Callout 1 (Accent Bar) 26">
            <a:extLst>
              <a:ext uri="{FF2B5EF4-FFF2-40B4-BE49-F238E27FC236}">
                <a16:creationId xmlns:a16="http://schemas.microsoft.com/office/drawing/2014/main" xmlns="" id="{7CDB2A51-B8EB-4ABD-ABE7-64FDB6018805}"/>
              </a:ext>
            </a:extLst>
          </p:cNvPr>
          <p:cNvSpPr/>
          <p:nvPr/>
        </p:nvSpPr>
        <p:spPr bwMode="auto">
          <a:xfrm>
            <a:off x="7271580" y="4859310"/>
            <a:ext cx="2744833" cy="1066472"/>
          </a:xfrm>
          <a:prstGeom prst="accentCallout1">
            <a:avLst>
              <a:gd name="adj1" fmla="val 17688"/>
              <a:gd name="adj2" fmla="val 72183"/>
              <a:gd name="adj3" fmla="val 54051"/>
              <a:gd name="adj4" fmla="val 35163"/>
            </a:avLst>
          </a:prstGeom>
          <a:noFill/>
          <a:ln w="12700" cap="flat" cmpd="sng" algn="ctr">
            <a:solidFill>
              <a:srgbClr val="87B87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577DB0"/>
              </a:solidFill>
              <a:effectLst/>
              <a:uLnTx/>
              <a:uFillTx/>
              <a:latin typeface="Arial" charset="0"/>
              <a:ea typeface="+mn-ea"/>
              <a:cs typeface="+mn-cs"/>
            </a:endParaRPr>
          </a:p>
        </p:txBody>
      </p:sp>
      <p:sp>
        <p:nvSpPr>
          <p:cNvPr id="2" name="Oval 1">
            <a:extLst>
              <a:ext uri="{FF2B5EF4-FFF2-40B4-BE49-F238E27FC236}">
                <a16:creationId xmlns:a16="http://schemas.microsoft.com/office/drawing/2014/main" xmlns="" id="{C7FE9287-C02D-45E1-AD43-3CEFF648551D}"/>
              </a:ext>
            </a:extLst>
          </p:cNvPr>
          <p:cNvSpPr/>
          <p:nvPr/>
        </p:nvSpPr>
        <p:spPr>
          <a:xfrm>
            <a:off x="5485081" y="3472111"/>
            <a:ext cx="902097" cy="817679"/>
          </a:xfrm>
          <a:prstGeom prst="ellipse">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27" name="Graphic 26">
            <a:extLst>
              <a:ext uri="{FF2B5EF4-FFF2-40B4-BE49-F238E27FC236}">
                <a16:creationId xmlns:a16="http://schemas.microsoft.com/office/drawing/2014/main" xmlns="" id="{1FC64D86-958E-A84F-8321-4D1D8EA3175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691125" y="3616081"/>
            <a:ext cx="490007" cy="529738"/>
          </a:xfrm>
          <a:prstGeom prst="rect">
            <a:avLst/>
          </a:prstGeom>
        </p:spPr>
      </p:pic>
      <p:sp>
        <p:nvSpPr>
          <p:cNvPr id="30" name="Oval 29">
            <a:extLst>
              <a:ext uri="{FF2B5EF4-FFF2-40B4-BE49-F238E27FC236}">
                <a16:creationId xmlns:a16="http://schemas.microsoft.com/office/drawing/2014/main" xmlns="" id="{D5E8A058-CB02-4562-B4AE-7F982AC3C2C6}"/>
              </a:ext>
            </a:extLst>
          </p:cNvPr>
          <p:cNvSpPr/>
          <p:nvPr/>
        </p:nvSpPr>
        <p:spPr>
          <a:xfrm>
            <a:off x="9707623" y="3020160"/>
            <a:ext cx="902097" cy="817679"/>
          </a:xfrm>
          <a:prstGeom prst="ellipse">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31" name="Graphic 30">
            <a:extLst>
              <a:ext uri="{FF2B5EF4-FFF2-40B4-BE49-F238E27FC236}">
                <a16:creationId xmlns:a16="http://schemas.microsoft.com/office/drawing/2014/main" xmlns="" id="{5B2FC9B9-BED6-4633-B11C-086DFED4840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13667" y="3164130"/>
            <a:ext cx="490007" cy="529738"/>
          </a:xfrm>
          <a:prstGeom prst="rect">
            <a:avLst/>
          </a:prstGeom>
        </p:spPr>
      </p:pic>
      <p:sp>
        <p:nvSpPr>
          <p:cNvPr id="32" name="Rectangle 31">
            <a:extLst>
              <a:ext uri="{FF2B5EF4-FFF2-40B4-BE49-F238E27FC236}">
                <a16:creationId xmlns:a16="http://schemas.microsoft.com/office/drawing/2014/main" xmlns="" id="{5F0561E1-2DC2-49BF-B846-0DCA43873A2F}"/>
              </a:ext>
            </a:extLst>
          </p:cNvPr>
          <p:cNvSpPr/>
          <p:nvPr/>
        </p:nvSpPr>
        <p:spPr bwMode="gray">
          <a:xfrm>
            <a:off x="10609718" y="3148945"/>
            <a:ext cx="1315276" cy="646331"/>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lang="en-US" sz="900" dirty="0">
                <a:solidFill>
                  <a:srgbClr val="000000"/>
                </a:solidFill>
                <a:latin typeface="Arial" panose="020B0604020202020204"/>
              </a:rPr>
              <a:t>U</a:t>
            </a:r>
            <a:r>
              <a:rPr kumimoji="0" lang="en-US" sz="900" i="0" u="none" strike="noStrike" kern="1200" cap="none" spc="0" normalizeH="0" baseline="0" noProof="0" dirty="0" err="1">
                <a:ln>
                  <a:noFill/>
                </a:ln>
                <a:solidFill>
                  <a:srgbClr val="000000"/>
                </a:solidFill>
                <a:effectLst/>
                <a:uLnTx/>
                <a:uFillTx/>
                <a:latin typeface="Arial" panose="020B0604020202020204"/>
                <a:ea typeface="+mn-ea"/>
                <a:cs typeface="+mn-cs"/>
              </a:rPr>
              <a:t>nicorns</a:t>
            </a: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mn-cs"/>
              </a:rPr>
              <a:t>. Talented personnel who are able to reverse all three of these areas</a:t>
            </a:r>
          </a:p>
        </p:txBody>
      </p:sp>
    </p:spTree>
    <p:extLst>
      <p:ext uri="{BB962C8B-B14F-4D97-AF65-F5344CB8AC3E}">
        <p14:creationId xmlns:p14="http://schemas.microsoft.com/office/powerpoint/2010/main" val="1587070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1493169C-930C-42FF-A55B-F1C04A53D3BB}"/>
              </a:ext>
            </a:extLst>
          </p:cNvPr>
          <p:cNvSpPr/>
          <p:nvPr/>
        </p:nvSpPr>
        <p:spPr>
          <a:xfrm>
            <a:off x="457200" y="1558834"/>
            <a:ext cx="5299166" cy="438041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Title 1"/>
          <p:cNvSpPr>
            <a:spLocks noGrp="1"/>
          </p:cNvSpPr>
          <p:nvPr>
            <p:ph type="title"/>
          </p:nvPr>
        </p:nvSpPr>
        <p:spPr>
          <a:xfrm>
            <a:off x="457200" y="366713"/>
            <a:ext cx="8921931" cy="443198"/>
          </a:xfrm>
        </p:spPr>
        <p:txBody>
          <a:bodyPr/>
          <a:lstStyle/>
          <a:p>
            <a:r>
              <a:rPr lang="en-US" dirty="0"/>
              <a:t>Talent Journey</a:t>
            </a:r>
            <a:br>
              <a:rPr lang="en-US" dirty="0"/>
            </a:br>
            <a:r>
              <a:rPr lang="en-US" dirty="0"/>
              <a:t>Unicorns are Not Found, they are MADE</a:t>
            </a:r>
          </a:p>
        </p:txBody>
      </p:sp>
      <p:pic>
        <p:nvPicPr>
          <p:cNvPr id="5" name="Graphic 4">
            <a:extLst>
              <a:ext uri="{FF2B5EF4-FFF2-40B4-BE49-F238E27FC236}">
                <a16:creationId xmlns:a16="http://schemas.microsoft.com/office/drawing/2014/main" xmlns="" id="{76301B8B-87BB-4555-BA99-B998615849C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018398" y="1706535"/>
            <a:ext cx="3186562" cy="3444930"/>
          </a:xfrm>
          <a:prstGeom prst="rect">
            <a:avLst/>
          </a:prstGeom>
        </p:spPr>
      </p:pic>
      <p:sp>
        <p:nvSpPr>
          <p:cNvPr id="8" name="Rectangle 7">
            <a:extLst>
              <a:ext uri="{FF2B5EF4-FFF2-40B4-BE49-F238E27FC236}">
                <a16:creationId xmlns:a16="http://schemas.microsoft.com/office/drawing/2014/main" xmlns="" id="{D7207855-074A-4864-BA82-7D5525B4D784}"/>
              </a:ext>
            </a:extLst>
          </p:cNvPr>
          <p:cNvSpPr/>
          <p:nvPr/>
        </p:nvSpPr>
        <p:spPr bwMode="gray">
          <a:xfrm>
            <a:off x="607424" y="1706535"/>
            <a:ext cx="5070564" cy="4044184"/>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lang="en-US" sz="2400" dirty="0">
                <a:solidFill>
                  <a:srgbClr val="000000"/>
                </a:solidFill>
                <a:latin typeface="Arial" panose="020B0604020202020204"/>
              </a:rPr>
              <a:t>At the outset of the journey, many organizations are chasing “u</a:t>
            </a:r>
            <a:r>
              <a:rPr kumimoji="0" lang="en-US" sz="2400" i="0" u="none" strike="noStrike" kern="1200" cap="none" spc="0" normalizeH="0" baseline="0" noProof="0" dirty="0" err="1">
                <a:ln>
                  <a:noFill/>
                </a:ln>
                <a:solidFill>
                  <a:srgbClr val="000000"/>
                </a:solidFill>
                <a:effectLst/>
                <a:uLnTx/>
                <a:uFillTx/>
                <a:latin typeface="Arial" panose="020B0604020202020204"/>
                <a:ea typeface="+mn-ea"/>
                <a:cs typeface="+mn-cs"/>
              </a:rPr>
              <a:t>nicorns</a:t>
            </a:r>
            <a:r>
              <a:rPr kumimoji="0" lang="en-US" sz="2400" i="0" u="none" strike="noStrike" kern="1200" cap="none" spc="0" normalizeH="0" baseline="0" noProof="0" dirty="0">
                <a:ln>
                  <a:noFill/>
                </a:ln>
                <a:solidFill>
                  <a:srgbClr val="000000"/>
                </a:solidFill>
                <a:effectLst/>
                <a:uLnTx/>
                <a:uFillTx/>
                <a:latin typeface="Arial" panose="020B0604020202020204"/>
                <a:ea typeface="+mn-ea"/>
                <a:cs typeface="+mn-cs"/>
              </a:rPr>
              <a:t>” – those talented personnel who are able to encompass several competencies.</a:t>
            </a:r>
          </a:p>
          <a:p>
            <a:pPr marL="0" marR="0" lvl="0" indent="0" algn="l" defTabSz="1491647" rtl="0" eaLnBrk="1" fontAlgn="auto" latinLnBrk="0" hangingPunct="1">
              <a:lnSpc>
                <a:spcPct val="100000"/>
              </a:lnSpc>
              <a:spcBef>
                <a:spcPts val="0"/>
              </a:spcBef>
              <a:spcAft>
                <a:spcPct val="35000"/>
              </a:spcAft>
              <a:buClrTx/>
              <a:buSzTx/>
              <a:buFontTx/>
              <a:buNone/>
              <a:tabLst/>
              <a:defRPr/>
            </a:pPr>
            <a:r>
              <a:rPr lang="en-US" sz="2400" dirty="0">
                <a:solidFill>
                  <a:srgbClr val="000000"/>
                </a:solidFill>
                <a:latin typeface="Arial" panose="020B0604020202020204"/>
              </a:rPr>
              <a:t>Unicorns are not found, they are MADE.  </a:t>
            </a:r>
          </a:p>
          <a:p>
            <a:pPr marL="0" marR="0" lvl="0" indent="0" algn="l" defTabSz="1491647" rtl="0" eaLnBrk="1" fontAlgn="auto" latinLnBrk="0" hangingPunct="1">
              <a:lnSpc>
                <a:spcPct val="100000"/>
              </a:lnSpc>
              <a:spcBef>
                <a:spcPts val="0"/>
              </a:spcBef>
              <a:spcAft>
                <a:spcPct val="35000"/>
              </a:spcAft>
              <a:buClrTx/>
              <a:buSzTx/>
              <a:buFontTx/>
              <a:buNone/>
              <a:tabLst/>
              <a:defRPr/>
            </a:pPr>
            <a:r>
              <a:rPr lang="en-US" sz="2400" dirty="0">
                <a:solidFill>
                  <a:srgbClr val="000000"/>
                </a:solidFill>
                <a:latin typeface="Arial" panose="020B0604020202020204"/>
              </a:rPr>
              <a:t>One of the most important elements of the journey is build these competencies within your teams.</a:t>
            </a:r>
          </a:p>
        </p:txBody>
      </p:sp>
    </p:spTree>
    <p:extLst>
      <p:ext uri="{BB962C8B-B14F-4D97-AF65-F5344CB8AC3E}">
        <p14:creationId xmlns:p14="http://schemas.microsoft.com/office/powerpoint/2010/main" val="37991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xmlns="" id="{E7D65048-915D-4011-8B15-B7E338E5F789}"/>
              </a:ext>
            </a:extLst>
          </p:cNvPr>
          <p:cNvSpPr>
            <a:spLocks/>
          </p:cNvSpPr>
          <p:nvPr/>
        </p:nvSpPr>
        <p:spPr>
          <a:xfrm>
            <a:off x="5434987" y="3318869"/>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Containment</a:t>
            </a:r>
          </a:p>
        </p:txBody>
      </p:sp>
      <p:sp>
        <p:nvSpPr>
          <p:cNvPr id="17" name="Rectangle: Rounded Corners 16">
            <a:extLst>
              <a:ext uri="{FF2B5EF4-FFF2-40B4-BE49-F238E27FC236}">
                <a16:creationId xmlns:a16="http://schemas.microsoft.com/office/drawing/2014/main" xmlns="" id="{76439799-4369-4445-8449-A464725F6597}"/>
              </a:ext>
            </a:extLst>
          </p:cNvPr>
          <p:cNvSpPr>
            <a:spLocks/>
          </p:cNvSpPr>
          <p:nvPr/>
        </p:nvSpPr>
        <p:spPr>
          <a:xfrm>
            <a:off x="1461858" y="3345765"/>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Growth</a:t>
            </a:r>
          </a:p>
        </p:txBody>
      </p:sp>
      <p:sp>
        <p:nvSpPr>
          <p:cNvPr id="16" name="Rectangle: Rounded Corners 15">
            <a:extLst>
              <a:ext uri="{FF2B5EF4-FFF2-40B4-BE49-F238E27FC236}">
                <a16:creationId xmlns:a16="http://schemas.microsoft.com/office/drawing/2014/main" xmlns="" id="{3431E33B-4FAC-459F-84B5-F691BDD6C861}"/>
              </a:ext>
            </a:extLst>
          </p:cNvPr>
          <p:cNvSpPr>
            <a:spLocks/>
          </p:cNvSpPr>
          <p:nvPr/>
        </p:nvSpPr>
        <p:spPr>
          <a:xfrm>
            <a:off x="5434988" y="1365252"/>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Strategic Investments</a:t>
            </a:r>
          </a:p>
        </p:txBody>
      </p:sp>
      <p:sp>
        <p:nvSpPr>
          <p:cNvPr id="35" name="Rectangle: Rounded Corners 34">
            <a:extLst>
              <a:ext uri="{FF2B5EF4-FFF2-40B4-BE49-F238E27FC236}">
                <a16:creationId xmlns:a16="http://schemas.microsoft.com/office/drawing/2014/main" xmlns="" id="{F4D69600-1B5E-4F9B-8BF7-96D46AE16574}"/>
              </a:ext>
            </a:extLst>
          </p:cNvPr>
          <p:cNvSpPr>
            <a:spLocks/>
          </p:cNvSpPr>
          <p:nvPr/>
        </p:nvSpPr>
        <p:spPr>
          <a:xfrm>
            <a:off x="1461858" y="1365252"/>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Value Seeking</a:t>
            </a:r>
          </a:p>
        </p:txBody>
      </p:sp>
      <p:sp>
        <p:nvSpPr>
          <p:cNvPr id="9" name="Rectangle 8">
            <a:extLst>
              <a:ext uri="{FF2B5EF4-FFF2-40B4-BE49-F238E27FC236}">
                <a16:creationId xmlns:a16="http://schemas.microsoft.com/office/drawing/2014/main" xmlns="" id="{26F848C2-7911-462B-968F-285DD5E5A6B5}"/>
              </a:ext>
            </a:extLst>
          </p:cNvPr>
          <p:cNvSpPr/>
          <p:nvPr/>
        </p:nvSpPr>
        <p:spPr bwMode="auto">
          <a:xfrm>
            <a:off x="1567615" y="1743038"/>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36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75%</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will Continue or Start New AI Investments in</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 next 6 to 9 months</a:t>
            </a:r>
          </a:p>
        </p:txBody>
      </p:sp>
      <p:sp>
        <p:nvSpPr>
          <p:cNvPr id="10" name="Rectangle 9">
            <a:extLst>
              <a:ext uri="{FF2B5EF4-FFF2-40B4-BE49-F238E27FC236}">
                <a16:creationId xmlns:a16="http://schemas.microsoft.com/office/drawing/2014/main" xmlns="" id="{34A24429-6467-4192-97AF-BF0363ABD7A9}"/>
              </a:ext>
            </a:extLst>
          </p:cNvPr>
          <p:cNvSpPr/>
          <p:nvPr/>
        </p:nvSpPr>
        <p:spPr bwMode="auto">
          <a:xfrm>
            <a:off x="5540745" y="1713672"/>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3600" b="1" dirty="0">
                <a:solidFill>
                  <a:srgbClr val="FF540A"/>
                </a:solidFill>
                <a:latin typeface="Arial" panose="020B0604020202020204" pitchFamily="34" charset="0"/>
                <a:cs typeface="Arial" panose="020B0604020202020204" pitchFamily="34" charset="0"/>
                <a:sym typeface="Arial"/>
              </a:rPr>
              <a:t>66%</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will increase or not change AI investment strategies (since onset of crisis)</a:t>
            </a:r>
          </a:p>
        </p:txBody>
      </p:sp>
      <p:sp>
        <p:nvSpPr>
          <p:cNvPr id="12" name="Rectangle 11">
            <a:extLst>
              <a:ext uri="{FF2B5EF4-FFF2-40B4-BE49-F238E27FC236}">
                <a16:creationId xmlns:a16="http://schemas.microsoft.com/office/drawing/2014/main" xmlns="" id="{D90A2BA0-F696-46E4-A695-7D6281ADB28C}"/>
              </a:ext>
            </a:extLst>
          </p:cNvPr>
          <p:cNvSpPr/>
          <p:nvPr/>
        </p:nvSpPr>
        <p:spPr bwMode="auto">
          <a:xfrm>
            <a:off x="1567615" y="3721593"/>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3600" b="1" dirty="0">
                <a:solidFill>
                  <a:srgbClr val="FF540A"/>
                </a:solidFill>
                <a:latin typeface="Arial" panose="020B0604020202020204" pitchFamily="34" charset="0"/>
                <a:cs typeface="Arial" panose="020B0604020202020204" pitchFamily="34" charset="0"/>
                <a:sym typeface="Arial"/>
              </a:rPr>
              <a:t>50%</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PRIMARY AI Investments is focused on Revenue Growth or CX/Retention</a:t>
            </a:r>
          </a:p>
        </p:txBody>
      </p:sp>
      <p:sp>
        <p:nvSpPr>
          <p:cNvPr id="14" name="Rectangle 13">
            <a:extLst>
              <a:ext uri="{FF2B5EF4-FFF2-40B4-BE49-F238E27FC236}">
                <a16:creationId xmlns:a16="http://schemas.microsoft.com/office/drawing/2014/main" xmlns="" id="{41734DE9-95F4-4C8D-BF29-47488B2618E1}"/>
              </a:ext>
            </a:extLst>
          </p:cNvPr>
          <p:cNvSpPr/>
          <p:nvPr/>
        </p:nvSpPr>
        <p:spPr bwMode="auto">
          <a:xfrm>
            <a:off x="5540745" y="3645252"/>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3600" b="1" dirty="0">
                <a:solidFill>
                  <a:srgbClr val="FF540A"/>
                </a:solidFill>
                <a:latin typeface="Arial" panose="020B0604020202020204" pitchFamily="34" charset="0"/>
                <a:cs typeface="Arial" panose="020B0604020202020204" pitchFamily="34" charset="0"/>
                <a:sym typeface="Arial"/>
              </a:rPr>
              <a:t>30%</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PRIMARY AI Investments is focused on </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Cost Optimization</a:t>
            </a:r>
          </a:p>
        </p:txBody>
      </p:sp>
      <p:sp>
        <p:nvSpPr>
          <p:cNvPr id="20" name="TextBox 19">
            <a:extLst>
              <a:ext uri="{FF2B5EF4-FFF2-40B4-BE49-F238E27FC236}">
                <a16:creationId xmlns:a16="http://schemas.microsoft.com/office/drawing/2014/main" xmlns="" id="{ACF531BE-CF78-4AA0-B1CE-4E6B4F06F3C4}"/>
              </a:ext>
            </a:extLst>
          </p:cNvPr>
          <p:cNvSpPr txBox="1"/>
          <p:nvPr/>
        </p:nvSpPr>
        <p:spPr>
          <a:xfrm>
            <a:off x="1461858" y="5301881"/>
            <a:ext cx="9313472" cy="523220"/>
          </a:xfrm>
          <a:prstGeom prst="rect">
            <a:avLst/>
          </a:prstGeom>
          <a:noFill/>
        </p:spPr>
        <p:txBody>
          <a:bodyPr wrap="square" lIns="0" rtlCol="0">
            <a:spAutoFit/>
          </a:bodyPr>
          <a:lstStyle/>
          <a:p>
            <a:pPr lvl="0" defTabSz="914400">
              <a:buClr>
                <a:srgbClr val="000000"/>
              </a:buClr>
              <a:defRPr/>
            </a:pPr>
            <a:r>
              <a:rPr lang="en-US" sz="1400" kern="0" dirty="0">
                <a:solidFill>
                  <a:srgbClr val="000000"/>
                </a:solidFill>
                <a:cs typeface="Arial"/>
                <a:sym typeface="Arial"/>
              </a:rPr>
              <a:t>Polling data from </a:t>
            </a:r>
            <a:r>
              <a:rPr lang="en-US" sz="1400" kern="0" dirty="0" err="1">
                <a:solidFill>
                  <a:srgbClr val="000000"/>
                </a:solidFill>
                <a:cs typeface="Arial"/>
                <a:sym typeface="Arial"/>
              </a:rPr>
              <a:t>Septe</a:t>
            </a:r>
            <a:r>
              <a:rPr lang="en-US" sz="1400" kern="0" dirty="0">
                <a:solidFill>
                  <a:srgbClr val="000000"/>
                </a:solidFill>
                <a:cs typeface="Arial"/>
                <a:sym typeface="Arial"/>
              </a:rPr>
              <a:t> 2020 webinar titled: </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hlinkClick r:id="rId3"/>
              </a:rPr>
              <a:t>Driving Strategic Mandates for AI in the Enterprise</a:t>
            </a: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a:p>
            <a:pPr defTabSz="914400">
              <a:buClr>
                <a:srgbClr val="000000"/>
              </a:buClr>
              <a:defRPr/>
            </a:pPr>
            <a:r>
              <a:rPr lang="en-US" sz="1400" kern="0" dirty="0">
                <a:solidFill>
                  <a:srgbClr val="000000"/>
                </a:solidFill>
                <a:cs typeface="Arial"/>
                <a:sym typeface="Arial"/>
              </a:rPr>
              <a:t>Number of respondents = 150 to 200 (depending on question).  </a:t>
            </a:r>
          </a:p>
        </p:txBody>
      </p:sp>
      <p:sp>
        <p:nvSpPr>
          <p:cNvPr id="3" name="Title 2">
            <a:extLst>
              <a:ext uri="{FF2B5EF4-FFF2-40B4-BE49-F238E27FC236}">
                <a16:creationId xmlns:a16="http://schemas.microsoft.com/office/drawing/2014/main" xmlns="" id="{3759D64E-601A-4348-A357-412FCD3711CA}"/>
              </a:ext>
            </a:extLst>
          </p:cNvPr>
          <p:cNvSpPr>
            <a:spLocks noGrp="1"/>
          </p:cNvSpPr>
          <p:nvPr>
            <p:ph type="title"/>
          </p:nvPr>
        </p:nvSpPr>
        <p:spPr>
          <a:xfrm>
            <a:off x="457201" y="366713"/>
            <a:ext cx="8956766" cy="443198"/>
          </a:xfrm>
        </p:spPr>
        <p:txBody>
          <a:bodyPr/>
          <a:lstStyle/>
          <a:p>
            <a:r>
              <a:rPr lang="en-US" dirty="0"/>
              <a:t>Continued Unabated Investments in </a:t>
            </a:r>
            <a:r>
              <a:rPr lang="en-US" b="1" dirty="0">
                <a:solidFill>
                  <a:srgbClr val="FF540A"/>
                </a:solidFill>
                <a:latin typeface="Arial Black" panose="020B0A04020102020204" pitchFamily="34" charset="0"/>
                <a:cs typeface="Arial" panose="020B0604020202020204" pitchFamily="34" charset="0"/>
                <a:sym typeface="Arial"/>
              </a:rPr>
              <a:t>Artificial Intelligence</a:t>
            </a:r>
            <a:r>
              <a:rPr lang="en-US" dirty="0">
                <a:latin typeface="Arial Black" panose="020B0A04020102020204" pitchFamily="34" charset="0"/>
                <a:sym typeface="Arial"/>
              </a:rPr>
              <a:t> </a:t>
            </a:r>
            <a:r>
              <a:rPr lang="en-US" dirty="0"/>
              <a:t>Despite the Crisis</a:t>
            </a:r>
          </a:p>
        </p:txBody>
      </p:sp>
    </p:spTree>
    <p:extLst>
      <p:ext uri="{BB962C8B-B14F-4D97-AF65-F5344CB8AC3E}">
        <p14:creationId xmlns:p14="http://schemas.microsoft.com/office/powerpoint/2010/main" val="1180447433"/>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02E21A0-CA18-F045-87BD-A4D0DC6647FA}"/>
              </a:ext>
            </a:extLst>
          </p:cNvPr>
          <p:cNvSpPr>
            <a:spLocks noGrp="1"/>
          </p:cNvSpPr>
          <p:nvPr>
            <p:ph type="title"/>
          </p:nvPr>
        </p:nvSpPr>
        <p:spPr/>
        <p:txBody>
          <a:bodyPr/>
          <a:lstStyle/>
          <a:p>
            <a:r>
              <a:rPr lang="en-US" dirty="0"/>
              <a:t>Six Hats of Hyperautomation</a:t>
            </a:r>
          </a:p>
        </p:txBody>
      </p:sp>
      <p:grpSp>
        <p:nvGrpSpPr>
          <p:cNvPr id="10" name="Group 9">
            <a:extLst>
              <a:ext uri="{FF2B5EF4-FFF2-40B4-BE49-F238E27FC236}">
                <a16:creationId xmlns:a16="http://schemas.microsoft.com/office/drawing/2014/main" xmlns="" id="{57B5CB24-538D-4AE1-B1A1-3DBCE1777DA2}"/>
              </a:ext>
            </a:extLst>
          </p:cNvPr>
          <p:cNvGrpSpPr/>
          <p:nvPr/>
        </p:nvGrpSpPr>
        <p:grpSpPr>
          <a:xfrm>
            <a:off x="6389806" y="2855641"/>
            <a:ext cx="5343407" cy="1563383"/>
            <a:chOff x="1284409" y="2855641"/>
            <a:chExt cx="5343407" cy="1563383"/>
          </a:xfrm>
        </p:grpSpPr>
        <p:sp>
          <p:nvSpPr>
            <p:cNvPr id="26" name="Rectangle 25">
              <a:extLst>
                <a:ext uri="{FF2B5EF4-FFF2-40B4-BE49-F238E27FC236}">
                  <a16:creationId xmlns:a16="http://schemas.microsoft.com/office/drawing/2014/main" xmlns="" id="{58E5E594-8A3F-42EE-9E95-665BE6E13C29}"/>
                </a:ext>
              </a:extLst>
            </p:cNvPr>
            <p:cNvSpPr/>
            <p:nvPr/>
          </p:nvSpPr>
          <p:spPr>
            <a:xfrm>
              <a:off x="1284409" y="2855641"/>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Black"/>
                  <a:ea typeface="+mn-ea"/>
                  <a:cs typeface="+mn-cs"/>
                </a:rPr>
                <a:t>Facts</a:t>
              </a:r>
            </a:p>
          </p:txBody>
        </p:sp>
        <p:sp>
          <p:nvSpPr>
            <p:cNvPr id="28" name="TextBox 27">
              <a:extLst>
                <a:ext uri="{FF2B5EF4-FFF2-40B4-BE49-F238E27FC236}">
                  <a16:creationId xmlns:a16="http://schemas.microsoft.com/office/drawing/2014/main" xmlns="" id="{01B45855-CD52-4F94-B60E-5434AAE510DC}"/>
                </a:ext>
              </a:extLst>
            </p:cNvPr>
            <p:cNvSpPr txBox="1"/>
            <p:nvPr/>
          </p:nvSpPr>
          <p:spPr>
            <a:xfrm>
              <a:off x="3012284" y="2855641"/>
              <a:ext cx="3615532"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White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Technology and Specialists team. Software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Security &amp; Risk</a:t>
              </a:r>
            </a:p>
          </p:txBody>
        </p:sp>
        <p:pic>
          <p:nvPicPr>
            <p:cNvPr id="32" name="Graphic 31">
              <a:extLst>
                <a:ext uri="{FF2B5EF4-FFF2-40B4-BE49-F238E27FC236}">
                  <a16:creationId xmlns:a16="http://schemas.microsoft.com/office/drawing/2014/main" xmlns="" id="{24B125FB-E291-4A0B-A8A0-E9DD0B646F0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00588" y="3373364"/>
              <a:ext cx="1176987" cy="648544"/>
            </a:xfrm>
            <a:prstGeom prst="rect">
              <a:avLst/>
            </a:prstGeom>
          </p:spPr>
        </p:pic>
      </p:grpSp>
      <p:grpSp>
        <p:nvGrpSpPr>
          <p:cNvPr id="11" name="Group 10">
            <a:extLst>
              <a:ext uri="{FF2B5EF4-FFF2-40B4-BE49-F238E27FC236}">
                <a16:creationId xmlns:a16="http://schemas.microsoft.com/office/drawing/2014/main" xmlns="" id="{946DB672-F0D4-484B-9FE8-53C03D05E6CD}"/>
              </a:ext>
            </a:extLst>
          </p:cNvPr>
          <p:cNvGrpSpPr/>
          <p:nvPr/>
        </p:nvGrpSpPr>
        <p:grpSpPr>
          <a:xfrm>
            <a:off x="765935" y="2855641"/>
            <a:ext cx="4811591" cy="1563383"/>
            <a:chOff x="1284409" y="4572054"/>
            <a:chExt cx="4811591" cy="1563383"/>
          </a:xfrm>
        </p:grpSpPr>
        <p:sp>
          <p:nvSpPr>
            <p:cNvPr id="23" name="Rectangle 22">
              <a:extLst>
                <a:ext uri="{FF2B5EF4-FFF2-40B4-BE49-F238E27FC236}">
                  <a16:creationId xmlns:a16="http://schemas.microsoft.com/office/drawing/2014/main" xmlns="" id="{E9717DD6-2AAB-46CD-B6FC-2196016DE5E2}"/>
                </a:ext>
              </a:extLst>
            </p:cNvPr>
            <p:cNvSpPr/>
            <p:nvPr/>
          </p:nvSpPr>
          <p:spPr>
            <a:xfrm>
              <a:off x="1284409" y="4572054"/>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9C5F4"/>
                  </a:solidFill>
                  <a:effectLst/>
                  <a:uLnTx/>
                  <a:uFillTx/>
                  <a:latin typeface="Arial Black"/>
                  <a:ea typeface="+mn-ea"/>
                  <a:cs typeface="+mn-cs"/>
                </a:rPr>
                <a:t>Process</a:t>
              </a:r>
            </a:p>
          </p:txBody>
        </p:sp>
        <p:sp>
          <p:nvSpPr>
            <p:cNvPr id="25" name="TextBox 24">
              <a:extLst>
                <a:ext uri="{FF2B5EF4-FFF2-40B4-BE49-F238E27FC236}">
                  <a16:creationId xmlns:a16="http://schemas.microsoft.com/office/drawing/2014/main" xmlns="" id="{AE2D24A6-CE63-46FD-9422-C66032922253}"/>
                </a:ext>
              </a:extLst>
            </p:cNvPr>
            <p:cNvSpPr txBox="1"/>
            <p:nvPr/>
          </p:nvSpPr>
          <p:spPr>
            <a:xfrm>
              <a:off x="3012284" y="4572054"/>
              <a:ext cx="3083716"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9AD7"/>
                  </a:solidFill>
                  <a:effectLst/>
                  <a:uLnTx/>
                  <a:uFillTx/>
                  <a:latin typeface="Arial Black" panose="020B0A04020102020204" pitchFamily="34" charset="0"/>
                  <a:ea typeface="+mn-ea"/>
                  <a:cs typeface="+mn-cs"/>
                </a:rPr>
                <a:t>Blue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Functional/Process team. Customer centric business process, KPIs and results</a:t>
              </a:r>
            </a:p>
          </p:txBody>
        </p:sp>
        <p:pic>
          <p:nvPicPr>
            <p:cNvPr id="2" name="Graphic 1">
              <a:extLst>
                <a:ext uri="{FF2B5EF4-FFF2-40B4-BE49-F238E27FC236}">
                  <a16:creationId xmlns:a16="http://schemas.microsoft.com/office/drawing/2014/main" xmlns="" id="{29C642A1-58C6-4A2E-AAC0-B25C0F08AF3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500588" y="5110498"/>
              <a:ext cx="1176987" cy="648544"/>
            </a:xfrm>
            <a:prstGeom prst="rect">
              <a:avLst/>
            </a:prstGeom>
          </p:spPr>
        </p:pic>
      </p:grpSp>
      <p:grpSp>
        <p:nvGrpSpPr>
          <p:cNvPr id="12" name="Group 11">
            <a:extLst>
              <a:ext uri="{FF2B5EF4-FFF2-40B4-BE49-F238E27FC236}">
                <a16:creationId xmlns:a16="http://schemas.microsoft.com/office/drawing/2014/main" xmlns="" id="{89187DC4-0E42-418E-8DE5-D0DAC811809C}"/>
              </a:ext>
            </a:extLst>
          </p:cNvPr>
          <p:cNvGrpSpPr/>
          <p:nvPr/>
        </p:nvGrpSpPr>
        <p:grpSpPr>
          <a:xfrm>
            <a:off x="765935" y="4572054"/>
            <a:ext cx="4811591" cy="1563383"/>
            <a:chOff x="6389806" y="4572054"/>
            <a:chExt cx="4811591" cy="1563383"/>
          </a:xfrm>
        </p:grpSpPr>
        <p:sp>
          <p:nvSpPr>
            <p:cNvPr id="5" name="Rectangle 4">
              <a:extLst>
                <a:ext uri="{FF2B5EF4-FFF2-40B4-BE49-F238E27FC236}">
                  <a16:creationId xmlns:a16="http://schemas.microsoft.com/office/drawing/2014/main" xmlns="" id="{2D4A7298-61F2-409C-8C12-3512E183725C}"/>
                </a:ext>
              </a:extLst>
            </p:cNvPr>
            <p:cNvSpPr/>
            <p:nvPr/>
          </p:nvSpPr>
          <p:spPr>
            <a:xfrm>
              <a:off x="6389806" y="4572054"/>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EDCCA"/>
                  </a:solidFill>
                  <a:effectLst/>
                  <a:uLnTx/>
                  <a:uFillTx/>
                  <a:latin typeface="Arial Black"/>
                  <a:ea typeface="+mn-ea"/>
                  <a:cs typeface="+mn-cs"/>
                </a:rPr>
                <a:t>Creativity</a:t>
              </a:r>
            </a:p>
          </p:txBody>
        </p:sp>
        <p:sp>
          <p:nvSpPr>
            <p:cNvPr id="6" name="TextBox 5">
              <a:extLst>
                <a:ext uri="{FF2B5EF4-FFF2-40B4-BE49-F238E27FC236}">
                  <a16:creationId xmlns:a16="http://schemas.microsoft.com/office/drawing/2014/main" xmlns="" id="{E31E1CB4-A801-4FC0-B4C1-EC28BDF83FF4}"/>
                </a:ext>
              </a:extLst>
            </p:cNvPr>
            <p:cNvSpPr txBox="1"/>
            <p:nvPr/>
          </p:nvSpPr>
          <p:spPr>
            <a:xfrm>
              <a:off x="8117681" y="4572054"/>
              <a:ext cx="3083716"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6C4B0"/>
                  </a:solidFill>
                  <a:effectLst/>
                  <a:uLnTx/>
                  <a:uFillTx/>
                  <a:latin typeface="Arial Black" panose="020B0A04020102020204" pitchFamily="34" charset="0"/>
                  <a:ea typeface="+mn-ea"/>
                  <a:cs typeface="+mn-cs"/>
                </a:rPr>
                <a:t>Green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EA and Innovation teams that bring holistic view of design and execution</a:t>
              </a:r>
            </a:p>
          </p:txBody>
        </p:sp>
        <p:pic>
          <p:nvPicPr>
            <p:cNvPr id="34" name="Graphic 33">
              <a:extLst>
                <a:ext uri="{FF2B5EF4-FFF2-40B4-BE49-F238E27FC236}">
                  <a16:creationId xmlns:a16="http://schemas.microsoft.com/office/drawing/2014/main" xmlns="" id="{F85CC2D0-3D4D-4733-A107-485ABAD6C48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605985" y="5110498"/>
              <a:ext cx="1176987" cy="648544"/>
            </a:xfrm>
            <a:prstGeom prst="rect">
              <a:avLst/>
            </a:prstGeom>
          </p:spPr>
        </p:pic>
      </p:grpSp>
      <p:grpSp>
        <p:nvGrpSpPr>
          <p:cNvPr id="13" name="Group 12">
            <a:extLst>
              <a:ext uri="{FF2B5EF4-FFF2-40B4-BE49-F238E27FC236}">
                <a16:creationId xmlns:a16="http://schemas.microsoft.com/office/drawing/2014/main" xmlns="" id="{CEE64C40-E845-4AFA-8A52-EE3FCEFDC3A6}"/>
              </a:ext>
            </a:extLst>
          </p:cNvPr>
          <p:cNvGrpSpPr/>
          <p:nvPr/>
        </p:nvGrpSpPr>
        <p:grpSpPr>
          <a:xfrm>
            <a:off x="6389806" y="4572054"/>
            <a:ext cx="5343407" cy="1563383"/>
            <a:chOff x="6389806" y="2855641"/>
            <a:chExt cx="5343407" cy="1563383"/>
          </a:xfrm>
        </p:grpSpPr>
        <p:sp>
          <p:nvSpPr>
            <p:cNvPr id="17" name="Rectangle 16">
              <a:extLst>
                <a:ext uri="{FF2B5EF4-FFF2-40B4-BE49-F238E27FC236}">
                  <a16:creationId xmlns:a16="http://schemas.microsoft.com/office/drawing/2014/main" xmlns="" id="{57C9DAD3-27BF-46C7-B299-9ED42BB76A37}"/>
                </a:ext>
              </a:extLst>
            </p:cNvPr>
            <p:cNvSpPr/>
            <p:nvPr/>
          </p:nvSpPr>
          <p:spPr>
            <a:xfrm>
              <a:off x="6389806" y="2855641"/>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C10D"/>
                  </a:solidFill>
                  <a:effectLst/>
                  <a:uLnTx/>
                  <a:uFillTx/>
                  <a:latin typeface="Arial Black"/>
                  <a:ea typeface="+mn-ea"/>
                  <a:cs typeface="+mn-cs"/>
                </a:rPr>
                <a:t>Insights</a:t>
              </a:r>
            </a:p>
          </p:txBody>
        </p:sp>
        <p:sp>
          <p:nvSpPr>
            <p:cNvPr id="19" name="TextBox 18">
              <a:extLst>
                <a:ext uri="{FF2B5EF4-FFF2-40B4-BE49-F238E27FC236}">
                  <a16:creationId xmlns:a16="http://schemas.microsoft.com/office/drawing/2014/main" xmlns="" id="{48ECED12-1F5C-4371-A2ED-D8D0F67BBEFA}"/>
                </a:ext>
              </a:extLst>
            </p:cNvPr>
            <p:cNvSpPr txBox="1"/>
            <p:nvPr/>
          </p:nvSpPr>
          <p:spPr>
            <a:xfrm>
              <a:off x="8117681" y="2855641"/>
              <a:ext cx="3615532"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C10D"/>
                  </a:solidFill>
                  <a:effectLst/>
                  <a:uLnTx/>
                  <a:uFillTx/>
                  <a:latin typeface="Arial Black" panose="020B0A04020102020204" pitchFamily="34" charset="0"/>
                  <a:ea typeface="+mn-ea"/>
                  <a:cs typeface="+mn-cs"/>
                </a:rPr>
                <a:t>Yellow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Targeted team with skills in Data Science, Data Literacy, Master Data Management</a:t>
              </a:r>
            </a:p>
          </p:txBody>
        </p:sp>
        <p:pic>
          <p:nvPicPr>
            <p:cNvPr id="35" name="Graphic 34">
              <a:extLst>
                <a:ext uri="{FF2B5EF4-FFF2-40B4-BE49-F238E27FC236}">
                  <a16:creationId xmlns:a16="http://schemas.microsoft.com/office/drawing/2014/main" xmlns="" id="{A0509F7B-88CD-4DDC-BB48-2D241D68EDF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605985" y="3373364"/>
              <a:ext cx="1176987" cy="648544"/>
            </a:xfrm>
            <a:prstGeom prst="rect">
              <a:avLst/>
            </a:prstGeom>
          </p:spPr>
        </p:pic>
      </p:grpSp>
      <p:grpSp>
        <p:nvGrpSpPr>
          <p:cNvPr id="9" name="Group 8">
            <a:extLst>
              <a:ext uri="{FF2B5EF4-FFF2-40B4-BE49-F238E27FC236}">
                <a16:creationId xmlns:a16="http://schemas.microsoft.com/office/drawing/2014/main" xmlns="" id="{90580532-7639-45B5-8EC1-4034AD65C41D}"/>
              </a:ext>
            </a:extLst>
          </p:cNvPr>
          <p:cNvGrpSpPr/>
          <p:nvPr/>
        </p:nvGrpSpPr>
        <p:grpSpPr>
          <a:xfrm>
            <a:off x="765935" y="1139228"/>
            <a:ext cx="4811592" cy="1563383"/>
            <a:chOff x="1284409" y="1139228"/>
            <a:chExt cx="4811592" cy="1563383"/>
          </a:xfrm>
        </p:grpSpPr>
        <p:sp>
          <p:nvSpPr>
            <p:cNvPr id="29" name="Rectangle 28">
              <a:extLst>
                <a:ext uri="{FF2B5EF4-FFF2-40B4-BE49-F238E27FC236}">
                  <a16:creationId xmlns:a16="http://schemas.microsoft.com/office/drawing/2014/main" xmlns="" id="{628C607A-FE57-4DA3-86D0-3DCA58043CB6}"/>
                </a:ext>
              </a:extLst>
            </p:cNvPr>
            <p:cNvSpPr/>
            <p:nvPr/>
          </p:nvSpPr>
          <p:spPr>
            <a:xfrm>
              <a:off x="1284409" y="1139228"/>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1159"/>
                  </a:solidFill>
                  <a:effectLst/>
                  <a:uLnTx/>
                  <a:uFillTx/>
                  <a:latin typeface="Arial Black"/>
                  <a:ea typeface="+mn-ea"/>
                  <a:cs typeface="+mn-cs"/>
                </a:rPr>
                <a:t>Societal</a:t>
              </a:r>
            </a:p>
          </p:txBody>
        </p:sp>
        <p:sp>
          <p:nvSpPr>
            <p:cNvPr id="31" name="TextBox 30">
              <a:extLst>
                <a:ext uri="{FF2B5EF4-FFF2-40B4-BE49-F238E27FC236}">
                  <a16:creationId xmlns:a16="http://schemas.microsoft.com/office/drawing/2014/main" xmlns="" id="{E8AB9FDD-F8FB-435F-AE3F-4623774C09D9}"/>
                </a:ext>
              </a:extLst>
            </p:cNvPr>
            <p:cNvSpPr txBox="1"/>
            <p:nvPr/>
          </p:nvSpPr>
          <p:spPr>
            <a:xfrm>
              <a:off x="3012285" y="1139228"/>
              <a:ext cx="3083716"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1159"/>
                  </a:solidFill>
                  <a:effectLst/>
                  <a:uLnTx/>
                  <a:uFillTx/>
                  <a:latin typeface="Arial Black" panose="020B0A04020102020204" pitchFamily="34" charset="0"/>
                  <a:ea typeface="+mn-ea"/>
                  <a:cs typeface="+mn-cs"/>
                </a:rPr>
                <a:t>Red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Social Media, Ecosystem, Partner Branding response team</a:t>
              </a:r>
            </a:p>
          </p:txBody>
        </p:sp>
        <p:pic>
          <p:nvPicPr>
            <p:cNvPr id="33" name="Graphic 32">
              <a:extLst>
                <a:ext uri="{FF2B5EF4-FFF2-40B4-BE49-F238E27FC236}">
                  <a16:creationId xmlns:a16="http://schemas.microsoft.com/office/drawing/2014/main" xmlns="" id="{57A921C6-A9C7-481A-965D-45D750CA095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00588" y="1677672"/>
              <a:ext cx="1176987" cy="648544"/>
            </a:xfrm>
            <a:prstGeom prst="rect">
              <a:avLst/>
            </a:prstGeom>
          </p:spPr>
        </p:pic>
      </p:grpSp>
      <p:grpSp>
        <p:nvGrpSpPr>
          <p:cNvPr id="14" name="Group 13">
            <a:extLst>
              <a:ext uri="{FF2B5EF4-FFF2-40B4-BE49-F238E27FC236}">
                <a16:creationId xmlns:a16="http://schemas.microsoft.com/office/drawing/2014/main" xmlns="" id="{6FBFD43D-AC78-46A0-8862-4E2E2B93FEC4}"/>
              </a:ext>
            </a:extLst>
          </p:cNvPr>
          <p:cNvGrpSpPr/>
          <p:nvPr/>
        </p:nvGrpSpPr>
        <p:grpSpPr>
          <a:xfrm>
            <a:off x="6389806" y="1139228"/>
            <a:ext cx="5444231" cy="1631216"/>
            <a:chOff x="6389806" y="1139228"/>
            <a:chExt cx="5444231" cy="1631216"/>
          </a:xfrm>
        </p:grpSpPr>
        <p:sp>
          <p:nvSpPr>
            <p:cNvPr id="20" name="Rectangle 19">
              <a:extLst>
                <a:ext uri="{FF2B5EF4-FFF2-40B4-BE49-F238E27FC236}">
                  <a16:creationId xmlns:a16="http://schemas.microsoft.com/office/drawing/2014/main" xmlns="" id="{E280EB20-0E03-4B35-991A-BE9D0D1A6E65}"/>
                </a:ext>
              </a:extLst>
            </p:cNvPr>
            <p:cNvSpPr/>
            <p:nvPr/>
          </p:nvSpPr>
          <p:spPr>
            <a:xfrm>
              <a:off x="6389806" y="1139228"/>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716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3D3D3"/>
                  </a:solidFill>
                  <a:effectLst/>
                  <a:uLnTx/>
                  <a:uFillTx/>
                  <a:latin typeface="Arial Black"/>
                  <a:ea typeface="+mn-ea"/>
                  <a:cs typeface="+mn-cs"/>
                </a:rPr>
                <a:t>Mixologist</a:t>
              </a:r>
            </a:p>
          </p:txBody>
        </p:sp>
        <p:sp>
          <p:nvSpPr>
            <p:cNvPr id="22" name="TextBox 21">
              <a:extLst>
                <a:ext uri="{FF2B5EF4-FFF2-40B4-BE49-F238E27FC236}">
                  <a16:creationId xmlns:a16="http://schemas.microsoft.com/office/drawing/2014/main" xmlns="" id="{D1227227-55AC-4F74-9045-177CABDCC1A4}"/>
                </a:ext>
              </a:extLst>
            </p:cNvPr>
            <p:cNvSpPr txBox="1"/>
            <p:nvPr/>
          </p:nvSpPr>
          <p:spPr>
            <a:xfrm>
              <a:off x="8117681" y="1139228"/>
              <a:ext cx="3716356" cy="163121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79D9D"/>
                  </a:solidFill>
                  <a:effectLst/>
                  <a:uLnTx/>
                  <a:uFillTx/>
                  <a:latin typeface="Arial Black" panose="020B0A04020102020204" pitchFamily="34" charset="0"/>
                  <a:ea typeface="+mn-ea"/>
                  <a:cs typeface="+mn-cs"/>
                </a:rPr>
                <a:t>Grey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Fusion team of Unicorns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Triage immediate issues and most difficult long term unintended consequences</a:t>
              </a:r>
            </a:p>
          </p:txBody>
        </p:sp>
        <p:pic>
          <p:nvPicPr>
            <p:cNvPr id="36" name="Graphic 35">
              <a:extLst>
                <a:ext uri="{FF2B5EF4-FFF2-40B4-BE49-F238E27FC236}">
                  <a16:creationId xmlns:a16="http://schemas.microsoft.com/office/drawing/2014/main" xmlns="" id="{67171671-1066-4BC4-A312-78881E2DDBE5}"/>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605985" y="1677672"/>
              <a:ext cx="1176987" cy="648544"/>
            </a:xfrm>
            <a:prstGeom prst="rect">
              <a:avLst/>
            </a:prstGeom>
          </p:spPr>
        </p:pic>
      </p:grpSp>
    </p:spTree>
    <p:extLst>
      <p:ext uri="{BB962C8B-B14F-4D97-AF65-F5344CB8AC3E}">
        <p14:creationId xmlns:p14="http://schemas.microsoft.com/office/powerpoint/2010/main" val="2538727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xmlns="" id="{39F5CC4F-44DE-4A8B-99A0-E2739E4D1392}"/>
              </a:ext>
            </a:extLst>
          </p:cNvPr>
          <p:cNvSpPr>
            <a:spLocks noGrp="1"/>
          </p:cNvSpPr>
          <p:nvPr>
            <p:ph type="title"/>
          </p:nvPr>
        </p:nvSpPr>
        <p:spPr/>
        <p:txBody>
          <a:bodyPr/>
          <a:lstStyle/>
          <a:p>
            <a:r>
              <a:rPr lang="en-US" dirty="0"/>
              <a:t>Recurring Action Items</a:t>
            </a:r>
          </a:p>
        </p:txBody>
      </p:sp>
      <p:graphicFrame>
        <p:nvGraphicFramePr>
          <p:cNvPr id="7" name="Table 8">
            <a:extLst>
              <a:ext uri="{FF2B5EF4-FFF2-40B4-BE49-F238E27FC236}">
                <a16:creationId xmlns:a16="http://schemas.microsoft.com/office/drawing/2014/main" xmlns="" id="{259C226F-16F4-40FB-8F3E-46B78C8F203E}"/>
              </a:ext>
            </a:extLst>
          </p:cNvPr>
          <p:cNvGraphicFramePr>
            <a:graphicFrameLocks noGrp="1"/>
          </p:cNvGraphicFramePr>
          <p:nvPr/>
        </p:nvGraphicFramePr>
        <p:xfrm>
          <a:off x="437745" y="1745711"/>
          <a:ext cx="11126970" cy="4100613"/>
        </p:xfrm>
        <a:graphic>
          <a:graphicData uri="http://schemas.openxmlformats.org/drawingml/2006/table">
            <a:tbl>
              <a:tblPr firstRow="1" bandRow="1">
                <a:tableStyleId>{5C22544A-7EE6-4342-B048-85BDC9FD1C3A}</a:tableStyleId>
              </a:tblPr>
              <a:tblGrid>
                <a:gridCol w="2225394">
                  <a:extLst>
                    <a:ext uri="{9D8B030D-6E8A-4147-A177-3AD203B41FA5}">
                      <a16:colId xmlns:a16="http://schemas.microsoft.com/office/drawing/2014/main" xmlns="" val="1060687041"/>
                    </a:ext>
                  </a:extLst>
                </a:gridCol>
                <a:gridCol w="2225394">
                  <a:extLst>
                    <a:ext uri="{9D8B030D-6E8A-4147-A177-3AD203B41FA5}">
                      <a16:colId xmlns:a16="http://schemas.microsoft.com/office/drawing/2014/main" xmlns="" val="3121650786"/>
                    </a:ext>
                  </a:extLst>
                </a:gridCol>
                <a:gridCol w="2225394">
                  <a:extLst>
                    <a:ext uri="{9D8B030D-6E8A-4147-A177-3AD203B41FA5}">
                      <a16:colId xmlns:a16="http://schemas.microsoft.com/office/drawing/2014/main" xmlns="" val="2882545269"/>
                    </a:ext>
                  </a:extLst>
                </a:gridCol>
                <a:gridCol w="2225394">
                  <a:extLst>
                    <a:ext uri="{9D8B030D-6E8A-4147-A177-3AD203B41FA5}">
                      <a16:colId xmlns:a16="http://schemas.microsoft.com/office/drawing/2014/main" xmlns="" val="1332236468"/>
                    </a:ext>
                  </a:extLst>
                </a:gridCol>
                <a:gridCol w="2225394">
                  <a:extLst>
                    <a:ext uri="{9D8B030D-6E8A-4147-A177-3AD203B41FA5}">
                      <a16:colId xmlns:a16="http://schemas.microsoft.com/office/drawing/2014/main" xmlns="" val="2080559458"/>
                    </a:ext>
                  </a:extLst>
                </a:gridCol>
              </a:tblGrid>
              <a:tr h="1366871">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dirty="0">
                          <a:ln>
                            <a:noFill/>
                          </a:ln>
                          <a:solidFill>
                            <a:schemeClr val="bg1"/>
                          </a:solidFill>
                          <a:effectLst/>
                          <a:uLnTx/>
                          <a:uFillTx/>
                          <a:latin typeface="+mn-lt"/>
                          <a:ea typeface="+mn-ea"/>
                          <a:cs typeface="+mn-cs"/>
                        </a:rPr>
                        <a:t>Continually </a:t>
                      </a:r>
                      <a:br>
                        <a:rPr kumimoji="0" lang="en-US" sz="2200" b="0" i="0" u="none" strike="noStrike" kern="1200" cap="none" spc="0" normalizeH="0" baseline="0" noProof="0" dirty="0">
                          <a:ln>
                            <a:noFill/>
                          </a:ln>
                          <a:solidFill>
                            <a:schemeClr val="bg1"/>
                          </a:solidFill>
                          <a:effectLst/>
                          <a:uLnTx/>
                          <a:uFillTx/>
                          <a:latin typeface="+mn-lt"/>
                          <a:ea typeface="+mn-ea"/>
                          <a:cs typeface="+mn-cs"/>
                        </a:rPr>
                      </a:br>
                      <a:r>
                        <a:rPr kumimoji="0" lang="en-US" sz="2200" b="0" i="0" u="none" strike="noStrike" kern="1200" cap="none" spc="0" normalizeH="0" baseline="0" noProof="0" dirty="0">
                          <a:ln>
                            <a:noFill/>
                          </a:ln>
                          <a:solidFill>
                            <a:schemeClr val="bg1"/>
                          </a:solidFill>
                          <a:effectLst/>
                          <a:uLnTx/>
                          <a:uFillTx/>
                          <a:latin typeface="+mn-lt"/>
                          <a:ea typeface="+mn-ea"/>
                          <a:cs typeface="+mn-cs"/>
                        </a:rPr>
                        <a:t>and Optimally Green Light</a:t>
                      </a:r>
                      <a:br>
                        <a:rPr kumimoji="0" lang="en-US" sz="2200" b="0" i="0" u="none" strike="noStrike" kern="1200" cap="none" spc="0" normalizeH="0" baseline="0" noProof="0" dirty="0">
                          <a:ln>
                            <a:noFill/>
                          </a:ln>
                          <a:solidFill>
                            <a:schemeClr val="bg1"/>
                          </a:solidFill>
                          <a:effectLst/>
                          <a:uLnTx/>
                          <a:uFillTx/>
                          <a:latin typeface="+mn-lt"/>
                          <a:ea typeface="+mn-ea"/>
                          <a:cs typeface="+mn-cs"/>
                        </a:rPr>
                      </a:br>
                      <a:r>
                        <a:rPr kumimoji="0" lang="en-US" sz="2200" b="0" i="0" u="none" strike="noStrike" kern="1200" cap="none" spc="0" normalizeH="0" baseline="0" noProof="0" dirty="0">
                          <a:ln>
                            <a:noFill/>
                          </a:ln>
                          <a:solidFill>
                            <a:schemeClr val="bg1"/>
                          </a:solidFill>
                          <a:effectLst/>
                          <a:uLnTx/>
                          <a:uFillTx/>
                          <a:latin typeface="+mn-lt"/>
                          <a:ea typeface="+mn-ea"/>
                          <a:cs typeface="+mn-cs"/>
                        </a:rPr>
                        <a:t>Fit for </a:t>
                      </a:r>
                      <a:br>
                        <a:rPr kumimoji="0" lang="en-US" sz="2200" b="0" i="0" u="none" strike="noStrike" kern="1200" cap="none" spc="0" normalizeH="0" baseline="0" noProof="0" dirty="0">
                          <a:ln>
                            <a:noFill/>
                          </a:ln>
                          <a:solidFill>
                            <a:schemeClr val="bg1"/>
                          </a:solidFill>
                          <a:effectLst/>
                          <a:uLnTx/>
                          <a:uFillTx/>
                          <a:latin typeface="+mn-lt"/>
                          <a:ea typeface="+mn-ea"/>
                          <a:cs typeface="+mn-cs"/>
                        </a:rPr>
                      </a:br>
                      <a:r>
                        <a:rPr kumimoji="0" lang="en-US" sz="2200" b="0" i="0" u="none" strike="noStrike" kern="1200" cap="none" spc="0" normalizeH="0" baseline="0" noProof="0" dirty="0">
                          <a:ln>
                            <a:noFill/>
                          </a:ln>
                          <a:solidFill>
                            <a:schemeClr val="bg1"/>
                          </a:solidFill>
                          <a:effectLst/>
                          <a:uLnTx/>
                          <a:uFillTx/>
                          <a:latin typeface="+mn-lt"/>
                          <a:ea typeface="+mn-ea"/>
                          <a:cs typeface="+mn-cs"/>
                        </a:rPr>
                        <a:t>Purpose Initiatives</a:t>
                      </a:r>
                      <a:endParaRPr lang="en-US" sz="2200" b="0" dirty="0">
                        <a:solidFill>
                          <a:schemeClr val="bg1"/>
                        </a:solidFill>
                        <a:latin typeface="+mn-lt"/>
                      </a:endParaRP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Staff the </a:t>
                      </a:r>
                      <a:br>
                        <a:rPr lang="en-US" sz="2200" b="0" kern="1200" dirty="0">
                          <a:solidFill>
                            <a:schemeClr val="bg1"/>
                          </a:solidFill>
                          <a:latin typeface="+mn-lt"/>
                          <a:ea typeface="+mn-ea"/>
                          <a:cs typeface="+mn-cs"/>
                        </a:rPr>
                      </a:br>
                      <a:r>
                        <a:rPr lang="en-US" sz="2200" b="0" kern="1200" dirty="0">
                          <a:solidFill>
                            <a:schemeClr val="bg1"/>
                          </a:solidFill>
                          <a:latin typeface="+mn-lt"/>
                          <a:ea typeface="+mn-ea"/>
                          <a:cs typeface="+mn-cs"/>
                        </a:rPr>
                        <a:t>“Right” Teams Using Six Hats</a:t>
                      </a:r>
                    </a:p>
                  </a:txBody>
                  <a:tcPr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Center of Excellence or Equivalent for Delivery and Operations </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noProof="0" dirty="0">
                          <a:solidFill>
                            <a:schemeClr val="bg1"/>
                          </a:solidFill>
                          <a:latin typeface="+mn-lt"/>
                          <a:ea typeface="+mn-ea"/>
                          <a:cs typeface="+mn-cs"/>
                        </a:rPr>
                        <a:t>Manage </a:t>
                      </a:r>
                      <a:br>
                        <a:rPr lang="en-US" sz="2200" b="0" kern="1200" noProof="0" dirty="0">
                          <a:solidFill>
                            <a:schemeClr val="bg1"/>
                          </a:solidFill>
                          <a:latin typeface="+mn-lt"/>
                          <a:ea typeface="+mn-ea"/>
                          <a:cs typeface="+mn-cs"/>
                        </a:rPr>
                      </a:br>
                      <a:r>
                        <a:rPr lang="en-US" sz="2200" b="0" kern="1200" noProof="0" dirty="0">
                          <a:solidFill>
                            <a:schemeClr val="bg1"/>
                          </a:solidFill>
                          <a:latin typeface="+mn-lt"/>
                          <a:ea typeface="+mn-ea"/>
                          <a:cs typeface="+mn-cs"/>
                        </a:rPr>
                        <a:t>and Govern Multiple Concurrent Initiatives</a:t>
                      </a:r>
                      <a:endParaRPr lang="en-US" sz="2200" b="0" kern="1200" dirty="0">
                        <a:solidFill>
                          <a:schemeClr val="bg1"/>
                        </a:solidFill>
                        <a:latin typeface="+mn-l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lang="en-US" sz="2200" b="0" dirty="0">
                        <a:solidFill>
                          <a:schemeClr val="bg1"/>
                        </a:solidFill>
                      </a:endParaRP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Relationship Management</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xmlns="" val="592440939"/>
                  </a:ext>
                </a:extLst>
              </a:tr>
              <a:tr h="1366871">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Process, Data </a:t>
                      </a:r>
                      <a:br>
                        <a:rPr lang="en-US" sz="2200" b="0" kern="1200" dirty="0">
                          <a:solidFill>
                            <a:schemeClr val="bg1"/>
                          </a:solidFill>
                          <a:latin typeface="+mn-lt"/>
                          <a:ea typeface="+mn-ea"/>
                          <a:cs typeface="+mn-cs"/>
                        </a:rPr>
                      </a:br>
                      <a:r>
                        <a:rPr lang="en-US" sz="2200" b="0" kern="1200" dirty="0">
                          <a:solidFill>
                            <a:schemeClr val="bg1"/>
                          </a:solidFill>
                          <a:latin typeface="+mn-lt"/>
                          <a:ea typeface="+mn-ea"/>
                          <a:cs typeface="+mn-cs"/>
                        </a:rPr>
                        <a:t>and Technology Profiling</a:t>
                      </a:r>
                    </a:p>
                  </a:txBody>
                  <a:tcPr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32500057"/>
                  </a:ext>
                </a:extLst>
              </a:tr>
              <a:tr h="1366871">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noProof="0" dirty="0">
                          <a:solidFill>
                            <a:schemeClr val="bg1"/>
                          </a:solidFill>
                          <a:latin typeface="+mn-lt"/>
                          <a:ea typeface="+mn-ea"/>
                          <a:cs typeface="+mn-cs"/>
                        </a:rPr>
                        <a:t>Security </a:t>
                      </a:r>
                      <a:br>
                        <a:rPr lang="en-US" sz="2200" b="0" kern="1200" noProof="0" dirty="0">
                          <a:solidFill>
                            <a:schemeClr val="bg1"/>
                          </a:solidFill>
                          <a:latin typeface="+mn-lt"/>
                          <a:ea typeface="+mn-ea"/>
                          <a:cs typeface="+mn-cs"/>
                        </a:rPr>
                      </a:br>
                      <a:r>
                        <a:rPr lang="en-US" sz="2200" b="0" kern="1200" noProof="0" dirty="0">
                          <a:solidFill>
                            <a:schemeClr val="bg1"/>
                          </a:solidFill>
                          <a:latin typeface="+mn-lt"/>
                          <a:ea typeface="+mn-ea"/>
                          <a:cs typeface="+mn-cs"/>
                        </a:rPr>
                        <a:t>and Risk Management</a:t>
                      </a:r>
                      <a:endParaRPr lang="en-US" sz="2200" b="0" kern="1200" dirty="0">
                        <a:solidFill>
                          <a:schemeClr val="bg1"/>
                        </a:solidFill>
                        <a:latin typeface="+mn-lt"/>
                        <a:ea typeface="+mn-ea"/>
                        <a:cs typeface="+mn-cs"/>
                      </a:endParaRPr>
                    </a:p>
                  </a:txBody>
                  <a:tcPr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53436231"/>
                  </a:ext>
                </a:extLst>
              </a:tr>
            </a:tbl>
          </a:graphicData>
        </a:graphic>
      </p:graphicFrame>
      <p:sp>
        <p:nvSpPr>
          <p:cNvPr id="4" name="Hexagon 3">
            <a:extLst>
              <a:ext uri="{FF2B5EF4-FFF2-40B4-BE49-F238E27FC236}">
                <a16:creationId xmlns:a16="http://schemas.microsoft.com/office/drawing/2014/main" xmlns="" id="{0C677673-9E0E-4DC2-99C9-9175D9654E4B}"/>
              </a:ext>
            </a:extLst>
          </p:cNvPr>
          <p:cNvSpPr/>
          <p:nvPr/>
        </p:nvSpPr>
        <p:spPr>
          <a:xfrm>
            <a:off x="267653" y="1157592"/>
            <a:ext cx="11465560" cy="564048"/>
          </a:xfrm>
          <a:prstGeom prst="hexagon">
            <a:avLst>
              <a:gd name="adj" fmla="val 33708"/>
              <a:gd name="vf" fmla="val 115470"/>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Black" panose="020B0A04020102020204" pitchFamily="34" charset="0"/>
                <a:ea typeface="+mn-ea"/>
                <a:cs typeface="+mn-cs"/>
                <a:sym typeface="Arial"/>
              </a:rPr>
              <a:t>Hyperautomation Initiatives</a:t>
            </a:r>
            <a:endParaRPr kumimoji="0" lang="en-US" sz="2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963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Recommended Gartner Research</a:t>
            </a:r>
          </a:p>
        </p:txBody>
      </p:sp>
      <p:sp>
        <p:nvSpPr>
          <p:cNvPr id="6" name="Content Placeholder 9">
            <a:extLst>
              <a:ext uri="{FF2B5EF4-FFF2-40B4-BE49-F238E27FC236}">
                <a16:creationId xmlns:a16="http://schemas.microsoft.com/office/drawing/2014/main" xmlns="" id="{2E2B56DB-38D8-4119-BF40-FACB99B79185}"/>
              </a:ext>
            </a:extLst>
          </p:cNvPr>
          <p:cNvSpPr>
            <a:spLocks noGrp="1"/>
          </p:cNvSpPr>
          <p:nvPr>
            <p:ph type="body" sz="quarter" idx="10"/>
          </p:nvPr>
        </p:nvSpPr>
        <p:spPr>
          <a:xfrm>
            <a:off x="457200" y="1261359"/>
            <a:ext cx="11276013" cy="4460875"/>
          </a:xfrm>
        </p:spPr>
        <p:txBody>
          <a:bodyPr/>
          <a:lstStyle/>
          <a:p>
            <a:r>
              <a:rPr lang="en-US" sz="1600" u="sng" dirty="0">
                <a:hlinkClick r:id="rId3"/>
              </a:rPr>
              <a:t>Tool: Banking and Insurance Use Cases to Drive Hyperautomation</a:t>
            </a:r>
            <a:endParaRPr lang="en-US" sz="1600" dirty="0"/>
          </a:p>
          <a:p>
            <a:r>
              <a:rPr lang="en-US" sz="1600" u="sng" dirty="0">
                <a:hlinkClick r:id="rId4"/>
              </a:rPr>
              <a:t>Predicts 2021: Accelerate Results Beyond RPA to Hyperautomation</a:t>
            </a:r>
            <a:endParaRPr lang="en-US" sz="1600" dirty="0"/>
          </a:p>
          <a:p>
            <a:r>
              <a:rPr lang="en-US" sz="1600" u="sng" dirty="0">
                <a:hlinkClick r:id="rId5"/>
              </a:rPr>
              <a:t>Gartner Predictions for RPA and Hyperautomation</a:t>
            </a:r>
            <a:endParaRPr lang="en-US" sz="1600" dirty="0"/>
          </a:p>
          <a:p>
            <a:r>
              <a:rPr lang="en-US" sz="1600" u="sng" dirty="0">
                <a:hlinkClick r:id="rId6"/>
              </a:rPr>
              <a:t>The CIO’s Guide to RPA and Introduction to Hyperautomation</a:t>
            </a:r>
            <a:endParaRPr lang="en-US" sz="1600" u="sng" dirty="0"/>
          </a:p>
          <a:p>
            <a:r>
              <a:rPr lang="en-US" sz="1600" u="sng" dirty="0">
                <a:hlinkClick r:id="rId7"/>
              </a:rPr>
              <a:t>Driving Strategic Mandates for AI in the Enterprise</a:t>
            </a:r>
            <a:endParaRPr lang="en-US" sz="1600" dirty="0"/>
          </a:p>
          <a:p>
            <a:r>
              <a:rPr lang="en-US" sz="1600" u="sng" dirty="0">
                <a:hlinkClick r:id="rId8"/>
              </a:rPr>
              <a:t>Fusion Teams by the Numbers: An Empirical Analysis of Digital Business Teams</a:t>
            </a:r>
            <a:endParaRPr lang="en-US" sz="1600" dirty="0"/>
          </a:p>
          <a:p>
            <a:r>
              <a:rPr lang="en-US" sz="1600" u="sng" dirty="0">
                <a:hlinkClick r:id="rId9"/>
              </a:rPr>
              <a:t>Fusion Teams: A New Model for Digital Delivery</a:t>
            </a:r>
            <a:endParaRPr lang="en-US" sz="1600" dirty="0"/>
          </a:p>
          <a:p>
            <a:pPr>
              <a:lnSpc>
                <a:spcPct val="95000"/>
              </a:lnSpc>
              <a:spcBef>
                <a:spcPts val="600"/>
              </a:spcBef>
            </a:pPr>
            <a:r>
              <a:rPr lang="en-US" sz="1600" dirty="0">
                <a:hlinkClick r:id="rId10"/>
              </a:rPr>
              <a:t>Hype Cycle for Artificial Intelligence, 2020</a:t>
            </a:r>
            <a:endParaRPr lang="en-US" sz="1600" dirty="0"/>
          </a:p>
          <a:p>
            <a:pPr>
              <a:lnSpc>
                <a:spcPct val="95000"/>
              </a:lnSpc>
              <a:spcBef>
                <a:spcPts val="600"/>
              </a:spcBef>
            </a:pPr>
            <a:r>
              <a:rPr lang="en-US" sz="1600" dirty="0">
                <a:hlinkClick r:id="rId11"/>
              </a:rPr>
              <a:t>Hype Cycle for Data Science and Machine Learning, 2020</a:t>
            </a:r>
            <a:r>
              <a:rPr lang="en-US" sz="2400" dirty="0"/>
              <a:t/>
            </a:r>
            <a:br>
              <a:rPr lang="en-US" sz="2400" dirty="0"/>
            </a:br>
            <a:endParaRPr lang="en-US" sz="2400" dirty="0"/>
          </a:p>
        </p:txBody>
      </p:sp>
    </p:spTree>
    <p:extLst>
      <p:ext uri="{BB962C8B-B14F-4D97-AF65-F5344CB8AC3E}">
        <p14:creationId xmlns:p14="http://schemas.microsoft.com/office/powerpoint/2010/main" val="417635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Gartner Research for Skills &amp; Talent</a:t>
            </a:r>
          </a:p>
        </p:txBody>
      </p:sp>
      <p:sp>
        <p:nvSpPr>
          <p:cNvPr id="6" name="Content Placeholder 9">
            <a:extLst>
              <a:ext uri="{FF2B5EF4-FFF2-40B4-BE49-F238E27FC236}">
                <a16:creationId xmlns:a16="http://schemas.microsoft.com/office/drawing/2014/main" xmlns="" id="{2E2B56DB-38D8-4119-BF40-FACB99B79185}"/>
              </a:ext>
            </a:extLst>
          </p:cNvPr>
          <p:cNvSpPr>
            <a:spLocks noGrp="1"/>
          </p:cNvSpPr>
          <p:nvPr>
            <p:ph type="body" sz="quarter" idx="10"/>
          </p:nvPr>
        </p:nvSpPr>
        <p:spPr/>
        <p:txBody>
          <a:bodyPr/>
          <a:lstStyle/>
          <a:p>
            <a:r>
              <a:rPr lang="en-US" sz="1600" b="1" dirty="0">
                <a:hlinkClick r:id="rId3"/>
              </a:rPr>
              <a:t>The AI Talent Crisis Is a Myth: Here Is What to Do</a:t>
            </a:r>
            <a:r>
              <a:rPr lang="en-US" sz="1600" b="1" dirty="0"/>
              <a:t> </a:t>
            </a:r>
            <a:endParaRPr lang="en-US" sz="1600" dirty="0"/>
          </a:p>
          <a:p>
            <a:r>
              <a:rPr lang="en-US" sz="1600" dirty="0">
                <a:hlinkClick r:id="rId4"/>
              </a:rPr>
              <a:t>How to Organize AI Talent</a:t>
            </a:r>
            <a:endParaRPr lang="en-US" sz="1600" dirty="0"/>
          </a:p>
          <a:p>
            <a:r>
              <a:rPr lang="en-US" sz="1600" dirty="0">
                <a:hlinkClick r:id="rId5"/>
              </a:rPr>
              <a:t>Competing for Digital Talent: Tactics for Uncovering Non-Obvious Talent</a:t>
            </a:r>
            <a:endParaRPr lang="en-US" sz="1600" dirty="0"/>
          </a:p>
          <a:p>
            <a:r>
              <a:rPr lang="en-US" sz="1600" dirty="0">
                <a:hlinkClick r:id="rId6"/>
              </a:rPr>
              <a:t>Case Study: Internal Data Science Team Development (Eastman)</a:t>
            </a:r>
            <a:endParaRPr lang="en-US" sz="1600" dirty="0"/>
          </a:p>
          <a:p>
            <a:r>
              <a:rPr lang="en-US" sz="1600" dirty="0">
                <a:hlinkClick r:id="rId7"/>
              </a:rPr>
              <a:t>Capability-Based Data and Analytics Talent (Stats NZ)</a:t>
            </a:r>
            <a:endParaRPr lang="en-US" sz="1600" dirty="0"/>
          </a:p>
          <a:p>
            <a:r>
              <a:rPr lang="en-US" sz="1600" dirty="0">
                <a:hlinkClick r:id="rId8"/>
              </a:rPr>
              <a:t>Toolkit: Intelligently Sourcing Internal D&amp;A Talent When Budgets Are Tight</a:t>
            </a:r>
            <a:endParaRPr lang="en-US" sz="1600" dirty="0"/>
          </a:p>
          <a:p>
            <a:r>
              <a:rPr lang="en-US" sz="1600" dirty="0">
                <a:hlinkClick r:id="rId9"/>
              </a:rPr>
              <a:t>Use Role Adjacencies to Find and Develop Data Science Talent</a:t>
            </a:r>
            <a:endParaRPr lang="en-US" sz="1600" dirty="0"/>
          </a:p>
          <a:p>
            <a:r>
              <a:rPr lang="en-US" sz="1600" dirty="0">
                <a:hlinkClick r:id="rId10"/>
              </a:rPr>
              <a:t>Leading Upskilling Initiatives in Data Science and Machine Learning</a:t>
            </a:r>
            <a:endParaRPr lang="en-US" sz="1600" dirty="0"/>
          </a:p>
          <a:p>
            <a:r>
              <a:rPr lang="en-US" sz="1600" dirty="0">
                <a:hlinkClick r:id="rId11"/>
              </a:rPr>
              <a:t>Create a Hybrid Centralized and Decentralized Data and Analytics Organizational Model</a:t>
            </a:r>
            <a:endParaRPr lang="en-US" sz="1600" dirty="0"/>
          </a:p>
          <a:p>
            <a:r>
              <a:rPr lang="en-US" sz="1600" dirty="0">
                <a:hlinkClick r:id="rId12"/>
              </a:rPr>
              <a:t>What Are the Must-Have Roles for Data and Analytics?</a:t>
            </a:r>
            <a:endParaRPr lang="en-US" sz="1600" dirty="0"/>
          </a:p>
          <a:p>
            <a:pPr marL="0" indent="0">
              <a:buNone/>
            </a:pPr>
            <a:endParaRPr lang="en-US" sz="1600" dirty="0"/>
          </a:p>
        </p:txBody>
      </p:sp>
    </p:spTree>
    <p:extLst>
      <p:ext uri="{BB962C8B-B14F-4D97-AF65-F5344CB8AC3E}">
        <p14:creationId xmlns:p14="http://schemas.microsoft.com/office/powerpoint/2010/main" val="40189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Appendix</a:t>
            </a:r>
            <a:br>
              <a:rPr lang="en-US" sz="3600" b="1" dirty="0"/>
            </a:br>
            <a:r>
              <a:rPr lang="en-US" sz="3600" b="1" dirty="0"/>
              <a:t>RPA specific content</a:t>
            </a:r>
          </a:p>
        </p:txBody>
      </p:sp>
      <p:sp>
        <p:nvSpPr>
          <p:cNvPr id="3" name="TextBox 2">
            <a:extLst>
              <a:ext uri="{FF2B5EF4-FFF2-40B4-BE49-F238E27FC236}">
                <a16:creationId xmlns:a16="http://schemas.microsoft.com/office/drawing/2014/main" xmlns="" id="{970DFE29-014B-4AA6-80FB-82229F843162}"/>
              </a:ext>
            </a:extLst>
          </p:cNvPr>
          <p:cNvSpPr txBox="1"/>
          <p:nvPr/>
        </p:nvSpPr>
        <p:spPr>
          <a:xfrm>
            <a:off x="7933509" y="2011679"/>
            <a:ext cx="2708365" cy="2031325"/>
          </a:xfrm>
          <a:prstGeom prst="rect">
            <a:avLst/>
          </a:prstGeom>
          <a:noFill/>
        </p:spPr>
        <p:txBody>
          <a:bodyPr wrap="square" lIns="0" rtlCol="0">
            <a:spAutoFit/>
          </a:bodyPr>
          <a:lstStyle/>
          <a:p>
            <a:r>
              <a:rPr lang="en-US" b="1" dirty="0">
                <a:solidFill>
                  <a:schemeClr val="bg2"/>
                </a:solidFill>
              </a:rPr>
              <a:t>Due to the high interest in the targeted area of RPA (Robotic Process Automation) – attached please find an excerpt of our RPA specific content.</a:t>
            </a:r>
          </a:p>
        </p:txBody>
      </p:sp>
    </p:spTree>
    <p:extLst>
      <p:ext uri="{BB962C8B-B14F-4D97-AF65-F5344CB8AC3E}">
        <p14:creationId xmlns:p14="http://schemas.microsoft.com/office/powerpoint/2010/main" val="1845558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CE376-0678-4297-9E98-E55A3F56FDEE}"/>
              </a:ext>
            </a:extLst>
          </p:cNvPr>
          <p:cNvSpPr>
            <a:spLocks noGrp="1"/>
          </p:cNvSpPr>
          <p:nvPr>
            <p:ph type="title"/>
          </p:nvPr>
        </p:nvSpPr>
        <p:spPr/>
        <p:txBody>
          <a:bodyPr/>
          <a:lstStyle/>
          <a:p>
            <a:r>
              <a:rPr lang="en-GB" dirty="0"/>
              <a:t>RPA MQs</a:t>
            </a:r>
            <a:endParaRPr lang="en-US" dirty="0"/>
          </a:p>
        </p:txBody>
      </p:sp>
      <p:pic>
        <p:nvPicPr>
          <p:cNvPr id="1026" name="Picture 2" descr="Magic Quadrant for Robotic Process Automation">
            <a:extLst>
              <a:ext uri="{FF2B5EF4-FFF2-40B4-BE49-F238E27FC236}">
                <a16:creationId xmlns:a16="http://schemas.microsoft.com/office/drawing/2014/main" xmlns="" id="{36FBABCF-558E-4397-835E-302E73F29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804" y="1042032"/>
            <a:ext cx="4773936" cy="477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ic Quadrant for Robotic Process Automation Software">
            <a:extLst>
              <a:ext uri="{FF2B5EF4-FFF2-40B4-BE49-F238E27FC236}">
                <a16:creationId xmlns:a16="http://schemas.microsoft.com/office/drawing/2014/main" xmlns="" id="{A4BDDF5D-4E6D-4533-A10E-6DA657032D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120" y="1042032"/>
            <a:ext cx="4773936" cy="47739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AD4D2FE9-C2E9-43E4-979A-FF53C2A7492E}"/>
              </a:ext>
            </a:extLst>
          </p:cNvPr>
          <p:cNvSpPr txBox="1"/>
          <p:nvPr/>
        </p:nvSpPr>
        <p:spPr>
          <a:xfrm>
            <a:off x="2479040" y="588312"/>
            <a:ext cx="2489200" cy="369332"/>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2019</a:t>
            </a:r>
          </a:p>
        </p:txBody>
      </p:sp>
      <p:sp>
        <p:nvSpPr>
          <p:cNvPr id="7" name="TextBox 6">
            <a:extLst>
              <a:ext uri="{FF2B5EF4-FFF2-40B4-BE49-F238E27FC236}">
                <a16:creationId xmlns:a16="http://schemas.microsoft.com/office/drawing/2014/main" xmlns="" id="{F14F36F8-CAC9-4F27-BFCD-FBD78A6B0782}"/>
              </a:ext>
            </a:extLst>
          </p:cNvPr>
          <p:cNvSpPr txBox="1"/>
          <p:nvPr/>
        </p:nvSpPr>
        <p:spPr>
          <a:xfrm>
            <a:off x="7589520" y="588312"/>
            <a:ext cx="2489200" cy="369332"/>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2020</a:t>
            </a:r>
          </a:p>
        </p:txBody>
      </p:sp>
    </p:spTree>
    <p:extLst>
      <p:ext uri="{BB962C8B-B14F-4D97-AF65-F5344CB8AC3E}">
        <p14:creationId xmlns:p14="http://schemas.microsoft.com/office/powerpoint/2010/main" val="673089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39F81-683A-4802-A700-56139A8761A1}"/>
              </a:ext>
            </a:extLst>
          </p:cNvPr>
          <p:cNvSpPr>
            <a:spLocks noGrp="1"/>
          </p:cNvSpPr>
          <p:nvPr>
            <p:ph type="title"/>
          </p:nvPr>
        </p:nvSpPr>
        <p:spPr>
          <a:xfrm>
            <a:off x="457993" y="366713"/>
            <a:ext cx="11276013" cy="443198"/>
          </a:xfrm>
        </p:spPr>
        <p:txBody>
          <a:bodyPr/>
          <a:lstStyle/>
          <a:p>
            <a:r>
              <a:rPr lang="en-US" dirty="0"/>
              <a:t>Once Upon a Time: Started with Stand Alone RPA</a:t>
            </a:r>
          </a:p>
        </p:txBody>
      </p:sp>
      <p:sp>
        <p:nvSpPr>
          <p:cNvPr id="4" name="Rectangle 3">
            <a:extLst>
              <a:ext uri="{FF2B5EF4-FFF2-40B4-BE49-F238E27FC236}">
                <a16:creationId xmlns:a16="http://schemas.microsoft.com/office/drawing/2014/main" xmlns="" id="{A41F0216-882B-4A3E-8661-3D3524843358}"/>
              </a:ext>
            </a:extLst>
          </p:cNvPr>
          <p:cNvSpPr/>
          <p:nvPr/>
        </p:nvSpPr>
        <p:spPr>
          <a:xfrm>
            <a:off x="1219200" y="1840924"/>
            <a:ext cx="2978331" cy="2412274"/>
          </a:xfrm>
          <a:prstGeom prst="rect">
            <a:avLst/>
          </a:pr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rial"/>
                <a:ea typeface="+mn-ea"/>
                <a:cs typeface="+mn-cs"/>
              </a:rPr>
              <a:t>RPA</a:t>
            </a:r>
          </a:p>
        </p:txBody>
      </p:sp>
      <p:sp>
        <p:nvSpPr>
          <p:cNvPr id="7" name="Freeform 10">
            <a:extLst>
              <a:ext uri="{FF2B5EF4-FFF2-40B4-BE49-F238E27FC236}">
                <a16:creationId xmlns:a16="http://schemas.microsoft.com/office/drawing/2014/main" xmlns="" id="{40D43720-099F-4904-91F3-5B79BB804AE3}"/>
              </a:ext>
            </a:extLst>
          </p:cNvPr>
          <p:cNvSpPr>
            <a:spLocks/>
          </p:cNvSpPr>
          <p:nvPr/>
        </p:nvSpPr>
        <p:spPr bwMode="auto">
          <a:xfrm>
            <a:off x="6785470" y="1501560"/>
            <a:ext cx="3821373" cy="2934269"/>
          </a:xfrm>
          <a:custGeom>
            <a:avLst/>
            <a:gdLst>
              <a:gd name="T0" fmla="*/ 0 w 3808"/>
              <a:gd name="T1" fmla="*/ 2147483646 h 2070"/>
              <a:gd name="T2" fmla="*/ 2147483646 w 3808"/>
              <a:gd name="T3" fmla="*/ 2147483646 h 2070"/>
              <a:gd name="T4" fmla="*/ 2147483646 w 3808"/>
              <a:gd name="T5" fmla="*/ 0 h 2070"/>
              <a:gd name="T6" fmla="*/ 0 60000 65536"/>
              <a:gd name="T7" fmla="*/ 0 60000 65536"/>
              <a:gd name="T8" fmla="*/ 0 60000 65536"/>
              <a:gd name="T9" fmla="*/ 0 w 3808"/>
              <a:gd name="T10" fmla="*/ 0 h 2070"/>
              <a:gd name="T11" fmla="*/ 3808 w 3808"/>
              <a:gd name="T12" fmla="*/ 2070 h 2070"/>
            </a:gdLst>
            <a:ahLst/>
            <a:cxnLst>
              <a:cxn ang="T6">
                <a:pos x="T0" y="T1"/>
              </a:cxn>
              <a:cxn ang="T7">
                <a:pos x="T2" y="T3"/>
              </a:cxn>
              <a:cxn ang="T8">
                <a:pos x="T4" y="T5"/>
              </a:cxn>
            </a:cxnLst>
            <a:rect l="T9" t="T10" r="T11" b="T12"/>
            <a:pathLst>
              <a:path w="3808" h="2070">
                <a:moveTo>
                  <a:pt x="0" y="1845"/>
                </a:moveTo>
                <a:cubicBezTo>
                  <a:pt x="246" y="1957"/>
                  <a:pt x="492" y="2070"/>
                  <a:pt x="1127" y="1763"/>
                </a:cubicBezTo>
                <a:cubicBezTo>
                  <a:pt x="1762" y="1456"/>
                  <a:pt x="2785" y="728"/>
                  <a:pt x="3808" y="0"/>
                </a:cubicBezTo>
              </a:path>
            </a:pathLst>
          </a:custGeom>
          <a:noFill/>
          <a:ln w="136525" cap="flat" cmpd="sng">
            <a:solidFill>
              <a:srgbClr val="0000FF"/>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square" lIns="91432" tIns="45716" rIns="91432" bIns="4571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Unicode MS"/>
              <a:cs typeface="+mn-cs"/>
            </a:endParaRPr>
          </a:p>
        </p:txBody>
      </p:sp>
      <p:cxnSp>
        <p:nvCxnSpPr>
          <p:cNvPr id="8" name="Straight Arrow Connector 7">
            <a:extLst>
              <a:ext uri="{FF2B5EF4-FFF2-40B4-BE49-F238E27FC236}">
                <a16:creationId xmlns:a16="http://schemas.microsoft.com/office/drawing/2014/main" xmlns="" id="{5E7C92D7-2111-419E-B5B6-ABD02954B673}"/>
              </a:ext>
            </a:extLst>
          </p:cNvPr>
          <p:cNvCxnSpPr>
            <a:cxnSpLocks/>
          </p:cNvCxnSpPr>
          <p:nvPr/>
        </p:nvCxnSpPr>
        <p:spPr>
          <a:xfrm flipV="1">
            <a:off x="6693031" y="1159497"/>
            <a:ext cx="0" cy="3553905"/>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C80BB5A7-8CC6-40AD-9902-EED0661F6E98}"/>
              </a:ext>
            </a:extLst>
          </p:cNvPr>
          <p:cNvCxnSpPr>
            <a:cxnSpLocks/>
          </p:cNvCxnSpPr>
          <p:nvPr/>
        </p:nvCxnSpPr>
        <p:spPr>
          <a:xfrm flipV="1">
            <a:off x="6693031" y="4713401"/>
            <a:ext cx="4315905" cy="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06217644-556A-4E71-99D4-EF7D89C8261A}"/>
              </a:ext>
            </a:extLst>
          </p:cNvPr>
          <p:cNvSpPr/>
          <p:nvPr/>
        </p:nvSpPr>
        <p:spPr bwMode="gray">
          <a:xfrm>
            <a:off x="7045235" y="1561326"/>
            <a:ext cx="2386148" cy="1200329"/>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lang="en-US" sz="1200" dirty="0">
                <a:solidFill>
                  <a:srgbClr val="000000"/>
                </a:solidFill>
                <a:latin typeface="Arial" panose="020B0604020202020204"/>
              </a:rPr>
              <a:t>Over a 6 year period, RPA software had a very high growth (at times, triple digit growth).  This accelerated the interest, discussion and exploration of automaton possibilities. </a:t>
            </a:r>
            <a:endParaRPr kumimoji="0" lang="en-US" sz="12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2844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F98DD-4428-41D0-B563-151874E75219}"/>
              </a:ext>
            </a:extLst>
          </p:cNvPr>
          <p:cNvSpPr>
            <a:spLocks noGrp="1"/>
          </p:cNvSpPr>
          <p:nvPr>
            <p:ph type="title"/>
          </p:nvPr>
        </p:nvSpPr>
        <p:spPr>
          <a:ln>
            <a:noFill/>
          </a:ln>
        </p:spPr>
        <p:txBody>
          <a:bodyPr/>
          <a:lstStyle/>
          <a:p>
            <a:pPr lvl="0"/>
            <a:r>
              <a:rPr lang="en-US" dirty="0"/>
              <a:t>Shift to Complemented RPA</a:t>
            </a:r>
          </a:p>
        </p:txBody>
      </p:sp>
      <p:grpSp>
        <p:nvGrpSpPr>
          <p:cNvPr id="4" name="Group 3">
            <a:extLst>
              <a:ext uri="{FF2B5EF4-FFF2-40B4-BE49-F238E27FC236}">
                <a16:creationId xmlns:a16="http://schemas.microsoft.com/office/drawing/2014/main" xmlns="" id="{E8D9DA1F-AFFF-4BC5-8AB0-40F48E98E6C7}"/>
              </a:ext>
            </a:extLst>
          </p:cNvPr>
          <p:cNvGrpSpPr/>
          <p:nvPr/>
        </p:nvGrpSpPr>
        <p:grpSpPr>
          <a:xfrm>
            <a:off x="468964" y="1826415"/>
            <a:ext cx="5096312" cy="4186106"/>
            <a:chOff x="457200" y="1887523"/>
            <a:chExt cx="5096312" cy="4186106"/>
          </a:xfrm>
        </p:grpSpPr>
        <p:sp>
          <p:nvSpPr>
            <p:cNvPr id="5" name="Rectangle 4">
              <a:extLst>
                <a:ext uri="{FF2B5EF4-FFF2-40B4-BE49-F238E27FC236}">
                  <a16:creationId xmlns:a16="http://schemas.microsoft.com/office/drawing/2014/main" xmlns="" id="{FCC4F314-00B0-4D6D-AEBE-0A23296F7BA1}"/>
                </a:ext>
              </a:extLst>
            </p:cNvPr>
            <p:cNvSpPr/>
            <p:nvPr/>
          </p:nvSpPr>
          <p:spPr>
            <a:xfrm>
              <a:off x="457200" y="1887523"/>
              <a:ext cx="5096312" cy="4186106"/>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 name="Group 2">
              <a:extLst>
                <a:ext uri="{FF2B5EF4-FFF2-40B4-BE49-F238E27FC236}">
                  <a16:creationId xmlns:a16="http://schemas.microsoft.com/office/drawing/2014/main" xmlns="" id="{BC89ABB8-034B-4CB0-A0EA-6546A4503F83}"/>
                </a:ext>
              </a:extLst>
            </p:cNvPr>
            <p:cNvGrpSpPr/>
            <p:nvPr/>
          </p:nvGrpSpPr>
          <p:grpSpPr>
            <a:xfrm>
              <a:off x="608118" y="2130802"/>
              <a:ext cx="4802781" cy="3577323"/>
              <a:chOff x="608118" y="1791883"/>
              <a:chExt cx="7353488" cy="5006812"/>
            </a:xfrm>
          </p:grpSpPr>
          <p:sp>
            <p:nvSpPr>
              <p:cNvPr id="25" name="Freeform 6">
                <a:extLst>
                  <a:ext uri="{FF2B5EF4-FFF2-40B4-BE49-F238E27FC236}">
                    <a16:creationId xmlns:a16="http://schemas.microsoft.com/office/drawing/2014/main" xmlns="" id="{D9F1FCE8-4994-774D-8530-B073CAE8727E}"/>
                  </a:ext>
                </a:extLst>
              </p:cNvPr>
              <p:cNvSpPr>
                <a:spLocks/>
              </p:cNvSpPr>
              <p:nvPr/>
            </p:nvSpPr>
            <p:spPr bwMode="auto">
              <a:xfrm>
                <a:off x="6464979" y="3374738"/>
                <a:ext cx="1496627" cy="1791416"/>
              </a:xfrm>
              <a:custGeom>
                <a:avLst/>
                <a:gdLst>
                  <a:gd name="T0" fmla="*/ 1085 w 1979"/>
                  <a:gd name="T1" fmla="*/ 386 h 2371"/>
                  <a:gd name="T2" fmla="*/ 1070 w 1979"/>
                  <a:gd name="T3" fmla="*/ 368 h 2371"/>
                  <a:gd name="T4" fmla="*/ 1073 w 1979"/>
                  <a:gd name="T5" fmla="*/ 345 h 2371"/>
                  <a:gd name="T6" fmla="*/ 1094 w 1979"/>
                  <a:gd name="T7" fmla="*/ 323 h 2371"/>
                  <a:gd name="T8" fmla="*/ 1124 w 1979"/>
                  <a:gd name="T9" fmla="*/ 305 h 2371"/>
                  <a:gd name="T10" fmla="*/ 1166 w 1979"/>
                  <a:gd name="T11" fmla="*/ 265 h 2371"/>
                  <a:gd name="T12" fmla="*/ 1188 w 1979"/>
                  <a:gd name="T13" fmla="*/ 215 h 2371"/>
                  <a:gd name="T14" fmla="*/ 1190 w 1979"/>
                  <a:gd name="T15" fmla="*/ 164 h 2371"/>
                  <a:gd name="T16" fmla="*/ 1163 w 1979"/>
                  <a:gd name="T17" fmla="*/ 96 h 2371"/>
                  <a:gd name="T18" fmla="*/ 1108 w 1979"/>
                  <a:gd name="T19" fmla="*/ 42 h 2371"/>
                  <a:gd name="T20" fmla="*/ 1030 w 1979"/>
                  <a:gd name="T21" fmla="*/ 7 h 2371"/>
                  <a:gd name="T22" fmla="*/ 963 w 1979"/>
                  <a:gd name="T23" fmla="*/ 0 h 2371"/>
                  <a:gd name="T24" fmla="*/ 873 w 1979"/>
                  <a:gd name="T25" fmla="*/ 13 h 2371"/>
                  <a:gd name="T26" fmla="*/ 800 w 1979"/>
                  <a:gd name="T27" fmla="*/ 54 h 2371"/>
                  <a:gd name="T28" fmla="*/ 750 w 1979"/>
                  <a:gd name="T29" fmla="*/ 112 h 2371"/>
                  <a:gd name="T30" fmla="*/ 732 w 1979"/>
                  <a:gd name="T31" fmla="*/ 184 h 2371"/>
                  <a:gd name="T32" fmla="*/ 740 w 1979"/>
                  <a:gd name="T33" fmla="*/ 229 h 2371"/>
                  <a:gd name="T34" fmla="*/ 765 w 1979"/>
                  <a:gd name="T35" fmla="*/ 274 h 2371"/>
                  <a:gd name="T36" fmla="*/ 813 w 1979"/>
                  <a:gd name="T37" fmla="*/ 312 h 2371"/>
                  <a:gd name="T38" fmla="*/ 837 w 1979"/>
                  <a:gd name="T39" fmla="*/ 329 h 2371"/>
                  <a:gd name="T40" fmla="*/ 852 w 1979"/>
                  <a:gd name="T41" fmla="*/ 351 h 2371"/>
                  <a:gd name="T42" fmla="*/ 850 w 1979"/>
                  <a:gd name="T43" fmla="*/ 374 h 2371"/>
                  <a:gd name="T44" fmla="*/ 831 w 1979"/>
                  <a:gd name="T45" fmla="*/ 389 h 2371"/>
                  <a:gd name="T46" fmla="*/ 0 w 1979"/>
                  <a:gd name="T47" fmla="*/ 1233 h 2371"/>
                  <a:gd name="T48" fmla="*/ 33 w 1979"/>
                  <a:gd name="T49" fmla="*/ 1244 h 2371"/>
                  <a:gd name="T50" fmla="*/ 70 w 1979"/>
                  <a:gd name="T51" fmla="*/ 1205 h 2371"/>
                  <a:gd name="T52" fmla="*/ 102 w 1979"/>
                  <a:gd name="T53" fmla="*/ 1165 h 2371"/>
                  <a:gd name="T54" fmla="*/ 142 w 1979"/>
                  <a:gd name="T55" fmla="*/ 1138 h 2371"/>
                  <a:gd name="T56" fmla="*/ 200 w 1979"/>
                  <a:gd name="T57" fmla="*/ 1124 h 2371"/>
                  <a:gd name="T58" fmla="*/ 254 w 1979"/>
                  <a:gd name="T59" fmla="*/ 1135 h 2371"/>
                  <a:gd name="T60" fmla="*/ 317 w 1979"/>
                  <a:gd name="T61" fmla="*/ 1176 h 2371"/>
                  <a:gd name="T62" fmla="*/ 362 w 1979"/>
                  <a:gd name="T63" fmla="*/ 1245 h 2371"/>
                  <a:gd name="T64" fmla="*/ 383 w 1979"/>
                  <a:gd name="T65" fmla="*/ 1330 h 2371"/>
                  <a:gd name="T66" fmla="*/ 380 w 1979"/>
                  <a:gd name="T67" fmla="*/ 1401 h 2371"/>
                  <a:gd name="T68" fmla="*/ 353 w 1979"/>
                  <a:gd name="T69" fmla="*/ 1483 h 2371"/>
                  <a:gd name="T70" fmla="*/ 303 w 1979"/>
                  <a:gd name="T71" fmla="*/ 1544 h 2371"/>
                  <a:gd name="T72" fmla="*/ 238 w 1979"/>
                  <a:gd name="T73" fmla="*/ 1579 h 2371"/>
                  <a:gd name="T74" fmla="*/ 184 w 1979"/>
                  <a:gd name="T75" fmla="*/ 1583 h 2371"/>
                  <a:gd name="T76" fmla="*/ 130 w 1979"/>
                  <a:gd name="T77" fmla="*/ 1565 h 2371"/>
                  <a:gd name="T78" fmla="*/ 88 w 1979"/>
                  <a:gd name="T79" fmla="*/ 1528 h 2371"/>
                  <a:gd name="T80" fmla="*/ 63 w 1979"/>
                  <a:gd name="T81" fmla="*/ 1489 h 2371"/>
                  <a:gd name="T82" fmla="*/ 24 w 1979"/>
                  <a:gd name="T83" fmla="*/ 1462 h 2371"/>
                  <a:gd name="T84" fmla="*/ 0 w 1979"/>
                  <a:gd name="T85" fmla="*/ 2371 h 2371"/>
                  <a:gd name="T86" fmla="*/ 853 w 1979"/>
                  <a:gd name="T87" fmla="*/ 2356 h 2371"/>
                  <a:gd name="T88" fmla="*/ 836 w 1979"/>
                  <a:gd name="T89" fmla="*/ 2322 h 2371"/>
                  <a:gd name="T90" fmla="*/ 800 w 1979"/>
                  <a:gd name="T91" fmla="*/ 2298 h 2371"/>
                  <a:gd name="T92" fmla="*/ 758 w 1979"/>
                  <a:gd name="T93" fmla="*/ 2257 h 2371"/>
                  <a:gd name="T94" fmla="*/ 735 w 1979"/>
                  <a:gd name="T95" fmla="*/ 2208 h 2371"/>
                  <a:gd name="T96" fmla="*/ 734 w 1979"/>
                  <a:gd name="T97" fmla="*/ 2157 h 2371"/>
                  <a:gd name="T98" fmla="*/ 759 w 1979"/>
                  <a:gd name="T99" fmla="*/ 2088 h 2371"/>
                  <a:gd name="T100" fmla="*/ 816 w 1979"/>
                  <a:gd name="T101" fmla="*/ 2035 h 2371"/>
                  <a:gd name="T102" fmla="*/ 894 w 1979"/>
                  <a:gd name="T103" fmla="*/ 2000 h 2371"/>
                  <a:gd name="T104" fmla="*/ 961 w 1979"/>
                  <a:gd name="T105" fmla="*/ 1993 h 2371"/>
                  <a:gd name="T106" fmla="*/ 1051 w 1979"/>
                  <a:gd name="T107" fmla="*/ 2006 h 2371"/>
                  <a:gd name="T108" fmla="*/ 1124 w 1979"/>
                  <a:gd name="T109" fmla="*/ 2046 h 2371"/>
                  <a:gd name="T110" fmla="*/ 1173 w 1979"/>
                  <a:gd name="T111" fmla="*/ 2105 h 2371"/>
                  <a:gd name="T112" fmla="*/ 1191 w 1979"/>
                  <a:gd name="T113" fmla="*/ 2177 h 2371"/>
                  <a:gd name="T114" fmla="*/ 1184 w 1979"/>
                  <a:gd name="T115" fmla="*/ 2221 h 2371"/>
                  <a:gd name="T116" fmla="*/ 1158 w 1979"/>
                  <a:gd name="T117" fmla="*/ 2266 h 2371"/>
                  <a:gd name="T118" fmla="*/ 1111 w 1979"/>
                  <a:gd name="T119" fmla="*/ 2305 h 2371"/>
                  <a:gd name="T120" fmla="*/ 1079 w 1979"/>
                  <a:gd name="T121" fmla="*/ 2329 h 2371"/>
                  <a:gd name="T122" fmla="*/ 1072 w 1979"/>
                  <a:gd name="T123" fmla="*/ 2363 h 2371"/>
                  <a:gd name="T124" fmla="*/ 1100 w 1979"/>
                  <a:gd name="T125" fmla="*/ 392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9" h="2371">
                    <a:moveTo>
                      <a:pt x="1100" y="392"/>
                    </a:moveTo>
                    <a:lnTo>
                      <a:pt x="1100" y="392"/>
                    </a:lnTo>
                    <a:lnTo>
                      <a:pt x="1093" y="389"/>
                    </a:lnTo>
                    <a:lnTo>
                      <a:pt x="1085" y="386"/>
                    </a:lnTo>
                    <a:lnTo>
                      <a:pt x="1081" y="383"/>
                    </a:lnTo>
                    <a:lnTo>
                      <a:pt x="1076" y="378"/>
                    </a:lnTo>
                    <a:lnTo>
                      <a:pt x="1073" y="374"/>
                    </a:lnTo>
                    <a:lnTo>
                      <a:pt x="1070" y="368"/>
                    </a:lnTo>
                    <a:lnTo>
                      <a:pt x="1070" y="363"/>
                    </a:lnTo>
                    <a:lnTo>
                      <a:pt x="1070" y="357"/>
                    </a:lnTo>
                    <a:lnTo>
                      <a:pt x="1072" y="351"/>
                    </a:lnTo>
                    <a:lnTo>
                      <a:pt x="1073" y="345"/>
                    </a:lnTo>
                    <a:lnTo>
                      <a:pt x="1078" y="339"/>
                    </a:lnTo>
                    <a:lnTo>
                      <a:pt x="1082" y="333"/>
                    </a:lnTo>
                    <a:lnTo>
                      <a:pt x="1087" y="329"/>
                    </a:lnTo>
                    <a:lnTo>
                      <a:pt x="1094" y="323"/>
                    </a:lnTo>
                    <a:lnTo>
                      <a:pt x="1102" y="317"/>
                    </a:lnTo>
                    <a:lnTo>
                      <a:pt x="1111" y="312"/>
                    </a:lnTo>
                    <a:lnTo>
                      <a:pt x="1111" y="312"/>
                    </a:lnTo>
                    <a:lnTo>
                      <a:pt x="1124" y="305"/>
                    </a:lnTo>
                    <a:lnTo>
                      <a:pt x="1136" y="296"/>
                    </a:lnTo>
                    <a:lnTo>
                      <a:pt x="1151" y="283"/>
                    </a:lnTo>
                    <a:lnTo>
                      <a:pt x="1158" y="274"/>
                    </a:lnTo>
                    <a:lnTo>
                      <a:pt x="1166" y="265"/>
                    </a:lnTo>
                    <a:lnTo>
                      <a:pt x="1173" y="254"/>
                    </a:lnTo>
                    <a:lnTo>
                      <a:pt x="1179" y="242"/>
                    </a:lnTo>
                    <a:lnTo>
                      <a:pt x="1184" y="229"/>
                    </a:lnTo>
                    <a:lnTo>
                      <a:pt x="1188" y="215"/>
                    </a:lnTo>
                    <a:lnTo>
                      <a:pt x="1190" y="200"/>
                    </a:lnTo>
                    <a:lnTo>
                      <a:pt x="1191" y="184"/>
                    </a:lnTo>
                    <a:lnTo>
                      <a:pt x="1191" y="184"/>
                    </a:lnTo>
                    <a:lnTo>
                      <a:pt x="1190" y="164"/>
                    </a:lnTo>
                    <a:lnTo>
                      <a:pt x="1187" y="147"/>
                    </a:lnTo>
                    <a:lnTo>
                      <a:pt x="1181" y="129"/>
                    </a:lnTo>
                    <a:lnTo>
                      <a:pt x="1173" y="112"/>
                    </a:lnTo>
                    <a:lnTo>
                      <a:pt x="1163" y="96"/>
                    </a:lnTo>
                    <a:lnTo>
                      <a:pt x="1152" y="81"/>
                    </a:lnTo>
                    <a:lnTo>
                      <a:pt x="1139" y="66"/>
                    </a:lnTo>
                    <a:lnTo>
                      <a:pt x="1124" y="54"/>
                    </a:lnTo>
                    <a:lnTo>
                      <a:pt x="1108" y="42"/>
                    </a:lnTo>
                    <a:lnTo>
                      <a:pt x="1090" y="31"/>
                    </a:lnTo>
                    <a:lnTo>
                      <a:pt x="1072" y="21"/>
                    </a:lnTo>
                    <a:lnTo>
                      <a:pt x="1051" y="13"/>
                    </a:lnTo>
                    <a:lnTo>
                      <a:pt x="1030" y="7"/>
                    </a:lnTo>
                    <a:lnTo>
                      <a:pt x="1007" y="3"/>
                    </a:lnTo>
                    <a:lnTo>
                      <a:pt x="985" y="0"/>
                    </a:lnTo>
                    <a:lnTo>
                      <a:pt x="963" y="0"/>
                    </a:lnTo>
                    <a:lnTo>
                      <a:pt x="963" y="0"/>
                    </a:lnTo>
                    <a:lnTo>
                      <a:pt x="939" y="0"/>
                    </a:lnTo>
                    <a:lnTo>
                      <a:pt x="916" y="3"/>
                    </a:lnTo>
                    <a:lnTo>
                      <a:pt x="894" y="7"/>
                    </a:lnTo>
                    <a:lnTo>
                      <a:pt x="873" y="13"/>
                    </a:lnTo>
                    <a:lnTo>
                      <a:pt x="852" y="21"/>
                    </a:lnTo>
                    <a:lnTo>
                      <a:pt x="834" y="31"/>
                    </a:lnTo>
                    <a:lnTo>
                      <a:pt x="816" y="42"/>
                    </a:lnTo>
                    <a:lnTo>
                      <a:pt x="800" y="54"/>
                    </a:lnTo>
                    <a:lnTo>
                      <a:pt x="785" y="66"/>
                    </a:lnTo>
                    <a:lnTo>
                      <a:pt x="771" y="81"/>
                    </a:lnTo>
                    <a:lnTo>
                      <a:pt x="761" y="96"/>
                    </a:lnTo>
                    <a:lnTo>
                      <a:pt x="750" y="112"/>
                    </a:lnTo>
                    <a:lnTo>
                      <a:pt x="743" y="129"/>
                    </a:lnTo>
                    <a:lnTo>
                      <a:pt x="737" y="147"/>
                    </a:lnTo>
                    <a:lnTo>
                      <a:pt x="734" y="164"/>
                    </a:lnTo>
                    <a:lnTo>
                      <a:pt x="732" y="184"/>
                    </a:lnTo>
                    <a:lnTo>
                      <a:pt x="732" y="184"/>
                    </a:lnTo>
                    <a:lnTo>
                      <a:pt x="734" y="200"/>
                    </a:lnTo>
                    <a:lnTo>
                      <a:pt x="735" y="215"/>
                    </a:lnTo>
                    <a:lnTo>
                      <a:pt x="740" y="229"/>
                    </a:lnTo>
                    <a:lnTo>
                      <a:pt x="744" y="242"/>
                    </a:lnTo>
                    <a:lnTo>
                      <a:pt x="752" y="254"/>
                    </a:lnTo>
                    <a:lnTo>
                      <a:pt x="758" y="265"/>
                    </a:lnTo>
                    <a:lnTo>
                      <a:pt x="765" y="274"/>
                    </a:lnTo>
                    <a:lnTo>
                      <a:pt x="773" y="283"/>
                    </a:lnTo>
                    <a:lnTo>
                      <a:pt x="788" y="296"/>
                    </a:lnTo>
                    <a:lnTo>
                      <a:pt x="800" y="305"/>
                    </a:lnTo>
                    <a:lnTo>
                      <a:pt x="813" y="312"/>
                    </a:lnTo>
                    <a:lnTo>
                      <a:pt x="813" y="312"/>
                    </a:lnTo>
                    <a:lnTo>
                      <a:pt x="822" y="317"/>
                    </a:lnTo>
                    <a:lnTo>
                      <a:pt x="830" y="323"/>
                    </a:lnTo>
                    <a:lnTo>
                      <a:pt x="837" y="329"/>
                    </a:lnTo>
                    <a:lnTo>
                      <a:pt x="843" y="333"/>
                    </a:lnTo>
                    <a:lnTo>
                      <a:pt x="847" y="339"/>
                    </a:lnTo>
                    <a:lnTo>
                      <a:pt x="850" y="345"/>
                    </a:lnTo>
                    <a:lnTo>
                      <a:pt x="852" y="351"/>
                    </a:lnTo>
                    <a:lnTo>
                      <a:pt x="853" y="357"/>
                    </a:lnTo>
                    <a:lnTo>
                      <a:pt x="853" y="363"/>
                    </a:lnTo>
                    <a:lnTo>
                      <a:pt x="853" y="368"/>
                    </a:lnTo>
                    <a:lnTo>
                      <a:pt x="850" y="374"/>
                    </a:lnTo>
                    <a:lnTo>
                      <a:pt x="847" y="378"/>
                    </a:lnTo>
                    <a:lnTo>
                      <a:pt x="843" y="383"/>
                    </a:lnTo>
                    <a:lnTo>
                      <a:pt x="839" y="386"/>
                    </a:lnTo>
                    <a:lnTo>
                      <a:pt x="831" y="389"/>
                    </a:lnTo>
                    <a:lnTo>
                      <a:pt x="824" y="392"/>
                    </a:lnTo>
                    <a:lnTo>
                      <a:pt x="0" y="392"/>
                    </a:lnTo>
                    <a:lnTo>
                      <a:pt x="0" y="1233"/>
                    </a:lnTo>
                    <a:lnTo>
                      <a:pt x="0" y="1233"/>
                    </a:lnTo>
                    <a:lnTo>
                      <a:pt x="6" y="1241"/>
                    </a:lnTo>
                    <a:lnTo>
                      <a:pt x="15" y="1245"/>
                    </a:lnTo>
                    <a:lnTo>
                      <a:pt x="24" y="1245"/>
                    </a:lnTo>
                    <a:lnTo>
                      <a:pt x="33" y="1244"/>
                    </a:lnTo>
                    <a:lnTo>
                      <a:pt x="43" y="1239"/>
                    </a:lnTo>
                    <a:lnTo>
                      <a:pt x="54" y="1230"/>
                    </a:lnTo>
                    <a:lnTo>
                      <a:pt x="63" y="1220"/>
                    </a:lnTo>
                    <a:lnTo>
                      <a:pt x="70" y="1205"/>
                    </a:lnTo>
                    <a:lnTo>
                      <a:pt x="70" y="1205"/>
                    </a:lnTo>
                    <a:lnTo>
                      <a:pt x="78" y="1193"/>
                    </a:lnTo>
                    <a:lnTo>
                      <a:pt x="88" y="1179"/>
                    </a:lnTo>
                    <a:lnTo>
                      <a:pt x="102" y="1165"/>
                    </a:lnTo>
                    <a:lnTo>
                      <a:pt x="109" y="1157"/>
                    </a:lnTo>
                    <a:lnTo>
                      <a:pt x="120" y="1150"/>
                    </a:lnTo>
                    <a:lnTo>
                      <a:pt x="130" y="1144"/>
                    </a:lnTo>
                    <a:lnTo>
                      <a:pt x="142" y="1138"/>
                    </a:lnTo>
                    <a:lnTo>
                      <a:pt x="154" y="1132"/>
                    </a:lnTo>
                    <a:lnTo>
                      <a:pt x="169" y="1129"/>
                    </a:lnTo>
                    <a:lnTo>
                      <a:pt x="184" y="1126"/>
                    </a:lnTo>
                    <a:lnTo>
                      <a:pt x="200" y="1124"/>
                    </a:lnTo>
                    <a:lnTo>
                      <a:pt x="200" y="1124"/>
                    </a:lnTo>
                    <a:lnTo>
                      <a:pt x="218" y="1126"/>
                    </a:lnTo>
                    <a:lnTo>
                      <a:pt x="238" y="1129"/>
                    </a:lnTo>
                    <a:lnTo>
                      <a:pt x="254" y="1135"/>
                    </a:lnTo>
                    <a:lnTo>
                      <a:pt x="272" y="1142"/>
                    </a:lnTo>
                    <a:lnTo>
                      <a:pt x="287" y="1153"/>
                    </a:lnTo>
                    <a:lnTo>
                      <a:pt x="303" y="1163"/>
                    </a:lnTo>
                    <a:lnTo>
                      <a:pt x="317" y="1176"/>
                    </a:lnTo>
                    <a:lnTo>
                      <a:pt x="330" y="1191"/>
                    </a:lnTo>
                    <a:lnTo>
                      <a:pt x="342" y="1208"/>
                    </a:lnTo>
                    <a:lnTo>
                      <a:pt x="353" y="1226"/>
                    </a:lnTo>
                    <a:lnTo>
                      <a:pt x="362" y="1245"/>
                    </a:lnTo>
                    <a:lnTo>
                      <a:pt x="369" y="1265"/>
                    </a:lnTo>
                    <a:lnTo>
                      <a:pt x="375" y="1286"/>
                    </a:lnTo>
                    <a:lnTo>
                      <a:pt x="380" y="1308"/>
                    </a:lnTo>
                    <a:lnTo>
                      <a:pt x="383" y="1330"/>
                    </a:lnTo>
                    <a:lnTo>
                      <a:pt x="384" y="1354"/>
                    </a:lnTo>
                    <a:lnTo>
                      <a:pt x="384" y="1354"/>
                    </a:lnTo>
                    <a:lnTo>
                      <a:pt x="383" y="1377"/>
                    </a:lnTo>
                    <a:lnTo>
                      <a:pt x="380" y="1401"/>
                    </a:lnTo>
                    <a:lnTo>
                      <a:pt x="375" y="1422"/>
                    </a:lnTo>
                    <a:lnTo>
                      <a:pt x="369" y="1443"/>
                    </a:lnTo>
                    <a:lnTo>
                      <a:pt x="362" y="1463"/>
                    </a:lnTo>
                    <a:lnTo>
                      <a:pt x="353" y="1483"/>
                    </a:lnTo>
                    <a:lnTo>
                      <a:pt x="342" y="1499"/>
                    </a:lnTo>
                    <a:lnTo>
                      <a:pt x="330" y="1516"/>
                    </a:lnTo>
                    <a:lnTo>
                      <a:pt x="317" y="1531"/>
                    </a:lnTo>
                    <a:lnTo>
                      <a:pt x="303" y="1544"/>
                    </a:lnTo>
                    <a:lnTo>
                      <a:pt x="287" y="1556"/>
                    </a:lnTo>
                    <a:lnTo>
                      <a:pt x="272" y="1565"/>
                    </a:lnTo>
                    <a:lnTo>
                      <a:pt x="254" y="1573"/>
                    </a:lnTo>
                    <a:lnTo>
                      <a:pt x="238" y="1579"/>
                    </a:lnTo>
                    <a:lnTo>
                      <a:pt x="218" y="1582"/>
                    </a:lnTo>
                    <a:lnTo>
                      <a:pt x="200" y="1583"/>
                    </a:lnTo>
                    <a:lnTo>
                      <a:pt x="200" y="1583"/>
                    </a:lnTo>
                    <a:lnTo>
                      <a:pt x="184" y="1583"/>
                    </a:lnTo>
                    <a:lnTo>
                      <a:pt x="169" y="1580"/>
                    </a:lnTo>
                    <a:lnTo>
                      <a:pt x="154" y="1576"/>
                    </a:lnTo>
                    <a:lnTo>
                      <a:pt x="142" y="1571"/>
                    </a:lnTo>
                    <a:lnTo>
                      <a:pt x="130" y="1565"/>
                    </a:lnTo>
                    <a:lnTo>
                      <a:pt x="120" y="1558"/>
                    </a:lnTo>
                    <a:lnTo>
                      <a:pt x="109" y="1550"/>
                    </a:lnTo>
                    <a:lnTo>
                      <a:pt x="102" y="1543"/>
                    </a:lnTo>
                    <a:lnTo>
                      <a:pt x="88" y="1528"/>
                    </a:lnTo>
                    <a:lnTo>
                      <a:pt x="78" y="1516"/>
                    </a:lnTo>
                    <a:lnTo>
                      <a:pt x="70" y="1502"/>
                    </a:lnTo>
                    <a:lnTo>
                      <a:pt x="70" y="1502"/>
                    </a:lnTo>
                    <a:lnTo>
                      <a:pt x="63" y="1489"/>
                    </a:lnTo>
                    <a:lnTo>
                      <a:pt x="54" y="1477"/>
                    </a:lnTo>
                    <a:lnTo>
                      <a:pt x="43" y="1469"/>
                    </a:lnTo>
                    <a:lnTo>
                      <a:pt x="33" y="1463"/>
                    </a:lnTo>
                    <a:lnTo>
                      <a:pt x="24" y="1462"/>
                    </a:lnTo>
                    <a:lnTo>
                      <a:pt x="15" y="1463"/>
                    </a:lnTo>
                    <a:lnTo>
                      <a:pt x="6" y="1468"/>
                    </a:lnTo>
                    <a:lnTo>
                      <a:pt x="0" y="1474"/>
                    </a:lnTo>
                    <a:lnTo>
                      <a:pt x="0" y="2371"/>
                    </a:lnTo>
                    <a:lnTo>
                      <a:pt x="847" y="2371"/>
                    </a:lnTo>
                    <a:lnTo>
                      <a:pt x="847" y="2371"/>
                    </a:lnTo>
                    <a:lnTo>
                      <a:pt x="852" y="2363"/>
                    </a:lnTo>
                    <a:lnTo>
                      <a:pt x="853" y="2356"/>
                    </a:lnTo>
                    <a:lnTo>
                      <a:pt x="853" y="2347"/>
                    </a:lnTo>
                    <a:lnTo>
                      <a:pt x="850" y="2338"/>
                    </a:lnTo>
                    <a:lnTo>
                      <a:pt x="844" y="2329"/>
                    </a:lnTo>
                    <a:lnTo>
                      <a:pt x="836" y="2322"/>
                    </a:lnTo>
                    <a:lnTo>
                      <a:pt x="825" y="2313"/>
                    </a:lnTo>
                    <a:lnTo>
                      <a:pt x="813" y="2305"/>
                    </a:lnTo>
                    <a:lnTo>
                      <a:pt x="813" y="2305"/>
                    </a:lnTo>
                    <a:lnTo>
                      <a:pt x="800" y="2298"/>
                    </a:lnTo>
                    <a:lnTo>
                      <a:pt x="788" y="2289"/>
                    </a:lnTo>
                    <a:lnTo>
                      <a:pt x="773" y="2275"/>
                    </a:lnTo>
                    <a:lnTo>
                      <a:pt x="765" y="2266"/>
                    </a:lnTo>
                    <a:lnTo>
                      <a:pt x="758" y="2257"/>
                    </a:lnTo>
                    <a:lnTo>
                      <a:pt x="750" y="2247"/>
                    </a:lnTo>
                    <a:lnTo>
                      <a:pt x="744" y="2235"/>
                    </a:lnTo>
                    <a:lnTo>
                      <a:pt x="740" y="2221"/>
                    </a:lnTo>
                    <a:lnTo>
                      <a:pt x="735" y="2208"/>
                    </a:lnTo>
                    <a:lnTo>
                      <a:pt x="732" y="2193"/>
                    </a:lnTo>
                    <a:lnTo>
                      <a:pt x="732" y="2177"/>
                    </a:lnTo>
                    <a:lnTo>
                      <a:pt x="732" y="2177"/>
                    </a:lnTo>
                    <a:lnTo>
                      <a:pt x="734" y="2157"/>
                    </a:lnTo>
                    <a:lnTo>
                      <a:pt x="737" y="2139"/>
                    </a:lnTo>
                    <a:lnTo>
                      <a:pt x="743" y="2121"/>
                    </a:lnTo>
                    <a:lnTo>
                      <a:pt x="750" y="2105"/>
                    </a:lnTo>
                    <a:lnTo>
                      <a:pt x="759" y="2088"/>
                    </a:lnTo>
                    <a:lnTo>
                      <a:pt x="771" y="2073"/>
                    </a:lnTo>
                    <a:lnTo>
                      <a:pt x="785" y="2060"/>
                    </a:lnTo>
                    <a:lnTo>
                      <a:pt x="800" y="2046"/>
                    </a:lnTo>
                    <a:lnTo>
                      <a:pt x="816" y="2035"/>
                    </a:lnTo>
                    <a:lnTo>
                      <a:pt x="833" y="2024"/>
                    </a:lnTo>
                    <a:lnTo>
                      <a:pt x="852" y="2015"/>
                    </a:lnTo>
                    <a:lnTo>
                      <a:pt x="873" y="2006"/>
                    </a:lnTo>
                    <a:lnTo>
                      <a:pt x="894" y="2000"/>
                    </a:lnTo>
                    <a:lnTo>
                      <a:pt x="915" y="1996"/>
                    </a:lnTo>
                    <a:lnTo>
                      <a:pt x="939" y="1993"/>
                    </a:lnTo>
                    <a:lnTo>
                      <a:pt x="961" y="1993"/>
                    </a:lnTo>
                    <a:lnTo>
                      <a:pt x="961" y="1993"/>
                    </a:lnTo>
                    <a:lnTo>
                      <a:pt x="985" y="1993"/>
                    </a:lnTo>
                    <a:lnTo>
                      <a:pt x="1007" y="1996"/>
                    </a:lnTo>
                    <a:lnTo>
                      <a:pt x="1030" y="2000"/>
                    </a:lnTo>
                    <a:lnTo>
                      <a:pt x="1051" y="2006"/>
                    </a:lnTo>
                    <a:lnTo>
                      <a:pt x="1070" y="2015"/>
                    </a:lnTo>
                    <a:lnTo>
                      <a:pt x="1090" y="2024"/>
                    </a:lnTo>
                    <a:lnTo>
                      <a:pt x="1108" y="2035"/>
                    </a:lnTo>
                    <a:lnTo>
                      <a:pt x="1124" y="2046"/>
                    </a:lnTo>
                    <a:lnTo>
                      <a:pt x="1139" y="2060"/>
                    </a:lnTo>
                    <a:lnTo>
                      <a:pt x="1152" y="2073"/>
                    </a:lnTo>
                    <a:lnTo>
                      <a:pt x="1163" y="2088"/>
                    </a:lnTo>
                    <a:lnTo>
                      <a:pt x="1173" y="2105"/>
                    </a:lnTo>
                    <a:lnTo>
                      <a:pt x="1181" y="2121"/>
                    </a:lnTo>
                    <a:lnTo>
                      <a:pt x="1187" y="2139"/>
                    </a:lnTo>
                    <a:lnTo>
                      <a:pt x="1190" y="2157"/>
                    </a:lnTo>
                    <a:lnTo>
                      <a:pt x="1191" y="2177"/>
                    </a:lnTo>
                    <a:lnTo>
                      <a:pt x="1191" y="2177"/>
                    </a:lnTo>
                    <a:lnTo>
                      <a:pt x="1190" y="2193"/>
                    </a:lnTo>
                    <a:lnTo>
                      <a:pt x="1187" y="2208"/>
                    </a:lnTo>
                    <a:lnTo>
                      <a:pt x="1184" y="2221"/>
                    </a:lnTo>
                    <a:lnTo>
                      <a:pt x="1178" y="2235"/>
                    </a:lnTo>
                    <a:lnTo>
                      <a:pt x="1172" y="2247"/>
                    </a:lnTo>
                    <a:lnTo>
                      <a:pt x="1166" y="2257"/>
                    </a:lnTo>
                    <a:lnTo>
                      <a:pt x="1158" y="2266"/>
                    </a:lnTo>
                    <a:lnTo>
                      <a:pt x="1151" y="2275"/>
                    </a:lnTo>
                    <a:lnTo>
                      <a:pt x="1136" y="2289"/>
                    </a:lnTo>
                    <a:lnTo>
                      <a:pt x="1123" y="2298"/>
                    </a:lnTo>
                    <a:lnTo>
                      <a:pt x="1111" y="2305"/>
                    </a:lnTo>
                    <a:lnTo>
                      <a:pt x="1111" y="2305"/>
                    </a:lnTo>
                    <a:lnTo>
                      <a:pt x="1097" y="2313"/>
                    </a:lnTo>
                    <a:lnTo>
                      <a:pt x="1087" y="2322"/>
                    </a:lnTo>
                    <a:lnTo>
                      <a:pt x="1079" y="2329"/>
                    </a:lnTo>
                    <a:lnTo>
                      <a:pt x="1073" y="2338"/>
                    </a:lnTo>
                    <a:lnTo>
                      <a:pt x="1070" y="2347"/>
                    </a:lnTo>
                    <a:lnTo>
                      <a:pt x="1070" y="2356"/>
                    </a:lnTo>
                    <a:lnTo>
                      <a:pt x="1072" y="2363"/>
                    </a:lnTo>
                    <a:lnTo>
                      <a:pt x="1076" y="2371"/>
                    </a:lnTo>
                    <a:lnTo>
                      <a:pt x="1979" y="2371"/>
                    </a:lnTo>
                    <a:lnTo>
                      <a:pt x="1979" y="392"/>
                    </a:lnTo>
                    <a:lnTo>
                      <a:pt x="1100" y="392"/>
                    </a:lnTo>
                    <a:close/>
                  </a:path>
                </a:pathLst>
              </a:custGeom>
              <a:solidFill>
                <a:srgbClr val="6A80A3"/>
              </a:solidFill>
              <a:ln w="25400">
                <a:solidFill>
                  <a:schemeClr val="bg1"/>
                </a:solidFill>
                <a:prstDash val="solid"/>
                <a:round/>
                <a:headEnd/>
                <a:tailEnd/>
              </a:ln>
            </p:spPr>
            <p:txBody>
              <a:bodyPr lIns="288000" tIns="251999" rIns="0" b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a:ea typeface="+mn-ea"/>
                    <a:cs typeface="Arial" charset="0"/>
                  </a:rPr>
                  <a:t>UX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a:ea typeface="+mn-ea"/>
                    <a:cs typeface="Arial" charset="0"/>
                  </a:rPr>
                  <a:t>CX   </a:t>
                </a:r>
                <a:br>
                  <a:rPr kumimoji="0" lang="en-GB" sz="1400" b="1" i="0" u="none" strike="noStrike" kern="1200" cap="none" spc="0" normalizeH="0" baseline="0" noProof="0" dirty="0">
                    <a:ln>
                      <a:noFill/>
                    </a:ln>
                    <a:solidFill>
                      <a:srgbClr val="FFFFFF"/>
                    </a:solidFill>
                    <a:effectLst/>
                    <a:uLnTx/>
                    <a:uFillTx/>
                    <a:latin typeface="Arial"/>
                    <a:ea typeface="+mn-ea"/>
                    <a:cs typeface="Arial" charset="0"/>
                  </a:rPr>
                </a:br>
                <a:endParaRPr kumimoji="0" lang="en-GB" sz="140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26" name="Freeform 12">
                <a:extLst>
                  <a:ext uri="{FF2B5EF4-FFF2-40B4-BE49-F238E27FC236}">
                    <a16:creationId xmlns:a16="http://schemas.microsoft.com/office/drawing/2014/main" xmlns="" id="{C4A254F4-F27E-114B-AD8B-D7FFF5CE6C2C}"/>
                  </a:ext>
                </a:extLst>
              </p:cNvPr>
              <p:cNvSpPr>
                <a:spLocks/>
              </p:cNvSpPr>
              <p:nvPr/>
            </p:nvSpPr>
            <p:spPr bwMode="auto">
              <a:xfrm>
                <a:off x="5185430" y="1791883"/>
                <a:ext cx="1797464" cy="1493603"/>
              </a:xfrm>
              <a:custGeom>
                <a:avLst/>
                <a:gdLst>
                  <a:gd name="T0" fmla="*/ 1586 w 2377"/>
                  <a:gd name="T1" fmla="*/ 1797 h 1975"/>
                  <a:gd name="T2" fmla="*/ 1564 w 2377"/>
                  <a:gd name="T3" fmla="*/ 1845 h 1975"/>
                  <a:gd name="T4" fmla="*/ 1522 w 2377"/>
                  <a:gd name="T5" fmla="*/ 1886 h 1975"/>
                  <a:gd name="T6" fmla="*/ 1489 w 2377"/>
                  <a:gd name="T7" fmla="*/ 1906 h 1975"/>
                  <a:gd name="T8" fmla="*/ 1470 w 2377"/>
                  <a:gd name="T9" fmla="*/ 1933 h 1975"/>
                  <a:gd name="T10" fmla="*/ 1473 w 2377"/>
                  <a:gd name="T11" fmla="*/ 1957 h 1975"/>
                  <a:gd name="T12" fmla="*/ 1500 w 2377"/>
                  <a:gd name="T13" fmla="*/ 1973 h 1975"/>
                  <a:gd name="T14" fmla="*/ 2377 w 2377"/>
                  <a:gd name="T15" fmla="*/ 0 h 1975"/>
                  <a:gd name="T16" fmla="*/ 395 w 2377"/>
                  <a:gd name="T17" fmla="*/ 855 h 1975"/>
                  <a:gd name="T18" fmla="*/ 390 w 2377"/>
                  <a:gd name="T19" fmla="*/ 886 h 1975"/>
                  <a:gd name="T20" fmla="*/ 371 w 2377"/>
                  <a:gd name="T21" fmla="*/ 907 h 1975"/>
                  <a:gd name="T22" fmla="*/ 346 w 2377"/>
                  <a:gd name="T23" fmla="*/ 904 h 1975"/>
                  <a:gd name="T24" fmla="*/ 320 w 2377"/>
                  <a:gd name="T25" fmla="*/ 877 h 1975"/>
                  <a:gd name="T26" fmla="*/ 298 w 2377"/>
                  <a:gd name="T27" fmla="*/ 842 h 1975"/>
                  <a:gd name="T28" fmla="*/ 254 w 2377"/>
                  <a:gd name="T29" fmla="*/ 806 h 1975"/>
                  <a:gd name="T30" fmla="*/ 201 w 2377"/>
                  <a:gd name="T31" fmla="*/ 788 h 1975"/>
                  <a:gd name="T32" fmla="*/ 148 w 2377"/>
                  <a:gd name="T33" fmla="*/ 792 h 1975"/>
                  <a:gd name="T34" fmla="*/ 83 w 2377"/>
                  <a:gd name="T35" fmla="*/ 827 h 1975"/>
                  <a:gd name="T36" fmla="*/ 32 w 2377"/>
                  <a:gd name="T37" fmla="*/ 888 h 1975"/>
                  <a:gd name="T38" fmla="*/ 5 w 2377"/>
                  <a:gd name="T39" fmla="*/ 970 h 1975"/>
                  <a:gd name="T40" fmla="*/ 2 w 2377"/>
                  <a:gd name="T41" fmla="*/ 1040 h 1975"/>
                  <a:gd name="T42" fmla="*/ 23 w 2377"/>
                  <a:gd name="T43" fmla="*/ 1126 h 1975"/>
                  <a:gd name="T44" fmla="*/ 68 w 2377"/>
                  <a:gd name="T45" fmla="*/ 1193 h 1975"/>
                  <a:gd name="T46" fmla="*/ 130 w 2377"/>
                  <a:gd name="T47" fmla="*/ 1236 h 1975"/>
                  <a:gd name="T48" fmla="*/ 184 w 2377"/>
                  <a:gd name="T49" fmla="*/ 1245 h 1975"/>
                  <a:gd name="T50" fmla="*/ 243 w 2377"/>
                  <a:gd name="T51" fmla="*/ 1233 h 1975"/>
                  <a:gd name="T52" fmla="*/ 283 w 2377"/>
                  <a:gd name="T53" fmla="*/ 1206 h 1975"/>
                  <a:gd name="T54" fmla="*/ 314 w 2377"/>
                  <a:gd name="T55" fmla="*/ 1166 h 1975"/>
                  <a:gd name="T56" fmla="*/ 340 w 2377"/>
                  <a:gd name="T57" fmla="*/ 1133 h 1975"/>
                  <a:gd name="T58" fmla="*/ 365 w 2377"/>
                  <a:gd name="T59" fmla="*/ 1124 h 1975"/>
                  <a:gd name="T60" fmla="*/ 388 w 2377"/>
                  <a:gd name="T61" fmla="*/ 1139 h 1975"/>
                  <a:gd name="T62" fmla="*/ 395 w 2377"/>
                  <a:gd name="T63" fmla="*/ 1178 h 1975"/>
                  <a:gd name="T64" fmla="*/ 1199 w 2377"/>
                  <a:gd name="T65" fmla="*/ 1975 h 1975"/>
                  <a:gd name="T66" fmla="*/ 1229 w 2377"/>
                  <a:gd name="T67" fmla="*/ 1970 h 1975"/>
                  <a:gd name="T68" fmla="*/ 1250 w 2377"/>
                  <a:gd name="T69" fmla="*/ 1951 h 1975"/>
                  <a:gd name="T70" fmla="*/ 1247 w 2377"/>
                  <a:gd name="T71" fmla="*/ 1925 h 1975"/>
                  <a:gd name="T72" fmla="*/ 1222 w 2377"/>
                  <a:gd name="T73" fmla="*/ 1900 h 1975"/>
                  <a:gd name="T74" fmla="*/ 1186 w 2377"/>
                  <a:gd name="T75" fmla="*/ 1878 h 1975"/>
                  <a:gd name="T76" fmla="*/ 1150 w 2377"/>
                  <a:gd name="T77" fmla="*/ 1834 h 1975"/>
                  <a:gd name="T78" fmla="*/ 1132 w 2377"/>
                  <a:gd name="T79" fmla="*/ 1780 h 1975"/>
                  <a:gd name="T80" fmla="*/ 1135 w 2377"/>
                  <a:gd name="T81" fmla="*/ 1728 h 1975"/>
                  <a:gd name="T82" fmla="*/ 1169 w 2377"/>
                  <a:gd name="T83" fmla="*/ 1662 h 1975"/>
                  <a:gd name="T84" fmla="*/ 1232 w 2377"/>
                  <a:gd name="T85" fmla="*/ 1611 h 1975"/>
                  <a:gd name="T86" fmla="*/ 1314 w 2377"/>
                  <a:gd name="T87" fmla="*/ 1585 h 1975"/>
                  <a:gd name="T88" fmla="*/ 1383 w 2377"/>
                  <a:gd name="T89" fmla="*/ 1582 h 1975"/>
                  <a:gd name="T90" fmla="*/ 1470 w 2377"/>
                  <a:gd name="T91" fmla="*/ 1602 h 1975"/>
                  <a:gd name="T92" fmla="*/ 1537 w 2377"/>
                  <a:gd name="T93" fmla="*/ 1647 h 1975"/>
                  <a:gd name="T94" fmla="*/ 1579 w 2377"/>
                  <a:gd name="T95" fmla="*/ 1710 h 1975"/>
                  <a:gd name="T96" fmla="*/ 1589 w 2377"/>
                  <a:gd name="T97" fmla="*/ 1764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77" h="1975">
                    <a:moveTo>
                      <a:pt x="1589" y="1764"/>
                    </a:moveTo>
                    <a:lnTo>
                      <a:pt x="1589" y="1764"/>
                    </a:lnTo>
                    <a:lnTo>
                      <a:pt x="1588" y="1780"/>
                    </a:lnTo>
                    <a:lnTo>
                      <a:pt x="1586" y="1797"/>
                    </a:lnTo>
                    <a:lnTo>
                      <a:pt x="1582" y="1810"/>
                    </a:lnTo>
                    <a:lnTo>
                      <a:pt x="1577" y="1822"/>
                    </a:lnTo>
                    <a:lnTo>
                      <a:pt x="1571" y="1834"/>
                    </a:lnTo>
                    <a:lnTo>
                      <a:pt x="1564" y="1845"/>
                    </a:lnTo>
                    <a:lnTo>
                      <a:pt x="1556" y="1855"/>
                    </a:lnTo>
                    <a:lnTo>
                      <a:pt x="1549" y="1863"/>
                    </a:lnTo>
                    <a:lnTo>
                      <a:pt x="1534" y="1878"/>
                    </a:lnTo>
                    <a:lnTo>
                      <a:pt x="1522" y="1886"/>
                    </a:lnTo>
                    <a:lnTo>
                      <a:pt x="1509" y="1894"/>
                    </a:lnTo>
                    <a:lnTo>
                      <a:pt x="1509" y="1894"/>
                    </a:lnTo>
                    <a:lnTo>
                      <a:pt x="1498" y="1900"/>
                    </a:lnTo>
                    <a:lnTo>
                      <a:pt x="1489" y="1906"/>
                    </a:lnTo>
                    <a:lnTo>
                      <a:pt x="1483" y="1912"/>
                    </a:lnTo>
                    <a:lnTo>
                      <a:pt x="1477" y="1919"/>
                    </a:lnTo>
                    <a:lnTo>
                      <a:pt x="1473" y="1925"/>
                    </a:lnTo>
                    <a:lnTo>
                      <a:pt x="1470" y="1933"/>
                    </a:lnTo>
                    <a:lnTo>
                      <a:pt x="1468" y="1939"/>
                    </a:lnTo>
                    <a:lnTo>
                      <a:pt x="1468" y="1945"/>
                    </a:lnTo>
                    <a:lnTo>
                      <a:pt x="1470" y="1951"/>
                    </a:lnTo>
                    <a:lnTo>
                      <a:pt x="1473" y="1957"/>
                    </a:lnTo>
                    <a:lnTo>
                      <a:pt x="1477" y="1963"/>
                    </a:lnTo>
                    <a:lnTo>
                      <a:pt x="1483" y="1967"/>
                    </a:lnTo>
                    <a:lnTo>
                      <a:pt x="1491" y="1970"/>
                    </a:lnTo>
                    <a:lnTo>
                      <a:pt x="1500" y="1973"/>
                    </a:lnTo>
                    <a:lnTo>
                      <a:pt x="1509" y="1975"/>
                    </a:lnTo>
                    <a:lnTo>
                      <a:pt x="1521" y="1975"/>
                    </a:lnTo>
                    <a:lnTo>
                      <a:pt x="2377" y="1975"/>
                    </a:lnTo>
                    <a:lnTo>
                      <a:pt x="2377" y="0"/>
                    </a:lnTo>
                    <a:lnTo>
                      <a:pt x="398" y="0"/>
                    </a:lnTo>
                    <a:lnTo>
                      <a:pt x="398" y="454"/>
                    </a:lnTo>
                    <a:lnTo>
                      <a:pt x="395" y="454"/>
                    </a:lnTo>
                    <a:lnTo>
                      <a:pt x="395" y="855"/>
                    </a:lnTo>
                    <a:lnTo>
                      <a:pt x="395" y="855"/>
                    </a:lnTo>
                    <a:lnTo>
                      <a:pt x="395" y="867"/>
                    </a:lnTo>
                    <a:lnTo>
                      <a:pt x="393" y="877"/>
                    </a:lnTo>
                    <a:lnTo>
                      <a:pt x="390" y="886"/>
                    </a:lnTo>
                    <a:lnTo>
                      <a:pt x="388" y="894"/>
                    </a:lnTo>
                    <a:lnTo>
                      <a:pt x="383" y="900"/>
                    </a:lnTo>
                    <a:lnTo>
                      <a:pt x="377" y="904"/>
                    </a:lnTo>
                    <a:lnTo>
                      <a:pt x="371" y="907"/>
                    </a:lnTo>
                    <a:lnTo>
                      <a:pt x="365" y="909"/>
                    </a:lnTo>
                    <a:lnTo>
                      <a:pt x="359" y="909"/>
                    </a:lnTo>
                    <a:lnTo>
                      <a:pt x="353" y="907"/>
                    </a:lnTo>
                    <a:lnTo>
                      <a:pt x="346" y="904"/>
                    </a:lnTo>
                    <a:lnTo>
                      <a:pt x="340" y="900"/>
                    </a:lnTo>
                    <a:lnTo>
                      <a:pt x="332" y="894"/>
                    </a:lnTo>
                    <a:lnTo>
                      <a:pt x="326" y="886"/>
                    </a:lnTo>
                    <a:lnTo>
                      <a:pt x="320" y="877"/>
                    </a:lnTo>
                    <a:lnTo>
                      <a:pt x="314" y="867"/>
                    </a:lnTo>
                    <a:lnTo>
                      <a:pt x="314" y="867"/>
                    </a:lnTo>
                    <a:lnTo>
                      <a:pt x="307" y="855"/>
                    </a:lnTo>
                    <a:lnTo>
                      <a:pt x="298" y="842"/>
                    </a:lnTo>
                    <a:lnTo>
                      <a:pt x="283" y="827"/>
                    </a:lnTo>
                    <a:lnTo>
                      <a:pt x="275" y="819"/>
                    </a:lnTo>
                    <a:lnTo>
                      <a:pt x="265" y="813"/>
                    </a:lnTo>
                    <a:lnTo>
                      <a:pt x="254" y="806"/>
                    </a:lnTo>
                    <a:lnTo>
                      <a:pt x="243" y="800"/>
                    </a:lnTo>
                    <a:lnTo>
                      <a:pt x="231" y="795"/>
                    </a:lnTo>
                    <a:lnTo>
                      <a:pt x="217" y="791"/>
                    </a:lnTo>
                    <a:lnTo>
                      <a:pt x="201" y="788"/>
                    </a:lnTo>
                    <a:lnTo>
                      <a:pt x="184" y="788"/>
                    </a:lnTo>
                    <a:lnTo>
                      <a:pt x="184" y="788"/>
                    </a:lnTo>
                    <a:lnTo>
                      <a:pt x="166" y="788"/>
                    </a:lnTo>
                    <a:lnTo>
                      <a:pt x="148" y="792"/>
                    </a:lnTo>
                    <a:lnTo>
                      <a:pt x="130" y="797"/>
                    </a:lnTo>
                    <a:lnTo>
                      <a:pt x="112" y="806"/>
                    </a:lnTo>
                    <a:lnTo>
                      <a:pt x="98" y="815"/>
                    </a:lnTo>
                    <a:lnTo>
                      <a:pt x="83" y="827"/>
                    </a:lnTo>
                    <a:lnTo>
                      <a:pt x="68" y="840"/>
                    </a:lnTo>
                    <a:lnTo>
                      <a:pt x="54" y="855"/>
                    </a:lnTo>
                    <a:lnTo>
                      <a:pt x="42" y="870"/>
                    </a:lnTo>
                    <a:lnTo>
                      <a:pt x="32" y="888"/>
                    </a:lnTo>
                    <a:lnTo>
                      <a:pt x="23" y="907"/>
                    </a:lnTo>
                    <a:lnTo>
                      <a:pt x="15" y="927"/>
                    </a:lnTo>
                    <a:lnTo>
                      <a:pt x="9" y="948"/>
                    </a:lnTo>
                    <a:lnTo>
                      <a:pt x="5" y="970"/>
                    </a:lnTo>
                    <a:lnTo>
                      <a:pt x="2" y="993"/>
                    </a:lnTo>
                    <a:lnTo>
                      <a:pt x="0" y="1016"/>
                    </a:lnTo>
                    <a:lnTo>
                      <a:pt x="0" y="1016"/>
                    </a:lnTo>
                    <a:lnTo>
                      <a:pt x="2" y="1040"/>
                    </a:lnTo>
                    <a:lnTo>
                      <a:pt x="5" y="1063"/>
                    </a:lnTo>
                    <a:lnTo>
                      <a:pt x="9" y="1085"/>
                    </a:lnTo>
                    <a:lnTo>
                      <a:pt x="15" y="1106"/>
                    </a:lnTo>
                    <a:lnTo>
                      <a:pt x="23" y="1126"/>
                    </a:lnTo>
                    <a:lnTo>
                      <a:pt x="32" y="1145"/>
                    </a:lnTo>
                    <a:lnTo>
                      <a:pt x="42" y="1163"/>
                    </a:lnTo>
                    <a:lnTo>
                      <a:pt x="54" y="1179"/>
                    </a:lnTo>
                    <a:lnTo>
                      <a:pt x="68" y="1193"/>
                    </a:lnTo>
                    <a:lnTo>
                      <a:pt x="83" y="1206"/>
                    </a:lnTo>
                    <a:lnTo>
                      <a:pt x="98" y="1218"/>
                    </a:lnTo>
                    <a:lnTo>
                      <a:pt x="112" y="1227"/>
                    </a:lnTo>
                    <a:lnTo>
                      <a:pt x="130" y="1236"/>
                    </a:lnTo>
                    <a:lnTo>
                      <a:pt x="148" y="1241"/>
                    </a:lnTo>
                    <a:lnTo>
                      <a:pt x="166" y="1245"/>
                    </a:lnTo>
                    <a:lnTo>
                      <a:pt x="184" y="1245"/>
                    </a:lnTo>
                    <a:lnTo>
                      <a:pt x="184" y="1245"/>
                    </a:lnTo>
                    <a:lnTo>
                      <a:pt x="201" y="1245"/>
                    </a:lnTo>
                    <a:lnTo>
                      <a:pt x="217" y="1242"/>
                    </a:lnTo>
                    <a:lnTo>
                      <a:pt x="231" y="1239"/>
                    </a:lnTo>
                    <a:lnTo>
                      <a:pt x="243" y="1233"/>
                    </a:lnTo>
                    <a:lnTo>
                      <a:pt x="254" y="1227"/>
                    </a:lnTo>
                    <a:lnTo>
                      <a:pt x="265" y="1220"/>
                    </a:lnTo>
                    <a:lnTo>
                      <a:pt x="275" y="1214"/>
                    </a:lnTo>
                    <a:lnTo>
                      <a:pt x="283" y="1206"/>
                    </a:lnTo>
                    <a:lnTo>
                      <a:pt x="298" y="1191"/>
                    </a:lnTo>
                    <a:lnTo>
                      <a:pt x="307" y="1178"/>
                    </a:lnTo>
                    <a:lnTo>
                      <a:pt x="314" y="1166"/>
                    </a:lnTo>
                    <a:lnTo>
                      <a:pt x="314" y="1166"/>
                    </a:lnTo>
                    <a:lnTo>
                      <a:pt x="320" y="1155"/>
                    </a:lnTo>
                    <a:lnTo>
                      <a:pt x="326" y="1147"/>
                    </a:lnTo>
                    <a:lnTo>
                      <a:pt x="332" y="1139"/>
                    </a:lnTo>
                    <a:lnTo>
                      <a:pt x="340" y="1133"/>
                    </a:lnTo>
                    <a:lnTo>
                      <a:pt x="346" y="1129"/>
                    </a:lnTo>
                    <a:lnTo>
                      <a:pt x="353" y="1126"/>
                    </a:lnTo>
                    <a:lnTo>
                      <a:pt x="359" y="1124"/>
                    </a:lnTo>
                    <a:lnTo>
                      <a:pt x="365" y="1124"/>
                    </a:lnTo>
                    <a:lnTo>
                      <a:pt x="371" y="1126"/>
                    </a:lnTo>
                    <a:lnTo>
                      <a:pt x="377" y="1129"/>
                    </a:lnTo>
                    <a:lnTo>
                      <a:pt x="383" y="1133"/>
                    </a:lnTo>
                    <a:lnTo>
                      <a:pt x="388" y="1139"/>
                    </a:lnTo>
                    <a:lnTo>
                      <a:pt x="390" y="1147"/>
                    </a:lnTo>
                    <a:lnTo>
                      <a:pt x="393" y="1155"/>
                    </a:lnTo>
                    <a:lnTo>
                      <a:pt x="395" y="1166"/>
                    </a:lnTo>
                    <a:lnTo>
                      <a:pt x="395" y="1178"/>
                    </a:lnTo>
                    <a:lnTo>
                      <a:pt x="395" y="1429"/>
                    </a:lnTo>
                    <a:lnTo>
                      <a:pt x="398" y="1429"/>
                    </a:lnTo>
                    <a:lnTo>
                      <a:pt x="398" y="1975"/>
                    </a:lnTo>
                    <a:lnTo>
                      <a:pt x="1199" y="1975"/>
                    </a:lnTo>
                    <a:lnTo>
                      <a:pt x="1199" y="1975"/>
                    </a:lnTo>
                    <a:lnTo>
                      <a:pt x="1211" y="1975"/>
                    </a:lnTo>
                    <a:lnTo>
                      <a:pt x="1220" y="1973"/>
                    </a:lnTo>
                    <a:lnTo>
                      <a:pt x="1229" y="1970"/>
                    </a:lnTo>
                    <a:lnTo>
                      <a:pt x="1237" y="1967"/>
                    </a:lnTo>
                    <a:lnTo>
                      <a:pt x="1242" y="1963"/>
                    </a:lnTo>
                    <a:lnTo>
                      <a:pt x="1247" y="1957"/>
                    </a:lnTo>
                    <a:lnTo>
                      <a:pt x="1250" y="1951"/>
                    </a:lnTo>
                    <a:lnTo>
                      <a:pt x="1251" y="1945"/>
                    </a:lnTo>
                    <a:lnTo>
                      <a:pt x="1251" y="1939"/>
                    </a:lnTo>
                    <a:lnTo>
                      <a:pt x="1250" y="1933"/>
                    </a:lnTo>
                    <a:lnTo>
                      <a:pt x="1247" y="1925"/>
                    </a:lnTo>
                    <a:lnTo>
                      <a:pt x="1242" y="1919"/>
                    </a:lnTo>
                    <a:lnTo>
                      <a:pt x="1238" y="1912"/>
                    </a:lnTo>
                    <a:lnTo>
                      <a:pt x="1231" y="1906"/>
                    </a:lnTo>
                    <a:lnTo>
                      <a:pt x="1222" y="1900"/>
                    </a:lnTo>
                    <a:lnTo>
                      <a:pt x="1211" y="1894"/>
                    </a:lnTo>
                    <a:lnTo>
                      <a:pt x="1211" y="1894"/>
                    </a:lnTo>
                    <a:lnTo>
                      <a:pt x="1198" y="1886"/>
                    </a:lnTo>
                    <a:lnTo>
                      <a:pt x="1186" y="1878"/>
                    </a:lnTo>
                    <a:lnTo>
                      <a:pt x="1171" y="1863"/>
                    </a:lnTo>
                    <a:lnTo>
                      <a:pt x="1163" y="1855"/>
                    </a:lnTo>
                    <a:lnTo>
                      <a:pt x="1156" y="1845"/>
                    </a:lnTo>
                    <a:lnTo>
                      <a:pt x="1150" y="1834"/>
                    </a:lnTo>
                    <a:lnTo>
                      <a:pt x="1142" y="1822"/>
                    </a:lnTo>
                    <a:lnTo>
                      <a:pt x="1138" y="1810"/>
                    </a:lnTo>
                    <a:lnTo>
                      <a:pt x="1133" y="1797"/>
                    </a:lnTo>
                    <a:lnTo>
                      <a:pt x="1132" y="1780"/>
                    </a:lnTo>
                    <a:lnTo>
                      <a:pt x="1130" y="1764"/>
                    </a:lnTo>
                    <a:lnTo>
                      <a:pt x="1130" y="1764"/>
                    </a:lnTo>
                    <a:lnTo>
                      <a:pt x="1132" y="1746"/>
                    </a:lnTo>
                    <a:lnTo>
                      <a:pt x="1135" y="1728"/>
                    </a:lnTo>
                    <a:lnTo>
                      <a:pt x="1141" y="1710"/>
                    </a:lnTo>
                    <a:lnTo>
                      <a:pt x="1148" y="1692"/>
                    </a:lnTo>
                    <a:lnTo>
                      <a:pt x="1159" y="1677"/>
                    </a:lnTo>
                    <a:lnTo>
                      <a:pt x="1169" y="1662"/>
                    </a:lnTo>
                    <a:lnTo>
                      <a:pt x="1183" y="1647"/>
                    </a:lnTo>
                    <a:lnTo>
                      <a:pt x="1198" y="1634"/>
                    </a:lnTo>
                    <a:lnTo>
                      <a:pt x="1214" y="1622"/>
                    </a:lnTo>
                    <a:lnTo>
                      <a:pt x="1232" y="1611"/>
                    </a:lnTo>
                    <a:lnTo>
                      <a:pt x="1250" y="1602"/>
                    </a:lnTo>
                    <a:lnTo>
                      <a:pt x="1271" y="1595"/>
                    </a:lnTo>
                    <a:lnTo>
                      <a:pt x="1292" y="1589"/>
                    </a:lnTo>
                    <a:lnTo>
                      <a:pt x="1314" y="1585"/>
                    </a:lnTo>
                    <a:lnTo>
                      <a:pt x="1337" y="1582"/>
                    </a:lnTo>
                    <a:lnTo>
                      <a:pt x="1361" y="1580"/>
                    </a:lnTo>
                    <a:lnTo>
                      <a:pt x="1361" y="1580"/>
                    </a:lnTo>
                    <a:lnTo>
                      <a:pt x="1383" y="1582"/>
                    </a:lnTo>
                    <a:lnTo>
                      <a:pt x="1405" y="1585"/>
                    </a:lnTo>
                    <a:lnTo>
                      <a:pt x="1428" y="1589"/>
                    </a:lnTo>
                    <a:lnTo>
                      <a:pt x="1449" y="1595"/>
                    </a:lnTo>
                    <a:lnTo>
                      <a:pt x="1470" y="1602"/>
                    </a:lnTo>
                    <a:lnTo>
                      <a:pt x="1488" y="1611"/>
                    </a:lnTo>
                    <a:lnTo>
                      <a:pt x="1506" y="1622"/>
                    </a:lnTo>
                    <a:lnTo>
                      <a:pt x="1522" y="1634"/>
                    </a:lnTo>
                    <a:lnTo>
                      <a:pt x="1537" y="1647"/>
                    </a:lnTo>
                    <a:lnTo>
                      <a:pt x="1550" y="1662"/>
                    </a:lnTo>
                    <a:lnTo>
                      <a:pt x="1561" y="1677"/>
                    </a:lnTo>
                    <a:lnTo>
                      <a:pt x="1571" y="1692"/>
                    </a:lnTo>
                    <a:lnTo>
                      <a:pt x="1579" y="1710"/>
                    </a:lnTo>
                    <a:lnTo>
                      <a:pt x="1585" y="1728"/>
                    </a:lnTo>
                    <a:lnTo>
                      <a:pt x="1588" y="1746"/>
                    </a:lnTo>
                    <a:lnTo>
                      <a:pt x="1589" y="1764"/>
                    </a:lnTo>
                    <a:lnTo>
                      <a:pt x="1589" y="1764"/>
                    </a:lnTo>
                    <a:close/>
                  </a:path>
                </a:pathLst>
              </a:custGeom>
              <a:solidFill>
                <a:srgbClr val="A1B3CA"/>
              </a:solidFill>
              <a:ln w="25400">
                <a:solidFill>
                  <a:schemeClr val="bg1"/>
                </a:solidFill>
                <a:prstDash val="solid"/>
                <a:round/>
                <a:headEnd/>
                <a:tailEnd/>
              </a:ln>
            </p:spPr>
            <p:txBody>
              <a:bodyPr lIns="32400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Arial" charset="0"/>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Arial" charset="0"/>
                  </a:rPr>
                  <a:t>Of</a:t>
                </a:r>
                <a:br>
                  <a:rPr kumimoji="0" lang="en-GB" sz="1400" b="1" i="0" u="none" strike="noStrike" kern="1200" cap="none" spc="0" normalizeH="0" baseline="0" noProof="0" dirty="0">
                    <a:ln>
                      <a:noFill/>
                    </a:ln>
                    <a:solidFill>
                      <a:srgbClr val="000000"/>
                    </a:solidFill>
                    <a:effectLst/>
                    <a:uLnTx/>
                    <a:uFillTx/>
                    <a:latin typeface="Arial"/>
                    <a:ea typeface="+mn-ea"/>
                    <a:cs typeface="Arial" charset="0"/>
                  </a:rPr>
                </a:br>
                <a:r>
                  <a:rPr kumimoji="0" lang="en-GB" sz="1400" b="1" i="0" u="none" strike="noStrike" kern="1200" cap="none" spc="0" normalizeH="0" baseline="0" noProof="0" dirty="0">
                    <a:ln>
                      <a:noFill/>
                    </a:ln>
                    <a:solidFill>
                      <a:srgbClr val="000000"/>
                    </a:solidFill>
                    <a:effectLst/>
                    <a:uLnTx/>
                    <a:uFillTx/>
                    <a:latin typeface="Arial"/>
                    <a:ea typeface="+mn-ea"/>
                    <a:cs typeface="Arial" charset="0"/>
                  </a:rPr>
                  <a:t>Process</a:t>
                </a:r>
              </a:p>
            </p:txBody>
          </p:sp>
          <p:sp>
            <p:nvSpPr>
              <p:cNvPr id="27" name="Freeform 9">
                <a:extLst>
                  <a:ext uri="{FF2B5EF4-FFF2-40B4-BE49-F238E27FC236}">
                    <a16:creationId xmlns:a16="http://schemas.microsoft.com/office/drawing/2014/main" xmlns="" id="{6041DACF-9280-8347-B8BA-7D06A0FD7EC4}"/>
                  </a:ext>
                </a:extLst>
              </p:cNvPr>
              <p:cNvSpPr>
                <a:spLocks/>
              </p:cNvSpPr>
              <p:nvPr/>
            </p:nvSpPr>
            <p:spPr bwMode="auto">
              <a:xfrm>
                <a:off x="3479886" y="3291131"/>
                <a:ext cx="2095278" cy="1493603"/>
              </a:xfrm>
              <a:custGeom>
                <a:avLst/>
                <a:gdLst>
                  <a:gd name="T0" fmla="*/ 2529 w 2773"/>
                  <a:gd name="T1" fmla="*/ 743 h 1976"/>
                  <a:gd name="T2" fmla="*/ 2466 w 2773"/>
                  <a:gd name="T3" fmla="*/ 798 h 1976"/>
                  <a:gd name="T4" fmla="*/ 2421 w 2773"/>
                  <a:gd name="T5" fmla="*/ 849 h 1976"/>
                  <a:gd name="T6" fmla="*/ 2382 w 2773"/>
                  <a:gd name="T7" fmla="*/ 831 h 1976"/>
                  <a:gd name="T8" fmla="*/ 2375 w 2773"/>
                  <a:gd name="T9" fmla="*/ 0 h 1976"/>
                  <a:gd name="T10" fmla="*/ 1536 w 2773"/>
                  <a:gd name="T11" fmla="*/ 9 h 1976"/>
                  <a:gd name="T12" fmla="*/ 1523 w 2773"/>
                  <a:gd name="T13" fmla="*/ 43 h 1976"/>
                  <a:gd name="T14" fmla="*/ 1562 w 2773"/>
                  <a:gd name="T15" fmla="*/ 82 h 1976"/>
                  <a:gd name="T16" fmla="*/ 1617 w 2773"/>
                  <a:gd name="T17" fmla="*/ 130 h 1976"/>
                  <a:gd name="T18" fmla="*/ 1643 w 2773"/>
                  <a:gd name="T19" fmla="*/ 210 h 1976"/>
                  <a:gd name="T20" fmla="*/ 1614 w 2773"/>
                  <a:gd name="T21" fmla="*/ 299 h 1976"/>
                  <a:gd name="T22" fmla="*/ 1521 w 2773"/>
                  <a:gd name="T23" fmla="*/ 373 h 1976"/>
                  <a:gd name="T24" fmla="*/ 1412 w 2773"/>
                  <a:gd name="T25" fmla="*/ 396 h 1976"/>
                  <a:gd name="T26" fmla="*/ 1284 w 2773"/>
                  <a:gd name="T27" fmla="*/ 363 h 1976"/>
                  <a:gd name="T28" fmla="*/ 1202 w 2773"/>
                  <a:gd name="T29" fmla="*/ 282 h 1976"/>
                  <a:gd name="T30" fmla="*/ 1184 w 2773"/>
                  <a:gd name="T31" fmla="*/ 194 h 1976"/>
                  <a:gd name="T32" fmla="*/ 1217 w 2773"/>
                  <a:gd name="T33" fmla="*/ 121 h 1976"/>
                  <a:gd name="T34" fmla="*/ 1275 w 2773"/>
                  <a:gd name="T35" fmla="*/ 76 h 1976"/>
                  <a:gd name="T36" fmla="*/ 1305 w 2773"/>
                  <a:gd name="T37" fmla="*/ 37 h 1976"/>
                  <a:gd name="T38" fmla="*/ 1282 w 2773"/>
                  <a:gd name="T39" fmla="*/ 6 h 1976"/>
                  <a:gd name="T40" fmla="*/ 394 w 2773"/>
                  <a:gd name="T41" fmla="*/ 454 h 1976"/>
                  <a:gd name="T42" fmla="*/ 384 w 2773"/>
                  <a:gd name="T43" fmla="*/ 897 h 1976"/>
                  <a:gd name="T44" fmla="*/ 341 w 2773"/>
                  <a:gd name="T45" fmla="*/ 903 h 1976"/>
                  <a:gd name="T46" fmla="*/ 296 w 2773"/>
                  <a:gd name="T47" fmla="*/ 843 h 1976"/>
                  <a:gd name="T48" fmla="*/ 230 w 2773"/>
                  <a:gd name="T49" fmla="*/ 795 h 1976"/>
                  <a:gd name="T50" fmla="*/ 146 w 2773"/>
                  <a:gd name="T51" fmla="*/ 792 h 1976"/>
                  <a:gd name="T52" fmla="*/ 54 w 2773"/>
                  <a:gd name="T53" fmla="*/ 855 h 1976"/>
                  <a:gd name="T54" fmla="*/ 3 w 2773"/>
                  <a:gd name="T55" fmla="*/ 971 h 1976"/>
                  <a:gd name="T56" fmla="*/ 7 w 2773"/>
                  <a:gd name="T57" fmla="*/ 1085 h 1976"/>
                  <a:gd name="T58" fmla="*/ 67 w 2773"/>
                  <a:gd name="T59" fmla="*/ 1194 h 1976"/>
                  <a:gd name="T60" fmla="*/ 166 w 2773"/>
                  <a:gd name="T61" fmla="*/ 1245 h 1976"/>
                  <a:gd name="T62" fmla="*/ 242 w 2773"/>
                  <a:gd name="T63" fmla="*/ 1234 h 1976"/>
                  <a:gd name="T64" fmla="*/ 306 w 2773"/>
                  <a:gd name="T65" fmla="*/ 1179 h 1976"/>
                  <a:gd name="T66" fmla="*/ 350 w 2773"/>
                  <a:gd name="T67" fmla="*/ 1127 h 1976"/>
                  <a:gd name="T68" fmla="*/ 388 w 2773"/>
                  <a:gd name="T69" fmla="*/ 1145 h 1976"/>
                  <a:gd name="T70" fmla="*/ 396 w 2773"/>
                  <a:gd name="T71" fmla="*/ 1976 h 1976"/>
                  <a:gd name="T72" fmla="*/ 1236 w 2773"/>
                  <a:gd name="T73" fmla="*/ 1967 h 1976"/>
                  <a:gd name="T74" fmla="*/ 1249 w 2773"/>
                  <a:gd name="T75" fmla="*/ 1933 h 1976"/>
                  <a:gd name="T76" fmla="*/ 1211 w 2773"/>
                  <a:gd name="T77" fmla="*/ 1894 h 1976"/>
                  <a:gd name="T78" fmla="*/ 1155 w 2773"/>
                  <a:gd name="T79" fmla="*/ 1846 h 1976"/>
                  <a:gd name="T80" fmla="*/ 1130 w 2773"/>
                  <a:gd name="T81" fmla="*/ 1765 h 1976"/>
                  <a:gd name="T82" fmla="*/ 1157 w 2773"/>
                  <a:gd name="T83" fmla="*/ 1677 h 1976"/>
                  <a:gd name="T84" fmla="*/ 1249 w 2773"/>
                  <a:gd name="T85" fmla="*/ 1604 h 1976"/>
                  <a:gd name="T86" fmla="*/ 1359 w 2773"/>
                  <a:gd name="T87" fmla="*/ 1581 h 1976"/>
                  <a:gd name="T88" fmla="*/ 1487 w 2773"/>
                  <a:gd name="T89" fmla="*/ 1613 h 1976"/>
                  <a:gd name="T90" fmla="*/ 1571 w 2773"/>
                  <a:gd name="T91" fmla="*/ 1693 h 1976"/>
                  <a:gd name="T92" fmla="*/ 1587 w 2773"/>
                  <a:gd name="T93" fmla="*/ 1782 h 1976"/>
                  <a:gd name="T94" fmla="*/ 1556 w 2773"/>
                  <a:gd name="T95" fmla="*/ 1855 h 1976"/>
                  <a:gd name="T96" fmla="*/ 1498 w 2773"/>
                  <a:gd name="T97" fmla="*/ 1900 h 1976"/>
                  <a:gd name="T98" fmla="*/ 1468 w 2773"/>
                  <a:gd name="T99" fmla="*/ 1940 h 1976"/>
                  <a:gd name="T100" fmla="*/ 1489 w 2773"/>
                  <a:gd name="T101" fmla="*/ 1971 h 1976"/>
                  <a:gd name="T102" fmla="*/ 2376 w 2773"/>
                  <a:gd name="T103" fmla="*/ 1521 h 1976"/>
                  <a:gd name="T104" fmla="*/ 2387 w 2773"/>
                  <a:gd name="T105" fmla="*/ 1079 h 1976"/>
                  <a:gd name="T106" fmla="*/ 2432 w 2773"/>
                  <a:gd name="T107" fmla="*/ 1074 h 1976"/>
                  <a:gd name="T108" fmla="*/ 2475 w 2773"/>
                  <a:gd name="T109" fmla="*/ 1133 h 1976"/>
                  <a:gd name="T110" fmla="*/ 2542 w 2773"/>
                  <a:gd name="T111" fmla="*/ 1181 h 1976"/>
                  <a:gd name="T112" fmla="*/ 2625 w 2773"/>
                  <a:gd name="T113" fmla="*/ 1184 h 1976"/>
                  <a:gd name="T114" fmla="*/ 2719 w 2773"/>
                  <a:gd name="T115" fmla="*/ 1121 h 1976"/>
                  <a:gd name="T116" fmla="*/ 2768 w 2773"/>
                  <a:gd name="T117" fmla="*/ 1006 h 1976"/>
                  <a:gd name="T118" fmla="*/ 2764 w 2773"/>
                  <a:gd name="T119" fmla="*/ 891 h 1976"/>
                  <a:gd name="T120" fmla="*/ 2705 w 2773"/>
                  <a:gd name="T121" fmla="*/ 781 h 1976"/>
                  <a:gd name="T122" fmla="*/ 2607 w 2773"/>
                  <a:gd name="T123" fmla="*/ 731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1976">
                    <a:moveTo>
                      <a:pt x="2587" y="729"/>
                    </a:moveTo>
                    <a:lnTo>
                      <a:pt x="2587" y="729"/>
                    </a:lnTo>
                    <a:lnTo>
                      <a:pt x="2571" y="731"/>
                    </a:lnTo>
                    <a:lnTo>
                      <a:pt x="2556" y="734"/>
                    </a:lnTo>
                    <a:lnTo>
                      <a:pt x="2542" y="737"/>
                    </a:lnTo>
                    <a:lnTo>
                      <a:pt x="2529" y="743"/>
                    </a:lnTo>
                    <a:lnTo>
                      <a:pt x="2518" y="749"/>
                    </a:lnTo>
                    <a:lnTo>
                      <a:pt x="2507" y="755"/>
                    </a:lnTo>
                    <a:lnTo>
                      <a:pt x="2498" y="762"/>
                    </a:lnTo>
                    <a:lnTo>
                      <a:pt x="2489" y="770"/>
                    </a:lnTo>
                    <a:lnTo>
                      <a:pt x="2475" y="784"/>
                    </a:lnTo>
                    <a:lnTo>
                      <a:pt x="2466" y="798"/>
                    </a:lnTo>
                    <a:lnTo>
                      <a:pt x="2459" y="810"/>
                    </a:lnTo>
                    <a:lnTo>
                      <a:pt x="2459" y="810"/>
                    </a:lnTo>
                    <a:lnTo>
                      <a:pt x="2450" y="825"/>
                    </a:lnTo>
                    <a:lnTo>
                      <a:pt x="2441" y="835"/>
                    </a:lnTo>
                    <a:lnTo>
                      <a:pt x="2432" y="844"/>
                    </a:lnTo>
                    <a:lnTo>
                      <a:pt x="2421" y="849"/>
                    </a:lnTo>
                    <a:lnTo>
                      <a:pt x="2412" y="850"/>
                    </a:lnTo>
                    <a:lnTo>
                      <a:pt x="2403" y="850"/>
                    </a:lnTo>
                    <a:lnTo>
                      <a:pt x="2394" y="846"/>
                    </a:lnTo>
                    <a:lnTo>
                      <a:pt x="2387" y="838"/>
                    </a:lnTo>
                    <a:lnTo>
                      <a:pt x="2387" y="838"/>
                    </a:lnTo>
                    <a:lnTo>
                      <a:pt x="2382" y="831"/>
                    </a:lnTo>
                    <a:lnTo>
                      <a:pt x="2379" y="822"/>
                    </a:lnTo>
                    <a:lnTo>
                      <a:pt x="2378" y="810"/>
                    </a:lnTo>
                    <a:lnTo>
                      <a:pt x="2376" y="798"/>
                    </a:lnTo>
                    <a:lnTo>
                      <a:pt x="2376" y="547"/>
                    </a:lnTo>
                    <a:lnTo>
                      <a:pt x="2375" y="547"/>
                    </a:lnTo>
                    <a:lnTo>
                      <a:pt x="2375" y="0"/>
                    </a:lnTo>
                    <a:lnTo>
                      <a:pt x="1574" y="0"/>
                    </a:lnTo>
                    <a:lnTo>
                      <a:pt x="1574" y="0"/>
                    </a:lnTo>
                    <a:lnTo>
                      <a:pt x="1562" y="1"/>
                    </a:lnTo>
                    <a:lnTo>
                      <a:pt x="1551" y="3"/>
                    </a:lnTo>
                    <a:lnTo>
                      <a:pt x="1542" y="6"/>
                    </a:lnTo>
                    <a:lnTo>
                      <a:pt x="1536" y="9"/>
                    </a:lnTo>
                    <a:lnTo>
                      <a:pt x="1530" y="13"/>
                    </a:lnTo>
                    <a:lnTo>
                      <a:pt x="1526" y="18"/>
                    </a:lnTo>
                    <a:lnTo>
                      <a:pt x="1523" y="24"/>
                    </a:lnTo>
                    <a:lnTo>
                      <a:pt x="1521" y="30"/>
                    </a:lnTo>
                    <a:lnTo>
                      <a:pt x="1521" y="37"/>
                    </a:lnTo>
                    <a:lnTo>
                      <a:pt x="1523" y="43"/>
                    </a:lnTo>
                    <a:lnTo>
                      <a:pt x="1524" y="50"/>
                    </a:lnTo>
                    <a:lnTo>
                      <a:pt x="1529" y="56"/>
                    </a:lnTo>
                    <a:lnTo>
                      <a:pt x="1535" y="64"/>
                    </a:lnTo>
                    <a:lnTo>
                      <a:pt x="1542" y="70"/>
                    </a:lnTo>
                    <a:lnTo>
                      <a:pt x="1551" y="76"/>
                    </a:lnTo>
                    <a:lnTo>
                      <a:pt x="1562" y="82"/>
                    </a:lnTo>
                    <a:lnTo>
                      <a:pt x="1562" y="82"/>
                    </a:lnTo>
                    <a:lnTo>
                      <a:pt x="1574" y="89"/>
                    </a:lnTo>
                    <a:lnTo>
                      <a:pt x="1587" y="98"/>
                    </a:lnTo>
                    <a:lnTo>
                      <a:pt x="1602" y="112"/>
                    </a:lnTo>
                    <a:lnTo>
                      <a:pt x="1610" y="121"/>
                    </a:lnTo>
                    <a:lnTo>
                      <a:pt x="1617" y="130"/>
                    </a:lnTo>
                    <a:lnTo>
                      <a:pt x="1623" y="140"/>
                    </a:lnTo>
                    <a:lnTo>
                      <a:pt x="1629" y="152"/>
                    </a:lnTo>
                    <a:lnTo>
                      <a:pt x="1635" y="166"/>
                    </a:lnTo>
                    <a:lnTo>
                      <a:pt x="1638" y="179"/>
                    </a:lnTo>
                    <a:lnTo>
                      <a:pt x="1641" y="194"/>
                    </a:lnTo>
                    <a:lnTo>
                      <a:pt x="1643" y="210"/>
                    </a:lnTo>
                    <a:lnTo>
                      <a:pt x="1643" y="210"/>
                    </a:lnTo>
                    <a:lnTo>
                      <a:pt x="1641" y="230"/>
                    </a:lnTo>
                    <a:lnTo>
                      <a:pt x="1638" y="248"/>
                    </a:lnTo>
                    <a:lnTo>
                      <a:pt x="1632" y="266"/>
                    </a:lnTo>
                    <a:lnTo>
                      <a:pt x="1625" y="282"/>
                    </a:lnTo>
                    <a:lnTo>
                      <a:pt x="1614" y="299"/>
                    </a:lnTo>
                    <a:lnTo>
                      <a:pt x="1604" y="314"/>
                    </a:lnTo>
                    <a:lnTo>
                      <a:pt x="1590" y="329"/>
                    </a:lnTo>
                    <a:lnTo>
                      <a:pt x="1575" y="340"/>
                    </a:lnTo>
                    <a:lnTo>
                      <a:pt x="1559" y="352"/>
                    </a:lnTo>
                    <a:lnTo>
                      <a:pt x="1541" y="363"/>
                    </a:lnTo>
                    <a:lnTo>
                      <a:pt x="1521" y="373"/>
                    </a:lnTo>
                    <a:lnTo>
                      <a:pt x="1502" y="381"/>
                    </a:lnTo>
                    <a:lnTo>
                      <a:pt x="1481" y="387"/>
                    </a:lnTo>
                    <a:lnTo>
                      <a:pt x="1459" y="391"/>
                    </a:lnTo>
                    <a:lnTo>
                      <a:pt x="1436" y="394"/>
                    </a:lnTo>
                    <a:lnTo>
                      <a:pt x="1412" y="396"/>
                    </a:lnTo>
                    <a:lnTo>
                      <a:pt x="1412" y="396"/>
                    </a:lnTo>
                    <a:lnTo>
                      <a:pt x="1390" y="394"/>
                    </a:lnTo>
                    <a:lnTo>
                      <a:pt x="1366" y="391"/>
                    </a:lnTo>
                    <a:lnTo>
                      <a:pt x="1345" y="387"/>
                    </a:lnTo>
                    <a:lnTo>
                      <a:pt x="1324" y="381"/>
                    </a:lnTo>
                    <a:lnTo>
                      <a:pt x="1303" y="373"/>
                    </a:lnTo>
                    <a:lnTo>
                      <a:pt x="1284" y="363"/>
                    </a:lnTo>
                    <a:lnTo>
                      <a:pt x="1267" y="352"/>
                    </a:lnTo>
                    <a:lnTo>
                      <a:pt x="1251" y="340"/>
                    </a:lnTo>
                    <a:lnTo>
                      <a:pt x="1236" y="329"/>
                    </a:lnTo>
                    <a:lnTo>
                      <a:pt x="1223" y="314"/>
                    </a:lnTo>
                    <a:lnTo>
                      <a:pt x="1211" y="299"/>
                    </a:lnTo>
                    <a:lnTo>
                      <a:pt x="1202" y="282"/>
                    </a:lnTo>
                    <a:lnTo>
                      <a:pt x="1194" y="266"/>
                    </a:lnTo>
                    <a:lnTo>
                      <a:pt x="1188" y="248"/>
                    </a:lnTo>
                    <a:lnTo>
                      <a:pt x="1185" y="230"/>
                    </a:lnTo>
                    <a:lnTo>
                      <a:pt x="1184" y="210"/>
                    </a:lnTo>
                    <a:lnTo>
                      <a:pt x="1184" y="210"/>
                    </a:lnTo>
                    <a:lnTo>
                      <a:pt x="1184" y="194"/>
                    </a:lnTo>
                    <a:lnTo>
                      <a:pt x="1187" y="179"/>
                    </a:lnTo>
                    <a:lnTo>
                      <a:pt x="1191" y="166"/>
                    </a:lnTo>
                    <a:lnTo>
                      <a:pt x="1196" y="152"/>
                    </a:lnTo>
                    <a:lnTo>
                      <a:pt x="1202" y="140"/>
                    </a:lnTo>
                    <a:lnTo>
                      <a:pt x="1209" y="130"/>
                    </a:lnTo>
                    <a:lnTo>
                      <a:pt x="1217" y="121"/>
                    </a:lnTo>
                    <a:lnTo>
                      <a:pt x="1224" y="112"/>
                    </a:lnTo>
                    <a:lnTo>
                      <a:pt x="1239" y="98"/>
                    </a:lnTo>
                    <a:lnTo>
                      <a:pt x="1251" y="89"/>
                    </a:lnTo>
                    <a:lnTo>
                      <a:pt x="1264" y="82"/>
                    </a:lnTo>
                    <a:lnTo>
                      <a:pt x="1264" y="82"/>
                    </a:lnTo>
                    <a:lnTo>
                      <a:pt x="1275" y="76"/>
                    </a:lnTo>
                    <a:lnTo>
                      <a:pt x="1282" y="70"/>
                    </a:lnTo>
                    <a:lnTo>
                      <a:pt x="1290" y="64"/>
                    </a:lnTo>
                    <a:lnTo>
                      <a:pt x="1296" y="56"/>
                    </a:lnTo>
                    <a:lnTo>
                      <a:pt x="1300" y="50"/>
                    </a:lnTo>
                    <a:lnTo>
                      <a:pt x="1303" y="43"/>
                    </a:lnTo>
                    <a:lnTo>
                      <a:pt x="1305" y="37"/>
                    </a:lnTo>
                    <a:lnTo>
                      <a:pt x="1305" y="30"/>
                    </a:lnTo>
                    <a:lnTo>
                      <a:pt x="1303" y="24"/>
                    </a:lnTo>
                    <a:lnTo>
                      <a:pt x="1300" y="18"/>
                    </a:lnTo>
                    <a:lnTo>
                      <a:pt x="1296" y="13"/>
                    </a:lnTo>
                    <a:lnTo>
                      <a:pt x="1290" y="9"/>
                    </a:lnTo>
                    <a:lnTo>
                      <a:pt x="1282" y="6"/>
                    </a:lnTo>
                    <a:lnTo>
                      <a:pt x="1273" y="3"/>
                    </a:lnTo>
                    <a:lnTo>
                      <a:pt x="1263" y="1"/>
                    </a:lnTo>
                    <a:lnTo>
                      <a:pt x="1252" y="0"/>
                    </a:lnTo>
                    <a:lnTo>
                      <a:pt x="396" y="0"/>
                    </a:lnTo>
                    <a:lnTo>
                      <a:pt x="396" y="454"/>
                    </a:lnTo>
                    <a:lnTo>
                      <a:pt x="394" y="454"/>
                    </a:lnTo>
                    <a:lnTo>
                      <a:pt x="394" y="856"/>
                    </a:lnTo>
                    <a:lnTo>
                      <a:pt x="394" y="856"/>
                    </a:lnTo>
                    <a:lnTo>
                      <a:pt x="394" y="868"/>
                    </a:lnTo>
                    <a:lnTo>
                      <a:pt x="391" y="880"/>
                    </a:lnTo>
                    <a:lnTo>
                      <a:pt x="388" y="889"/>
                    </a:lnTo>
                    <a:lnTo>
                      <a:pt x="384" y="897"/>
                    </a:lnTo>
                    <a:lnTo>
                      <a:pt x="384" y="897"/>
                    </a:lnTo>
                    <a:lnTo>
                      <a:pt x="378" y="904"/>
                    </a:lnTo>
                    <a:lnTo>
                      <a:pt x="369" y="909"/>
                    </a:lnTo>
                    <a:lnTo>
                      <a:pt x="360" y="909"/>
                    </a:lnTo>
                    <a:lnTo>
                      <a:pt x="350" y="907"/>
                    </a:lnTo>
                    <a:lnTo>
                      <a:pt x="341" y="903"/>
                    </a:lnTo>
                    <a:lnTo>
                      <a:pt x="330" y="894"/>
                    </a:lnTo>
                    <a:lnTo>
                      <a:pt x="321" y="883"/>
                    </a:lnTo>
                    <a:lnTo>
                      <a:pt x="314" y="868"/>
                    </a:lnTo>
                    <a:lnTo>
                      <a:pt x="314" y="868"/>
                    </a:lnTo>
                    <a:lnTo>
                      <a:pt x="306" y="855"/>
                    </a:lnTo>
                    <a:lnTo>
                      <a:pt x="296" y="843"/>
                    </a:lnTo>
                    <a:lnTo>
                      <a:pt x="282" y="828"/>
                    </a:lnTo>
                    <a:lnTo>
                      <a:pt x="273" y="820"/>
                    </a:lnTo>
                    <a:lnTo>
                      <a:pt x="264" y="813"/>
                    </a:lnTo>
                    <a:lnTo>
                      <a:pt x="254" y="807"/>
                    </a:lnTo>
                    <a:lnTo>
                      <a:pt x="242" y="801"/>
                    </a:lnTo>
                    <a:lnTo>
                      <a:pt x="230" y="795"/>
                    </a:lnTo>
                    <a:lnTo>
                      <a:pt x="215" y="790"/>
                    </a:lnTo>
                    <a:lnTo>
                      <a:pt x="200" y="789"/>
                    </a:lnTo>
                    <a:lnTo>
                      <a:pt x="184" y="787"/>
                    </a:lnTo>
                    <a:lnTo>
                      <a:pt x="184" y="787"/>
                    </a:lnTo>
                    <a:lnTo>
                      <a:pt x="166" y="789"/>
                    </a:lnTo>
                    <a:lnTo>
                      <a:pt x="146" y="792"/>
                    </a:lnTo>
                    <a:lnTo>
                      <a:pt x="128" y="798"/>
                    </a:lnTo>
                    <a:lnTo>
                      <a:pt x="112" y="805"/>
                    </a:lnTo>
                    <a:lnTo>
                      <a:pt x="95" y="816"/>
                    </a:lnTo>
                    <a:lnTo>
                      <a:pt x="81" y="826"/>
                    </a:lnTo>
                    <a:lnTo>
                      <a:pt x="67" y="840"/>
                    </a:lnTo>
                    <a:lnTo>
                      <a:pt x="54" y="855"/>
                    </a:lnTo>
                    <a:lnTo>
                      <a:pt x="42" y="871"/>
                    </a:lnTo>
                    <a:lnTo>
                      <a:pt x="31" y="889"/>
                    </a:lnTo>
                    <a:lnTo>
                      <a:pt x="22" y="907"/>
                    </a:lnTo>
                    <a:lnTo>
                      <a:pt x="15" y="928"/>
                    </a:lnTo>
                    <a:lnTo>
                      <a:pt x="7" y="949"/>
                    </a:lnTo>
                    <a:lnTo>
                      <a:pt x="3" y="971"/>
                    </a:lnTo>
                    <a:lnTo>
                      <a:pt x="1" y="994"/>
                    </a:lnTo>
                    <a:lnTo>
                      <a:pt x="0" y="1018"/>
                    </a:lnTo>
                    <a:lnTo>
                      <a:pt x="0" y="1018"/>
                    </a:lnTo>
                    <a:lnTo>
                      <a:pt x="1" y="1040"/>
                    </a:lnTo>
                    <a:lnTo>
                      <a:pt x="3" y="1064"/>
                    </a:lnTo>
                    <a:lnTo>
                      <a:pt x="7" y="1085"/>
                    </a:lnTo>
                    <a:lnTo>
                      <a:pt x="15" y="1106"/>
                    </a:lnTo>
                    <a:lnTo>
                      <a:pt x="22" y="1127"/>
                    </a:lnTo>
                    <a:lnTo>
                      <a:pt x="31" y="1145"/>
                    </a:lnTo>
                    <a:lnTo>
                      <a:pt x="42" y="1163"/>
                    </a:lnTo>
                    <a:lnTo>
                      <a:pt x="54" y="1179"/>
                    </a:lnTo>
                    <a:lnTo>
                      <a:pt x="67" y="1194"/>
                    </a:lnTo>
                    <a:lnTo>
                      <a:pt x="81" y="1208"/>
                    </a:lnTo>
                    <a:lnTo>
                      <a:pt x="95" y="1219"/>
                    </a:lnTo>
                    <a:lnTo>
                      <a:pt x="112" y="1228"/>
                    </a:lnTo>
                    <a:lnTo>
                      <a:pt x="128" y="1236"/>
                    </a:lnTo>
                    <a:lnTo>
                      <a:pt x="146" y="1242"/>
                    </a:lnTo>
                    <a:lnTo>
                      <a:pt x="166" y="1245"/>
                    </a:lnTo>
                    <a:lnTo>
                      <a:pt x="184" y="1246"/>
                    </a:lnTo>
                    <a:lnTo>
                      <a:pt x="184" y="1246"/>
                    </a:lnTo>
                    <a:lnTo>
                      <a:pt x="200" y="1245"/>
                    </a:lnTo>
                    <a:lnTo>
                      <a:pt x="215" y="1243"/>
                    </a:lnTo>
                    <a:lnTo>
                      <a:pt x="230" y="1239"/>
                    </a:lnTo>
                    <a:lnTo>
                      <a:pt x="242" y="1234"/>
                    </a:lnTo>
                    <a:lnTo>
                      <a:pt x="254" y="1228"/>
                    </a:lnTo>
                    <a:lnTo>
                      <a:pt x="264" y="1221"/>
                    </a:lnTo>
                    <a:lnTo>
                      <a:pt x="273" y="1213"/>
                    </a:lnTo>
                    <a:lnTo>
                      <a:pt x="282" y="1206"/>
                    </a:lnTo>
                    <a:lnTo>
                      <a:pt x="296" y="1191"/>
                    </a:lnTo>
                    <a:lnTo>
                      <a:pt x="306" y="1179"/>
                    </a:lnTo>
                    <a:lnTo>
                      <a:pt x="314" y="1166"/>
                    </a:lnTo>
                    <a:lnTo>
                      <a:pt x="314" y="1166"/>
                    </a:lnTo>
                    <a:lnTo>
                      <a:pt x="321" y="1152"/>
                    </a:lnTo>
                    <a:lnTo>
                      <a:pt x="330" y="1140"/>
                    </a:lnTo>
                    <a:lnTo>
                      <a:pt x="341" y="1131"/>
                    </a:lnTo>
                    <a:lnTo>
                      <a:pt x="350" y="1127"/>
                    </a:lnTo>
                    <a:lnTo>
                      <a:pt x="360" y="1125"/>
                    </a:lnTo>
                    <a:lnTo>
                      <a:pt x="369" y="1127"/>
                    </a:lnTo>
                    <a:lnTo>
                      <a:pt x="378" y="1130"/>
                    </a:lnTo>
                    <a:lnTo>
                      <a:pt x="384" y="1137"/>
                    </a:lnTo>
                    <a:lnTo>
                      <a:pt x="384" y="1137"/>
                    </a:lnTo>
                    <a:lnTo>
                      <a:pt x="388" y="1145"/>
                    </a:lnTo>
                    <a:lnTo>
                      <a:pt x="391" y="1154"/>
                    </a:lnTo>
                    <a:lnTo>
                      <a:pt x="394" y="1166"/>
                    </a:lnTo>
                    <a:lnTo>
                      <a:pt x="394" y="1178"/>
                    </a:lnTo>
                    <a:lnTo>
                      <a:pt x="394" y="1429"/>
                    </a:lnTo>
                    <a:lnTo>
                      <a:pt x="396" y="1429"/>
                    </a:lnTo>
                    <a:lnTo>
                      <a:pt x="396" y="1976"/>
                    </a:lnTo>
                    <a:lnTo>
                      <a:pt x="1199" y="1976"/>
                    </a:lnTo>
                    <a:lnTo>
                      <a:pt x="1199" y="1976"/>
                    </a:lnTo>
                    <a:lnTo>
                      <a:pt x="1209" y="1976"/>
                    </a:lnTo>
                    <a:lnTo>
                      <a:pt x="1220" y="1973"/>
                    </a:lnTo>
                    <a:lnTo>
                      <a:pt x="1229" y="1971"/>
                    </a:lnTo>
                    <a:lnTo>
                      <a:pt x="1236" y="1967"/>
                    </a:lnTo>
                    <a:lnTo>
                      <a:pt x="1242" y="1962"/>
                    </a:lnTo>
                    <a:lnTo>
                      <a:pt x="1246" y="1958"/>
                    </a:lnTo>
                    <a:lnTo>
                      <a:pt x="1249" y="1952"/>
                    </a:lnTo>
                    <a:lnTo>
                      <a:pt x="1251" y="1946"/>
                    </a:lnTo>
                    <a:lnTo>
                      <a:pt x="1251" y="1940"/>
                    </a:lnTo>
                    <a:lnTo>
                      <a:pt x="1249" y="1933"/>
                    </a:lnTo>
                    <a:lnTo>
                      <a:pt x="1246" y="1927"/>
                    </a:lnTo>
                    <a:lnTo>
                      <a:pt x="1242" y="1919"/>
                    </a:lnTo>
                    <a:lnTo>
                      <a:pt x="1236" y="1913"/>
                    </a:lnTo>
                    <a:lnTo>
                      <a:pt x="1229" y="1906"/>
                    </a:lnTo>
                    <a:lnTo>
                      <a:pt x="1220" y="1900"/>
                    </a:lnTo>
                    <a:lnTo>
                      <a:pt x="1211" y="1894"/>
                    </a:lnTo>
                    <a:lnTo>
                      <a:pt x="1211" y="1894"/>
                    </a:lnTo>
                    <a:lnTo>
                      <a:pt x="1197" y="1886"/>
                    </a:lnTo>
                    <a:lnTo>
                      <a:pt x="1185" y="1877"/>
                    </a:lnTo>
                    <a:lnTo>
                      <a:pt x="1170" y="1864"/>
                    </a:lnTo>
                    <a:lnTo>
                      <a:pt x="1163" y="1855"/>
                    </a:lnTo>
                    <a:lnTo>
                      <a:pt x="1155" y="1846"/>
                    </a:lnTo>
                    <a:lnTo>
                      <a:pt x="1148" y="1835"/>
                    </a:lnTo>
                    <a:lnTo>
                      <a:pt x="1142" y="1823"/>
                    </a:lnTo>
                    <a:lnTo>
                      <a:pt x="1137" y="1810"/>
                    </a:lnTo>
                    <a:lnTo>
                      <a:pt x="1133" y="1796"/>
                    </a:lnTo>
                    <a:lnTo>
                      <a:pt x="1130" y="1782"/>
                    </a:lnTo>
                    <a:lnTo>
                      <a:pt x="1130" y="1765"/>
                    </a:lnTo>
                    <a:lnTo>
                      <a:pt x="1130" y="1765"/>
                    </a:lnTo>
                    <a:lnTo>
                      <a:pt x="1131" y="1746"/>
                    </a:lnTo>
                    <a:lnTo>
                      <a:pt x="1134" y="1728"/>
                    </a:lnTo>
                    <a:lnTo>
                      <a:pt x="1140" y="1710"/>
                    </a:lnTo>
                    <a:lnTo>
                      <a:pt x="1148" y="1693"/>
                    </a:lnTo>
                    <a:lnTo>
                      <a:pt x="1157" y="1677"/>
                    </a:lnTo>
                    <a:lnTo>
                      <a:pt x="1169" y="1662"/>
                    </a:lnTo>
                    <a:lnTo>
                      <a:pt x="1182" y="1648"/>
                    </a:lnTo>
                    <a:lnTo>
                      <a:pt x="1197" y="1635"/>
                    </a:lnTo>
                    <a:lnTo>
                      <a:pt x="1214" y="1623"/>
                    </a:lnTo>
                    <a:lnTo>
                      <a:pt x="1230" y="1613"/>
                    </a:lnTo>
                    <a:lnTo>
                      <a:pt x="1249" y="1604"/>
                    </a:lnTo>
                    <a:lnTo>
                      <a:pt x="1269" y="1595"/>
                    </a:lnTo>
                    <a:lnTo>
                      <a:pt x="1291" y="1589"/>
                    </a:lnTo>
                    <a:lnTo>
                      <a:pt x="1312" y="1584"/>
                    </a:lnTo>
                    <a:lnTo>
                      <a:pt x="1336" y="1581"/>
                    </a:lnTo>
                    <a:lnTo>
                      <a:pt x="1359" y="1581"/>
                    </a:lnTo>
                    <a:lnTo>
                      <a:pt x="1359" y="1581"/>
                    </a:lnTo>
                    <a:lnTo>
                      <a:pt x="1382" y="1581"/>
                    </a:lnTo>
                    <a:lnTo>
                      <a:pt x="1405" y="1584"/>
                    </a:lnTo>
                    <a:lnTo>
                      <a:pt x="1427" y="1589"/>
                    </a:lnTo>
                    <a:lnTo>
                      <a:pt x="1448" y="1595"/>
                    </a:lnTo>
                    <a:lnTo>
                      <a:pt x="1468" y="1604"/>
                    </a:lnTo>
                    <a:lnTo>
                      <a:pt x="1487" y="1613"/>
                    </a:lnTo>
                    <a:lnTo>
                      <a:pt x="1505" y="1623"/>
                    </a:lnTo>
                    <a:lnTo>
                      <a:pt x="1521" y="1635"/>
                    </a:lnTo>
                    <a:lnTo>
                      <a:pt x="1536" y="1648"/>
                    </a:lnTo>
                    <a:lnTo>
                      <a:pt x="1548" y="1662"/>
                    </a:lnTo>
                    <a:lnTo>
                      <a:pt x="1560" y="1677"/>
                    </a:lnTo>
                    <a:lnTo>
                      <a:pt x="1571" y="1693"/>
                    </a:lnTo>
                    <a:lnTo>
                      <a:pt x="1578" y="1710"/>
                    </a:lnTo>
                    <a:lnTo>
                      <a:pt x="1584" y="1728"/>
                    </a:lnTo>
                    <a:lnTo>
                      <a:pt x="1587" y="1746"/>
                    </a:lnTo>
                    <a:lnTo>
                      <a:pt x="1589" y="1765"/>
                    </a:lnTo>
                    <a:lnTo>
                      <a:pt x="1589" y="1765"/>
                    </a:lnTo>
                    <a:lnTo>
                      <a:pt x="1587" y="1782"/>
                    </a:lnTo>
                    <a:lnTo>
                      <a:pt x="1584" y="1796"/>
                    </a:lnTo>
                    <a:lnTo>
                      <a:pt x="1581" y="1810"/>
                    </a:lnTo>
                    <a:lnTo>
                      <a:pt x="1575" y="1823"/>
                    </a:lnTo>
                    <a:lnTo>
                      <a:pt x="1569" y="1835"/>
                    </a:lnTo>
                    <a:lnTo>
                      <a:pt x="1563" y="1846"/>
                    </a:lnTo>
                    <a:lnTo>
                      <a:pt x="1556" y="1855"/>
                    </a:lnTo>
                    <a:lnTo>
                      <a:pt x="1548" y="1864"/>
                    </a:lnTo>
                    <a:lnTo>
                      <a:pt x="1533" y="1877"/>
                    </a:lnTo>
                    <a:lnTo>
                      <a:pt x="1520" y="1886"/>
                    </a:lnTo>
                    <a:lnTo>
                      <a:pt x="1508" y="1894"/>
                    </a:lnTo>
                    <a:lnTo>
                      <a:pt x="1508" y="1894"/>
                    </a:lnTo>
                    <a:lnTo>
                      <a:pt x="1498" y="1900"/>
                    </a:lnTo>
                    <a:lnTo>
                      <a:pt x="1489" y="1906"/>
                    </a:lnTo>
                    <a:lnTo>
                      <a:pt x="1481" y="1913"/>
                    </a:lnTo>
                    <a:lnTo>
                      <a:pt x="1475" y="1919"/>
                    </a:lnTo>
                    <a:lnTo>
                      <a:pt x="1471" y="1927"/>
                    </a:lnTo>
                    <a:lnTo>
                      <a:pt x="1468" y="1933"/>
                    </a:lnTo>
                    <a:lnTo>
                      <a:pt x="1468" y="1940"/>
                    </a:lnTo>
                    <a:lnTo>
                      <a:pt x="1468" y="1946"/>
                    </a:lnTo>
                    <a:lnTo>
                      <a:pt x="1469" y="1952"/>
                    </a:lnTo>
                    <a:lnTo>
                      <a:pt x="1472" y="1958"/>
                    </a:lnTo>
                    <a:lnTo>
                      <a:pt x="1477" y="1962"/>
                    </a:lnTo>
                    <a:lnTo>
                      <a:pt x="1483" y="1967"/>
                    </a:lnTo>
                    <a:lnTo>
                      <a:pt x="1489" y="1971"/>
                    </a:lnTo>
                    <a:lnTo>
                      <a:pt x="1498" y="1973"/>
                    </a:lnTo>
                    <a:lnTo>
                      <a:pt x="1508" y="1976"/>
                    </a:lnTo>
                    <a:lnTo>
                      <a:pt x="1520" y="1976"/>
                    </a:lnTo>
                    <a:lnTo>
                      <a:pt x="2375" y="1976"/>
                    </a:lnTo>
                    <a:lnTo>
                      <a:pt x="2375" y="1521"/>
                    </a:lnTo>
                    <a:lnTo>
                      <a:pt x="2376" y="1521"/>
                    </a:lnTo>
                    <a:lnTo>
                      <a:pt x="2376" y="1119"/>
                    </a:lnTo>
                    <a:lnTo>
                      <a:pt x="2376" y="1119"/>
                    </a:lnTo>
                    <a:lnTo>
                      <a:pt x="2378" y="1107"/>
                    </a:lnTo>
                    <a:lnTo>
                      <a:pt x="2379" y="1097"/>
                    </a:lnTo>
                    <a:lnTo>
                      <a:pt x="2382" y="1086"/>
                    </a:lnTo>
                    <a:lnTo>
                      <a:pt x="2387" y="1079"/>
                    </a:lnTo>
                    <a:lnTo>
                      <a:pt x="2387" y="1079"/>
                    </a:lnTo>
                    <a:lnTo>
                      <a:pt x="2394" y="1073"/>
                    </a:lnTo>
                    <a:lnTo>
                      <a:pt x="2403" y="1068"/>
                    </a:lnTo>
                    <a:lnTo>
                      <a:pt x="2412" y="1067"/>
                    </a:lnTo>
                    <a:lnTo>
                      <a:pt x="2421" y="1068"/>
                    </a:lnTo>
                    <a:lnTo>
                      <a:pt x="2432" y="1074"/>
                    </a:lnTo>
                    <a:lnTo>
                      <a:pt x="2441" y="1082"/>
                    </a:lnTo>
                    <a:lnTo>
                      <a:pt x="2450" y="1094"/>
                    </a:lnTo>
                    <a:lnTo>
                      <a:pt x="2459" y="1107"/>
                    </a:lnTo>
                    <a:lnTo>
                      <a:pt x="2459" y="1107"/>
                    </a:lnTo>
                    <a:lnTo>
                      <a:pt x="2466" y="1121"/>
                    </a:lnTo>
                    <a:lnTo>
                      <a:pt x="2475" y="1133"/>
                    </a:lnTo>
                    <a:lnTo>
                      <a:pt x="2489" y="1148"/>
                    </a:lnTo>
                    <a:lnTo>
                      <a:pt x="2498" y="1155"/>
                    </a:lnTo>
                    <a:lnTo>
                      <a:pt x="2507" y="1163"/>
                    </a:lnTo>
                    <a:lnTo>
                      <a:pt x="2518" y="1170"/>
                    </a:lnTo>
                    <a:lnTo>
                      <a:pt x="2529" y="1176"/>
                    </a:lnTo>
                    <a:lnTo>
                      <a:pt x="2542" y="1181"/>
                    </a:lnTo>
                    <a:lnTo>
                      <a:pt x="2556" y="1185"/>
                    </a:lnTo>
                    <a:lnTo>
                      <a:pt x="2571" y="1188"/>
                    </a:lnTo>
                    <a:lnTo>
                      <a:pt x="2587" y="1188"/>
                    </a:lnTo>
                    <a:lnTo>
                      <a:pt x="2587" y="1188"/>
                    </a:lnTo>
                    <a:lnTo>
                      <a:pt x="2607" y="1187"/>
                    </a:lnTo>
                    <a:lnTo>
                      <a:pt x="2625" y="1184"/>
                    </a:lnTo>
                    <a:lnTo>
                      <a:pt x="2643" y="1178"/>
                    </a:lnTo>
                    <a:lnTo>
                      <a:pt x="2659" y="1170"/>
                    </a:lnTo>
                    <a:lnTo>
                      <a:pt x="2675" y="1161"/>
                    </a:lnTo>
                    <a:lnTo>
                      <a:pt x="2690" y="1149"/>
                    </a:lnTo>
                    <a:lnTo>
                      <a:pt x="2705" y="1136"/>
                    </a:lnTo>
                    <a:lnTo>
                      <a:pt x="2719" y="1121"/>
                    </a:lnTo>
                    <a:lnTo>
                      <a:pt x="2729" y="1104"/>
                    </a:lnTo>
                    <a:lnTo>
                      <a:pt x="2741" y="1088"/>
                    </a:lnTo>
                    <a:lnTo>
                      <a:pt x="2750" y="1068"/>
                    </a:lnTo>
                    <a:lnTo>
                      <a:pt x="2758" y="1048"/>
                    </a:lnTo>
                    <a:lnTo>
                      <a:pt x="2764" y="1027"/>
                    </a:lnTo>
                    <a:lnTo>
                      <a:pt x="2768" y="1006"/>
                    </a:lnTo>
                    <a:lnTo>
                      <a:pt x="2771" y="982"/>
                    </a:lnTo>
                    <a:lnTo>
                      <a:pt x="2773" y="959"/>
                    </a:lnTo>
                    <a:lnTo>
                      <a:pt x="2773" y="959"/>
                    </a:lnTo>
                    <a:lnTo>
                      <a:pt x="2771" y="935"/>
                    </a:lnTo>
                    <a:lnTo>
                      <a:pt x="2768" y="913"/>
                    </a:lnTo>
                    <a:lnTo>
                      <a:pt x="2764" y="891"/>
                    </a:lnTo>
                    <a:lnTo>
                      <a:pt x="2758" y="870"/>
                    </a:lnTo>
                    <a:lnTo>
                      <a:pt x="2750" y="850"/>
                    </a:lnTo>
                    <a:lnTo>
                      <a:pt x="2741" y="831"/>
                    </a:lnTo>
                    <a:lnTo>
                      <a:pt x="2729" y="813"/>
                    </a:lnTo>
                    <a:lnTo>
                      <a:pt x="2719" y="796"/>
                    </a:lnTo>
                    <a:lnTo>
                      <a:pt x="2705" y="781"/>
                    </a:lnTo>
                    <a:lnTo>
                      <a:pt x="2690" y="768"/>
                    </a:lnTo>
                    <a:lnTo>
                      <a:pt x="2675" y="758"/>
                    </a:lnTo>
                    <a:lnTo>
                      <a:pt x="2659" y="747"/>
                    </a:lnTo>
                    <a:lnTo>
                      <a:pt x="2643" y="740"/>
                    </a:lnTo>
                    <a:lnTo>
                      <a:pt x="2625" y="734"/>
                    </a:lnTo>
                    <a:lnTo>
                      <a:pt x="2607" y="731"/>
                    </a:lnTo>
                    <a:lnTo>
                      <a:pt x="2587" y="729"/>
                    </a:lnTo>
                    <a:lnTo>
                      <a:pt x="2587" y="729"/>
                    </a:lnTo>
                    <a:close/>
                  </a:path>
                </a:pathLst>
              </a:cu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a:ea typeface="+mn-ea"/>
                    <a:cs typeface="+mn-cs"/>
                  </a:rPr>
                  <a:t>RPA</a:t>
                </a:r>
              </a:p>
            </p:txBody>
          </p:sp>
          <p:sp>
            <p:nvSpPr>
              <p:cNvPr id="31" name="Freeform 30">
                <a:extLst>
                  <a:ext uri="{FF2B5EF4-FFF2-40B4-BE49-F238E27FC236}">
                    <a16:creationId xmlns:a16="http://schemas.microsoft.com/office/drawing/2014/main" xmlns="" id="{0C7D17EA-F63C-FC4C-8D4D-CCF122ED9B69}"/>
                  </a:ext>
                </a:extLst>
              </p:cNvPr>
              <p:cNvSpPr/>
              <p:nvPr/>
            </p:nvSpPr>
            <p:spPr>
              <a:xfrm>
                <a:off x="1059374" y="3808464"/>
                <a:ext cx="1797464" cy="2990231"/>
              </a:xfrm>
              <a:custGeom>
                <a:avLst/>
                <a:gdLst>
                  <a:gd name="connsiteX0" fmla="*/ 0 w 1887538"/>
                  <a:gd name="connsiteY0" fmla="*/ 0 h 3140075"/>
                  <a:gd name="connsiteX1" fmla="*/ 717119 w 1887538"/>
                  <a:gd name="connsiteY1" fmla="*/ 0 h 3140075"/>
                  <a:gd name="connsiteX2" fmla="*/ 720295 w 1887538"/>
                  <a:gd name="connsiteY2" fmla="*/ 5556 h 3140075"/>
                  <a:gd name="connsiteX3" fmla="*/ 721884 w 1887538"/>
                  <a:gd name="connsiteY3" fmla="*/ 11906 h 3140075"/>
                  <a:gd name="connsiteX4" fmla="*/ 721884 w 1887538"/>
                  <a:gd name="connsiteY4" fmla="*/ 19050 h 3140075"/>
                  <a:gd name="connsiteX5" fmla="*/ 719501 w 1887538"/>
                  <a:gd name="connsiteY5" fmla="*/ 26194 h 3140075"/>
                  <a:gd name="connsiteX6" fmla="*/ 714736 w 1887538"/>
                  <a:gd name="connsiteY6" fmla="*/ 33338 h 3140075"/>
                  <a:gd name="connsiteX7" fmla="*/ 708383 w 1887538"/>
                  <a:gd name="connsiteY7" fmla="*/ 39688 h 3140075"/>
                  <a:gd name="connsiteX8" fmla="*/ 700441 w 1887538"/>
                  <a:gd name="connsiteY8" fmla="*/ 46038 h 3140075"/>
                  <a:gd name="connsiteX9" fmla="*/ 689323 w 1887538"/>
                  <a:gd name="connsiteY9" fmla="*/ 51594 h 3140075"/>
                  <a:gd name="connsiteX10" fmla="*/ 678999 w 1887538"/>
                  <a:gd name="connsiteY10" fmla="*/ 57944 h 3140075"/>
                  <a:gd name="connsiteX11" fmla="*/ 669470 w 1887538"/>
                  <a:gd name="connsiteY11" fmla="*/ 65088 h 3140075"/>
                  <a:gd name="connsiteX12" fmla="*/ 657557 w 1887538"/>
                  <a:gd name="connsiteY12" fmla="*/ 75406 h 3140075"/>
                  <a:gd name="connsiteX13" fmla="*/ 651998 w 1887538"/>
                  <a:gd name="connsiteY13" fmla="*/ 82550 h 3140075"/>
                  <a:gd name="connsiteX14" fmla="*/ 645645 w 1887538"/>
                  <a:gd name="connsiteY14" fmla="*/ 89694 h 3140075"/>
                  <a:gd name="connsiteX15" fmla="*/ 640880 w 1887538"/>
                  <a:gd name="connsiteY15" fmla="*/ 99219 h 3140075"/>
                  <a:gd name="connsiteX16" fmla="*/ 635321 w 1887538"/>
                  <a:gd name="connsiteY16" fmla="*/ 107950 h 3140075"/>
                  <a:gd name="connsiteX17" fmla="*/ 631350 w 1887538"/>
                  <a:gd name="connsiteY17" fmla="*/ 118269 h 3140075"/>
                  <a:gd name="connsiteX18" fmla="*/ 628174 w 1887538"/>
                  <a:gd name="connsiteY18" fmla="*/ 129381 h 3140075"/>
                  <a:gd name="connsiteX19" fmla="*/ 626585 w 1887538"/>
                  <a:gd name="connsiteY19" fmla="*/ 141288 h 3140075"/>
                  <a:gd name="connsiteX20" fmla="*/ 625791 w 1887538"/>
                  <a:gd name="connsiteY20" fmla="*/ 153988 h 3140075"/>
                  <a:gd name="connsiteX21" fmla="*/ 626585 w 1887538"/>
                  <a:gd name="connsiteY21" fmla="*/ 169069 h 3140075"/>
                  <a:gd name="connsiteX22" fmla="*/ 628968 w 1887538"/>
                  <a:gd name="connsiteY22" fmla="*/ 183356 h 3140075"/>
                  <a:gd name="connsiteX23" fmla="*/ 633733 w 1887538"/>
                  <a:gd name="connsiteY23" fmla="*/ 197644 h 3140075"/>
                  <a:gd name="connsiteX24" fmla="*/ 640086 w 1887538"/>
                  <a:gd name="connsiteY24" fmla="*/ 211138 h 3140075"/>
                  <a:gd name="connsiteX25" fmla="*/ 648028 w 1887538"/>
                  <a:gd name="connsiteY25" fmla="*/ 223838 h 3140075"/>
                  <a:gd name="connsiteX26" fmla="*/ 656763 w 1887538"/>
                  <a:gd name="connsiteY26" fmla="*/ 235744 h 3140075"/>
                  <a:gd name="connsiteX27" fmla="*/ 667087 w 1887538"/>
                  <a:gd name="connsiteY27" fmla="*/ 247650 h 3140075"/>
                  <a:gd name="connsiteX28" fmla="*/ 678999 w 1887538"/>
                  <a:gd name="connsiteY28" fmla="*/ 258763 h 3140075"/>
                  <a:gd name="connsiteX29" fmla="*/ 691706 w 1887538"/>
                  <a:gd name="connsiteY29" fmla="*/ 266700 h 3140075"/>
                  <a:gd name="connsiteX30" fmla="*/ 706001 w 1887538"/>
                  <a:gd name="connsiteY30" fmla="*/ 276225 h 3140075"/>
                  <a:gd name="connsiteX31" fmla="*/ 720295 w 1887538"/>
                  <a:gd name="connsiteY31" fmla="*/ 283369 h 3140075"/>
                  <a:gd name="connsiteX32" fmla="*/ 736972 w 1887538"/>
                  <a:gd name="connsiteY32" fmla="*/ 288925 h 3140075"/>
                  <a:gd name="connsiteX33" fmla="*/ 753650 w 1887538"/>
                  <a:gd name="connsiteY33" fmla="*/ 293688 h 3140075"/>
                  <a:gd name="connsiteX34" fmla="*/ 771915 w 1887538"/>
                  <a:gd name="connsiteY34" fmla="*/ 297656 h 3140075"/>
                  <a:gd name="connsiteX35" fmla="*/ 789386 w 1887538"/>
                  <a:gd name="connsiteY35" fmla="*/ 300038 h 3140075"/>
                  <a:gd name="connsiteX36" fmla="*/ 808446 w 1887538"/>
                  <a:gd name="connsiteY36" fmla="*/ 300831 h 3140075"/>
                  <a:gd name="connsiteX37" fmla="*/ 825917 w 1887538"/>
                  <a:gd name="connsiteY37" fmla="*/ 300038 h 3140075"/>
                  <a:gd name="connsiteX38" fmla="*/ 844183 w 1887538"/>
                  <a:gd name="connsiteY38" fmla="*/ 297656 h 3140075"/>
                  <a:gd name="connsiteX39" fmla="*/ 861654 w 1887538"/>
                  <a:gd name="connsiteY39" fmla="*/ 293688 h 3140075"/>
                  <a:gd name="connsiteX40" fmla="*/ 878331 w 1887538"/>
                  <a:gd name="connsiteY40" fmla="*/ 288925 h 3140075"/>
                  <a:gd name="connsiteX41" fmla="*/ 895008 w 1887538"/>
                  <a:gd name="connsiteY41" fmla="*/ 283369 h 3140075"/>
                  <a:gd name="connsiteX42" fmla="*/ 909303 w 1887538"/>
                  <a:gd name="connsiteY42" fmla="*/ 276225 h 3140075"/>
                  <a:gd name="connsiteX43" fmla="*/ 923598 w 1887538"/>
                  <a:gd name="connsiteY43" fmla="*/ 266700 h 3140075"/>
                  <a:gd name="connsiteX44" fmla="*/ 936304 w 1887538"/>
                  <a:gd name="connsiteY44" fmla="*/ 258763 h 3140075"/>
                  <a:gd name="connsiteX45" fmla="*/ 948217 w 1887538"/>
                  <a:gd name="connsiteY45" fmla="*/ 247650 h 3140075"/>
                  <a:gd name="connsiteX46" fmla="*/ 959335 w 1887538"/>
                  <a:gd name="connsiteY46" fmla="*/ 235744 h 3140075"/>
                  <a:gd name="connsiteX47" fmla="*/ 967276 w 1887538"/>
                  <a:gd name="connsiteY47" fmla="*/ 223838 h 3140075"/>
                  <a:gd name="connsiteX48" fmla="*/ 976012 w 1887538"/>
                  <a:gd name="connsiteY48" fmla="*/ 211138 h 3140075"/>
                  <a:gd name="connsiteX49" fmla="*/ 981571 w 1887538"/>
                  <a:gd name="connsiteY49" fmla="*/ 197644 h 3140075"/>
                  <a:gd name="connsiteX50" fmla="*/ 986336 w 1887538"/>
                  <a:gd name="connsiteY50" fmla="*/ 183356 h 3140075"/>
                  <a:gd name="connsiteX51" fmla="*/ 988718 w 1887538"/>
                  <a:gd name="connsiteY51" fmla="*/ 169069 h 3140075"/>
                  <a:gd name="connsiteX52" fmla="*/ 990307 w 1887538"/>
                  <a:gd name="connsiteY52" fmla="*/ 153988 h 3140075"/>
                  <a:gd name="connsiteX53" fmla="*/ 988718 w 1887538"/>
                  <a:gd name="connsiteY53" fmla="*/ 141288 h 3140075"/>
                  <a:gd name="connsiteX54" fmla="*/ 987924 w 1887538"/>
                  <a:gd name="connsiteY54" fmla="*/ 129381 h 3140075"/>
                  <a:gd name="connsiteX55" fmla="*/ 983953 w 1887538"/>
                  <a:gd name="connsiteY55" fmla="*/ 118269 h 3140075"/>
                  <a:gd name="connsiteX56" fmla="*/ 980777 w 1887538"/>
                  <a:gd name="connsiteY56" fmla="*/ 107950 h 3140075"/>
                  <a:gd name="connsiteX57" fmla="*/ 976012 w 1887538"/>
                  <a:gd name="connsiteY57" fmla="*/ 99219 h 3140075"/>
                  <a:gd name="connsiteX58" fmla="*/ 969659 w 1887538"/>
                  <a:gd name="connsiteY58" fmla="*/ 89694 h 3140075"/>
                  <a:gd name="connsiteX59" fmla="*/ 964100 w 1887538"/>
                  <a:gd name="connsiteY59" fmla="*/ 82550 h 3140075"/>
                  <a:gd name="connsiteX60" fmla="*/ 957746 w 1887538"/>
                  <a:gd name="connsiteY60" fmla="*/ 75406 h 3140075"/>
                  <a:gd name="connsiteX61" fmla="*/ 945834 w 1887538"/>
                  <a:gd name="connsiteY61" fmla="*/ 65088 h 3140075"/>
                  <a:gd name="connsiteX62" fmla="*/ 936304 w 1887538"/>
                  <a:gd name="connsiteY62" fmla="*/ 57944 h 3140075"/>
                  <a:gd name="connsiteX63" fmla="*/ 925980 w 1887538"/>
                  <a:gd name="connsiteY63" fmla="*/ 51594 h 3140075"/>
                  <a:gd name="connsiteX64" fmla="*/ 914862 w 1887538"/>
                  <a:gd name="connsiteY64" fmla="*/ 46038 h 3140075"/>
                  <a:gd name="connsiteX65" fmla="*/ 906921 w 1887538"/>
                  <a:gd name="connsiteY65" fmla="*/ 39688 h 3140075"/>
                  <a:gd name="connsiteX66" fmla="*/ 900568 w 1887538"/>
                  <a:gd name="connsiteY66" fmla="*/ 33338 h 3140075"/>
                  <a:gd name="connsiteX67" fmla="*/ 895803 w 1887538"/>
                  <a:gd name="connsiteY67" fmla="*/ 26194 h 3140075"/>
                  <a:gd name="connsiteX68" fmla="*/ 893420 w 1887538"/>
                  <a:gd name="connsiteY68" fmla="*/ 19050 h 3140075"/>
                  <a:gd name="connsiteX69" fmla="*/ 893420 w 1887538"/>
                  <a:gd name="connsiteY69" fmla="*/ 11906 h 3140075"/>
                  <a:gd name="connsiteX70" fmla="*/ 895008 w 1887538"/>
                  <a:gd name="connsiteY70" fmla="*/ 5556 h 3140075"/>
                  <a:gd name="connsiteX71" fmla="*/ 898185 w 1887538"/>
                  <a:gd name="connsiteY71" fmla="*/ 0 h 3140075"/>
                  <a:gd name="connsiteX72" fmla="*/ 1571625 w 1887538"/>
                  <a:gd name="connsiteY72" fmla="*/ 0 h 3140075"/>
                  <a:gd name="connsiteX73" fmla="*/ 1571625 w 1887538"/>
                  <a:gd name="connsiteY73" fmla="*/ 714375 h 3140075"/>
                  <a:gd name="connsiteX74" fmla="*/ 1566066 w 1887538"/>
                  <a:gd name="connsiteY74" fmla="*/ 719932 h 3140075"/>
                  <a:gd name="connsiteX75" fmla="*/ 1559713 w 1887538"/>
                  <a:gd name="connsiteY75" fmla="*/ 723900 h 3140075"/>
                  <a:gd name="connsiteX76" fmla="*/ 1552566 w 1887538"/>
                  <a:gd name="connsiteY76" fmla="*/ 724694 h 3140075"/>
                  <a:gd name="connsiteX77" fmla="*/ 1544624 w 1887538"/>
                  <a:gd name="connsiteY77" fmla="*/ 722313 h 3140075"/>
                  <a:gd name="connsiteX78" fmla="*/ 1537477 w 1887538"/>
                  <a:gd name="connsiteY78" fmla="*/ 719138 h 3140075"/>
                  <a:gd name="connsiteX79" fmla="*/ 1528741 w 1887538"/>
                  <a:gd name="connsiteY79" fmla="*/ 711994 h 3140075"/>
                  <a:gd name="connsiteX80" fmla="*/ 1521594 w 1887538"/>
                  <a:gd name="connsiteY80" fmla="*/ 703263 h 3140075"/>
                  <a:gd name="connsiteX81" fmla="*/ 1516035 w 1887538"/>
                  <a:gd name="connsiteY81" fmla="*/ 691357 h 3140075"/>
                  <a:gd name="connsiteX82" fmla="*/ 1509681 w 1887538"/>
                  <a:gd name="connsiteY82" fmla="*/ 681832 h 3140075"/>
                  <a:gd name="connsiteX83" fmla="*/ 1501740 w 1887538"/>
                  <a:gd name="connsiteY83" fmla="*/ 671513 h 3140075"/>
                  <a:gd name="connsiteX84" fmla="*/ 1490622 w 1887538"/>
                  <a:gd name="connsiteY84" fmla="*/ 659607 h 3140075"/>
                  <a:gd name="connsiteX85" fmla="*/ 1483474 w 1887538"/>
                  <a:gd name="connsiteY85" fmla="*/ 653257 h 3140075"/>
                  <a:gd name="connsiteX86" fmla="*/ 1476327 w 1887538"/>
                  <a:gd name="connsiteY86" fmla="*/ 647700 h 3140075"/>
                  <a:gd name="connsiteX87" fmla="*/ 1468386 w 1887538"/>
                  <a:gd name="connsiteY87" fmla="*/ 642938 h 3140075"/>
                  <a:gd name="connsiteX88" fmla="*/ 1458856 w 1887538"/>
                  <a:gd name="connsiteY88" fmla="*/ 638175 h 3140075"/>
                  <a:gd name="connsiteX89" fmla="*/ 1449326 w 1887538"/>
                  <a:gd name="connsiteY89" fmla="*/ 633413 h 3140075"/>
                  <a:gd name="connsiteX90" fmla="*/ 1437414 w 1887538"/>
                  <a:gd name="connsiteY90" fmla="*/ 631032 h 3140075"/>
                  <a:gd name="connsiteX91" fmla="*/ 1425501 w 1887538"/>
                  <a:gd name="connsiteY91" fmla="*/ 628650 h 3140075"/>
                  <a:gd name="connsiteX92" fmla="*/ 1412795 w 1887538"/>
                  <a:gd name="connsiteY92" fmla="*/ 627063 h 3140075"/>
                  <a:gd name="connsiteX93" fmla="*/ 1396912 w 1887538"/>
                  <a:gd name="connsiteY93" fmla="*/ 628650 h 3140075"/>
                  <a:gd name="connsiteX94" fmla="*/ 1382617 w 1887538"/>
                  <a:gd name="connsiteY94" fmla="*/ 631032 h 3140075"/>
                  <a:gd name="connsiteX95" fmla="*/ 1368323 w 1887538"/>
                  <a:gd name="connsiteY95" fmla="*/ 635794 h 3140075"/>
                  <a:gd name="connsiteX96" fmla="*/ 1355616 w 1887538"/>
                  <a:gd name="connsiteY96" fmla="*/ 641350 h 3140075"/>
                  <a:gd name="connsiteX97" fmla="*/ 1342116 w 1887538"/>
                  <a:gd name="connsiteY97" fmla="*/ 650082 h 3140075"/>
                  <a:gd name="connsiteX98" fmla="*/ 1330997 w 1887538"/>
                  <a:gd name="connsiteY98" fmla="*/ 659607 h 3140075"/>
                  <a:gd name="connsiteX99" fmla="*/ 1319879 w 1887538"/>
                  <a:gd name="connsiteY99" fmla="*/ 669132 h 3140075"/>
                  <a:gd name="connsiteX100" fmla="*/ 1309555 w 1887538"/>
                  <a:gd name="connsiteY100" fmla="*/ 681038 h 3140075"/>
                  <a:gd name="connsiteX101" fmla="*/ 1300026 w 1887538"/>
                  <a:gd name="connsiteY101" fmla="*/ 693738 h 3140075"/>
                  <a:gd name="connsiteX102" fmla="*/ 1291290 w 1887538"/>
                  <a:gd name="connsiteY102" fmla="*/ 708025 h 3140075"/>
                  <a:gd name="connsiteX103" fmla="*/ 1284142 w 1887538"/>
                  <a:gd name="connsiteY103" fmla="*/ 723900 h 3140075"/>
                  <a:gd name="connsiteX104" fmla="*/ 1278583 w 1887538"/>
                  <a:gd name="connsiteY104" fmla="*/ 738982 h 3140075"/>
                  <a:gd name="connsiteX105" fmla="*/ 1272230 w 1887538"/>
                  <a:gd name="connsiteY105" fmla="*/ 755650 h 3140075"/>
                  <a:gd name="connsiteX106" fmla="*/ 1269054 w 1887538"/>
                  <a:gd name="connsiteY106" fmla="*/ 773113 h 3140075"/>
                  <a:gd name="connsiteX107" fmla="*/ 1266671 w 1887538"/>
                  <a:gd name="connsiteY107" fmla="*/ 791369 h 3140075"/>
                  <a:gd name="connsiteX108" fmla="*/ 1266671 w 1887538"/>
                  <a:gd name="connsiteY108" fmla="*/ 810419 h 3140075"/>
                  <a:gd name="connsiteX109" fmla="*/ 1266671 w 1887538"/>
                  <a:gd name="connsiteY109" fmla="*/ 827882 h 3140075"/>
                  <a:gd name="connsiteX110" fmla="*/ 1269054 w 1887538"/>
                  <a:gd name="connsiteY110" fmla="*/ 846932 h 3140075"/>
                  <a:gd name="connsiteX111" fmla="*/ 1272230 w 1887538"/>
                  <a:gd name="connsiteY111" fmla="*/ 863600 h 3140075"/>
                  <a:gd name="connsiteX112" fmla="*/ 1278583 w 1887538"/>
                  <a:gd name="connsiteY112" fmla="*/ 881063 h 3140075"/>
                  <a:gd name="connsiteX113" fmla="*/ 1284142 w 1887538"/>
                  <a:gd name="connsiteY113" fmla="*/ 896938 h 3140075"/>
                  <a:gd name="connsiteX114" fmla="*/ 1291290 w 1887538"/>
                  <a:gd name="connsiteY114" fmla="*/ 912019 h 3140075"/>
                  <a:gd name="connsiteX115" fmla="*/ 1300026 w 1887538"/>
                  <a:gd name="connsiteY115" fmla="*/ 925513 h 3140075"/>
                  <a:gd name="connsiteX116" fmla="*/ 1309555 w 1887538"/>
                  <a:gd name="connsiteY116" fmla="*/ 938213 h 3140075"/>
                  <a:gd name="connsiteX117" fmla="*/ 1319879 w 1887538"/>
                  <a:gd name="connsiteY117" fmla="*/ 950119 h 3140075"/>
                  <a:gd name="connsiteX118" fmla="*/ 1330997 w 1887538"/>
                  <a:gd name="connsiteY118" fmla="*/ 961232 h 3140075"/>
                  <a:gd name="connsiteX119" fmla="*/ 1342116 w 1887538"/>
                  <a:gd name="connsiteY119" fmla="*/ 969963 h 3140075"/>
                  <a:gd name="connsiteX120" fmla="*/ 1355616 w 1887538"/>
                  <a:gd name="connsiteY120" fmla="*/ 977107 h 3140075"/>
                  <a:gd name="connsiteX121" fmla="*/ 1368323 w 1887538"/>
                  <a:gd name="connsiteY121" fmla="*/ 983457 h 3140075"/>
                  <a:gd name="connsiteX122" fmla="*/ 1382617 w 1887538"/>
                  <a:gd name="connsiteY122" fmla="*/ 988219 h 3140075"/>
                  <a:gd name="connsiteX123" fmla="*/ 1396912 w 1887538"/>
                  <a:gd name="connsiteY123" fmla="*/ 990600 h 3140075"/>
                  <a:gd name="connsiteX124" fmla="*/ 1412795 w 1887538"/>
                  <a:gd name="connsiteY124" fmla="*/ 991394 h 3140075"/>
                  <a:gd name="connsiteX125" fmla="*/ 1425501 w 1887538"/>
                  <a:gd name="connsiteY125" fmla="*/ 991394 h 3140075"/>
                  <a:gd name="connsiteX126" fmla="*/ 1437414 w 1887538"/>
                  <a:gd name="connsiteY126" fmla="*/ 989013 h 3140075"/>
                  <a:gd name="connsiteX127" fmla="*/ 1449326 w 1887538"/>
                  <a:gd name="connsiteY127" fmla="*/ 985838 h 3140075"/>
                  <a:gd name="connsiteX128" fmla="*/ 1458856 w 1887538"/>
                  <a:gd name="connsiteY128" fmla="*/ 981869 h 3140075"/>
                  <a:gd name="connsiteX129" fmla="*/ 1468386 w 1887538"/>
                  <a:gd name="connsiteY129" fmla="*/ 977107 h 3140075"/>
                  <a:gd name="connsiteX130" fmla="*/ 1476327 w 1887538"/>
                  <a:gd name="connsiteY130" fmla="*/ 971550 h 3140075"/>
                  <a:gd name="connsiteX131" fmla="*/ 1483474 w 1887538"/>
                  <a:gd name="connsiteY131" fmla="*/ 965200 h 3140075"/>
                  <a:gd name="connsiteX132" fmla="*/ 1490622 w 1887538"/>
                  <a:gd name="connsiteY132" fmla="*/ 959644 h 3140075"/>
                  <a:gd name="connsiteX133" fmla="*/ 1501740 w 1887538"/>
                  <a:gd name="connsiteY133" fmla="*/ 949325 h 3140075"/>
                  <a:gd name="connsiteX134" fmla="*/ 1509681 w 1887538"/>
                  <a:gd name="connsiteY134" fmla="*/ 938213 h 3140075"/>
                  <a:gd name="connsiteX135" fmla="*/ 1516035 w 1887538"/>
                  <a:gd name="connsiteY135" fmla="*/ 928688 h 3140075"/>
                  <a:gd name="connsiteX136" fmla="*/ 1521594 w 1887538"/>
                  <a:gd name="connsiteY136" fmla="*/ 916782 h 3140075"/>
                  <a:gd name="connsiteX137" fmla="*/ 1528741 w 1887538"/>
                  <a:gd name="connsiteY137" fmla="*/ 907257 h 3140075"/>
                  <a:gd name="connsiteX138" fmla="*/ 1537477 w 1887538"/>
                  <a:gd name="connsiteY138" fmla="*/ 901700 h 3140075"/>
                  <a:gd name="connsiteX139" fmla="*/ 1544624 w 1887538"/>
                  <a:gd name="connsiteY139" fmla="*/ 896938 h 3140075"/>
                  <a:gd name="connsiteX140" fmla="*/ 1552566 w 1887538"/>
                  <a:gd name="connsiteY140" fmla="*/ 895350 h 3140075"/>
                  <a:gd name="connsiteX141" fmla="*/ 1559713 w 1887538"/>
                  <a:gd name="connsiteY141" fmla="*/ 896938 h 3140075"/>
                  <a:gd name="connsiteX142" fmla="*/ 1566066 w 1887538"/>
                  <a:gd name="connsiteY142" fmla="*/ 900113 h 3140075"/>
                  <a:gd name="connsiteX143" fmla="*/ 1571625 w 1887538"/>
                  <a:gd name="connsiteY143" fmla="*/ 906463 h 3140075"/>
                  <a:gd name="connsiteX144" fmla="*/ 1571625 w 1887538"/>
                  <a:gd name="connsiteY144" fmla="*/ 1573213 h 3140075"/>
                  <a:gd name="connsiteX145" fmla="*/ 1571493 w 1887538"/>
                  <a:gd name="connsiteY145" fmla="*/ 1573213 h 3140075"/>
                  <a:gd name="connsiteX146" fmla="*/ 1571493 w 1887538"/>
                  <a:gd name="connsiteY146" fmla="*/ 2004659 h 3140075"/>
                  <a:gd name="connsiteX147" fmla="*/ 1572287 w 1887538"/>
                  <a:gd name="connsiteY147" fmla="*/ 2004659 h 3140075"/>
                  <a:gd name="connsiteX148" fmla="*/ 1572287 w 1887538"/>
                  <a:gd name="connsiteY148" fmla="*/ 2204092 h 3140075"/>
                  <a:gd name="connsiteX149" fmla="*/ 1573875 w 1887538"/>
                  <a:gd name="connsiteY149" fmla="*/ 2213626 h 3140075"/>
                  <a:gd name="connsiteX150" fmla="*/ 1574669 w 1887538"/>
                  <a:gd name="connsiteY150" fmla="*/ 2221572 h 3140075"/>
                  <a:gd name="connsiteX151" fmla="*/ 1577051 w 1887538"/>
                  <a:gd name="connsiteY151" fmla="*/ 2228723 h 3140075"/>
                  <a:gd name="connsiteX152" fmla="*/ 1579434 w 1887538"/>
                  <a:gd name="connsiteY152" fmla="*/ 2235079 h 3140075"/>
                  <a:gd name="connsiteX153" fmla="*/ 1583404 w 1887538"/>
                  <a:gd name="connsiteY153" fmla="*/ 2239847 h 3140075"/>
                  <a:gd name="connsiteX154" fmla="*/ 1588168 w 1887538"/>
                  <a:gd name="connsiteY154" fmla="*/ 2243025 h 3140075"/>
                  <a:gd name="connsiteX155" fmla="*/ 1591345 w 1887538"/>
                  <a:gd name="connsiteY155" fmla="*/ 2245408 h 3140075"/>
                  <a:gd name="connsiteX156" fmla="*/ 1596109 w 1887538"/>
                  <a:gd name="connsiteY156" fmla="*/ 2246997 h 3140075"/>
                  <a:gd name="connsiteX157" fmla="*/ 1602462 w 1887538"/>
                  <a:gd name="connsiteY157" fmla="*/ 2246997 h 3140075"/>
                  <a:gd name="connsiteX158" fmla="*/ 1607226 w 1887538"/>
                  <a:gd name="connsiteY158" fmla="*/ 2245408 h 3140075"/>
                  <a:gd name="connsiteX159" fmla="*/ 1612785 w 1887538"/>
                  <a:gd name="connsiteY159" fmla="*/ 2243025 h 3140075"/>
                  <a:gd name="connsiteX160" fmla="*/ 1617550 w 1887538"/>
                  <a:gd name="connsiteY160" fmla="*/ 2239847 h 3140075"/>
                  <a:gd name="connsiteX161" fmla="*/ 1623902 w 1887538"/>
                  <a:gd name="connsiteY161" fmla="*/ 2235079 h 3140075"/>
                  <a:gd name="connsiteX162" fmla="*/ 1628667 w 1887538"/>
                  <a:gd name="connsiteY162" fmla="*/ 2228723 h 3140075"/>
                  <a:gd name="connsiteX163" fmla="*/ 1633431 w 1887538"/>
                  <a:gd name="connsiteY163" fmla="*/ 2221572 h 3140075"/>
                  <a:gd name="connsiteX164" fmla="*/ 1638196 w 1887538"/>
                  <a:gd name="connsiteY164" fmla="*/ 2213626 h 3140075"/>
                  <a:gd name="connsiteX165" fmla="*/ 1643754 w 1887538"/>
                  <a:gd name="connsiteY165" fmla="*/ 2204092 h 3140075"/>
                  <a:gd name="connsiteX166" fmla="*/ 1650901 w 1887538"/>
                  <a:gd name="connsiteY166" fmla="*/ 2193762 h 3140075"/>
                  <a:gd name="connsiteX167" fmla="*/ 1662018 w 1887538"/>
                  <a:gd name="connsiteY167" fmla="*/ 2181844 h 3140075"/>
                  <a:gd name="connsiteX168" fmla="*/ 1669165 w 1887538"/>
                  <a:gd name="connsiteY168" fmla="*/ 2175488 h 3140075"/>
                  <a:gd name="connsiteX169" fmla="*/ 1676312 w 1887538"/>
                  <a:gd name="connsiteY169" fmla="*/ 2169926 h 3140075"/>
                  <a:gd name="connsiteX170" fmla="*/ 1684253 w 1887538"/>
                  <a:gd name="connsiteY170" fmla="*/ 2165159 h 3140075"/>
                  <a:gd name="connsiteX171" fmla="*/ 1693782 w 1887538"/>
                  <a:gd name="connsiteY171" fmla="*/ 2160391 h 3140075"/>
                  <a:gd name="connsiteX172" fmla="*/ 1704105 w 1887538"/>
                  <a:gd name="connsiteY172" fmla="*/ 2155624 h 3140075"/>
                  <a:gd name="connsiteX173" fmla="*/ 1715222 w 1887538"/>
                  <a:gd name="connsiteY173" fmla="*/ 2153240 h 3140075"/>
                  <a:gd name="connsiteX174" fmla="*/ 1727133 w 1887538"/>
                  <a:gd name="connsiteY174" fmla="*/ 2150857 h 3140075"/>
                  <a:gd name="connsiteX175" fmla="*/ 1739839 w 1887538"/>
                  <a:gd name="connsiteY175" fmla="*/ 2149267 h 3140075"/>
                  <a:gd name="connsiteX176" fmla="*/ 1755720 w 1887538"/>
                  <a:gd name="connsiteY176" fmla="*/ 2150857 h 3140075"/>
                  <a:gd name="connsiteX177" fmla="*/ 1770014 w 1887538"/>
                  <a:gd name="connsiteY177" fmla="*/ 2154035 h 3140075"/>
                  <a:gd name="connsiteX178" fmla="*/ 1784307 w 1887538"/>
                  <a:gd name="connsiteY178" fmla="*/ 2158008 h 3140075"/>
                  <a:gd name="connsiteX179" fmla="*/ 1797013 w 1887538"/>
                  <a:gd name="connsiteY179" fmla="*/ 2165159 h 3140075"/>
                  <a:gd name="connsiteX180" fmla="*/ 1809718 w 1887538"/>
                  <a:gd name="connsiteY180" fmla="*/ 2172309 h 3140075"/>
                  <a:gd name="connsiteX181" fmla="*/ 1821629 w 1887538"/>
                  <a:gd name="connsiteY181" fmla="*/ 2181844 h 3140075"/>
                  <a:gd name="connsiteX182" fmla="*/ 1833540 w 1887538"/>
                  <a:gd name="connsiteY182" fmla="*/ 2192173 h 3140075"/>
                  <a:gd name="connsiteX183" fmla="*/ 1843069 w 1887538"/>
                  <a:gd name="connsiteY183" fmla="*/ 2203297 h 3140075"/>
                  <a:gd name="connsiteX184" fmla="*/ 1852598 w 1887538"/>
                  <a:gd name="connsiteY184" fmla="*/ 2216010 h 3140075"/>
                  <a:gd name="connsiteX185" fmla="*/ 1862127 w 1887538"/>
                  <a:gd name="connsiteY185" fmla="*/ 2230312 h 3140075"/>
                  <a:gd name="connsiteX186" fmla="*/ 1869274 w 1887538"/>
                  <a:gd name="connsiteY186" fmla="*/ 2245408 h 3140075"/>
                  <a:gd name="connsiteX187" fmla="*/ 1875627 w 1887538"/>
                  <a:gd name="connsiteY187" fmla="*/ 2261299 h 3140075"/>
                  <a:gd name="connsiteX188" fmla="*/ 1880391 w 1887538"/>
                  <a:gd name="connsiteY188" fmla="*/ 2277985 h 3140075"/>
                  <a:gd name="connsiteX189" fmla="*/ 1883568 w 1887538"/>
                  <a:gd name="connsiteY189" fmla="*/ 2295465 h 3140075"/>
                  <a:gd name="connsiteX190" fmla="*/ 1885950 w 1887538"/>
                  <a:gd name="connsiteY190" fmla="*/ 2313740 h 3140075"/>
                  <a:gd name="connsiteX191" fmla="*/ 1887538 w 1887538"/>
                  <a:gd name="connsiteY191" fmla="*/ 2332809 h 3140075"/>
                  <a:gd name="connsiteX192" fmla="*/ 1885950 w 1887538"/>
                  <a:gd name="connsiteY192" fmla="*/ 2351084 h 3140075"/>
                  <a:gd name="connsiteX193" fmla="*/ 1883568 w 1887538"/>
                  <a:gd name="connsiteY193" fmla="*/ 2369359 h 3140075"/>
                  <a:gd name="connsiteX194" fmla="*/ 1880391 w 1887538"/>
                  <a:gd name="connsiteY194" fmla="*/ 2386839 h 3140075"/>
                  <a:gd name="connsiteX195" fmla="*/ 1875627 w 1887538"/>
                  <a:gd name="connsiteY195" fmla="*/ 2403524 h 3140075"/>
                  <a:gd name="connsiteX196" fmla="*/ 1869274 w 1887538"/>
                  <a:gd name="connsiteY196" fmla="*/ 2419416 h 3140075"/>
                  <a:gd name="connsiteX197" fmla="*/ 1862127 w 1887538"/>
                  <a:gd name="connsiteY197" fmla="*/ 2434512 h 3140075"/>
                  <a:gd name="connsiteX198" fmla="*/ 1852598 w 1887538"/>
                  <a:gd name="connsiteY198" fmla="*/ 2448814 h 3140075"/>
                  <a:gd name="connsiteX199" fmla="*/ 1843069 w 1887538"/>
                  <a:gd name="connsiteY199" fmla="*/ 2460732 h 3140075"/>
                  <a:gd name="connsiteX200" fmla="*/ 1833540 w 1887538"/>
                  <a:gd name="connsiteY200" fmla="*/ 2472651 h 3140075"/>
                  <a:gd name="connsiteX201" fmla="*/ 1821629 w 1887538"/>
                  <a:gd name="connsiteY201" fmla="*/ 2482980 h 3140075"/>
                  <a:gd name="connsiteX202" fmla="*/ 1809718 w 1887538"/>
                  <a:gd name="connsiteY202" fmla="*/ 2492514 h 3140075"/>
                  <a:gd name="connsiteX203" fmla="*/ 1797013 w 1887538"/>
                  <a:gd name="connsiteY203" fmla="*/ 2499665 h 3140075"/>
                  <a:gd name="connsiteX204" fmla="*/ 1784307 w 1887538"/>
                  <a:gd name="connsiteY204" fmla="*/ 2506816 h 3140075"/>
                  <a:gd name="connsiteX205" fmla="*/ 1770014 w 1887538"/>
                  <a:gd name="connsiteY205" fmla="*/ 2510789 h 3140075"/>
                  <a:gd name="connsiteX206" fmla="*/ 1755720 w 1887538"/>
                  <a:gd name="connsiteY206" fmla="*/ 2513967 h 3140075"/>
                  <a:gd name="connsiteX207" fmla="*/ 1739839 w 1887538"/>
                  <a:gd name="connsiteY207" fmla="*/ 2513967 h 3140075"/>
                  <a:gd name="connsiteX208" fmla="*/ 1727133 w 1887538"/>
                  <a:gd name="connsiteY208" fmla="*/ 2513967 h 3140075"/>
                  <a:gd name="connsiteX209" fmla="*/ 1715222 w 1887538"/>
                  <a:gd name="connsiteY209" fmla="*/ 2511584 h 3140075"/>
                  <a:gd name="connsiteX210" fmla="*/ 1704105 w 1887538"/>
                  <a:gd name="connsiteY210" fmla="*/ 2508405 h 3140075"/>
                  <a:gd name="connsiteX211" fmla="*/ 1693782 w 1887538"/>
                  <a:gd name="connsiteY211" fmla="*/ 2504433 h 3140075"/>
                  <a:gd name="connsiteX212" fmla="*/ 1684253 w 1887538"/>
                  <a:gd name="connsiteY212" fmla="*/ 2499665 h 3140075"/>
                  <a:gd name="connsiteX213" fmla="*/ 1676312 w 1887538"/>
                  <a:gd name="connsiteY213" fmla="*/ 2494104 h 3140075"/>
                  <a:gd name="connsiteX214" fmla="*/ 1669165 w 1887538"/>
                  <a:gd name="connsiteY214" fmla="*/ 2489336 h 3140075"/>
                  <a:gd name="connsiteX215" fmla="*/ 1662018 w 1887538"/>
                  <a:gd name="connsiteY215" fmla="*/ 2482980 h 3140075"/>
                  <a:gd name="connsiteX216" fmla="*/ 1650901 w 1887538"/>
                  <a:gd name="connsiteY216" fmla="*/ 2471061 h 3140075"/>
                  <a:gd name="connsiteX217" fmla="*/ 1643754 w 1887538"/>
                  <a:gd name="connsiteY217" fmla="*/ 2460732 h 3140075"/>
                  <a:gd name="connsiteX218" fmla="*/ 1638196 w 1887538"/>
                  <a:gd name="connsiteY218" fmla="*/ 2451198 h 3140075"/>
                  <a:gd name="connsiteX219" fmla="*/ 1633431 w 1887538"/>
                  <a:gd name="connsiteY219" fmla="*/ 2443252 h 3140075"/>
                  <a:gd name="connsiteX220" fmla="*/ 1628667 w 1887538"/>
                  <a:gd name="connsiteY220" fmla="*/ 2436101 h 3140075"/>
                  <a:gd name="connsiteX221" fmla="*/ 1623902 w 1887538"/>
                  <a:gd name="connsiteY221" fmla="*/ 2429745 h 3140075"/>
                  <a:gd name="connsiteX222" fmla="*/ 1617550 w 1887538"/>
                  <a:gd name="connsiteY222" fmla="*/ 2424977 h 3140075"/>
                  <a:gd name="connsiteX223" fmla="*/ 1612785 w 1887538"/>
                  <a:gd name="connsiteY223" fmla="*/ 2421799 h 3140075"/>
                  <a:gd name="connsiteX224" fmla="*/ 1607226 w 1887538"/>
                  <a:gd name="connsiteY224" fmla="*/ 2419416 h 3140075"/>
                  <a:gd name="connsiteX225" fmla="*/ 1602462 w 1887538"/>
                  <a:gd name="connsiteY225" fmla="*/ 2417826 h 3140075"/>
                  <a:gd name="connsiteX226" fmla="*/ 1596109 w 1887538"/>
                  <a:gd name="connsiteY226" fmla="*/ 2417826 h 3140075"/>
                  <a:gd name="connsiteX227" fmla="*/ 1591345 w 1887538"/>
                  <a:gd name="connsiteY227" fmla="*/ 2419416 h 3140075"/>
                  <a:gd name="connsiteX228" fmla="*/ 1588168 w 1887538"/>
                  <a:gd name="connsiteY228" fmla="*/ 2421799 h 3140075"/>
                  <a:gd name="connsiteX229" fmla="*/ 1583404 w 1887538"/>
                  <a:gd name="connsiteY229" fmla="*/ 2424977 h 3140075"/>
                  <a:gd name="connsiteX230" fmla="*/ 1579434 w 1887538"/>
                  <a:gd name="connsiteY230" fmla="*/ 2429745 h 3140075"/>
                  <a:gd name="connsiteX231" fmla="*/ 1577051 w 1887538"/>
                  <a:gd name="connsiteY231" fmla="*/ 2436101 h 3140075"/>
                  <a:gd name="connsiteX232" fmla="*/ 1574669 w 1887538"/>
                  <a:gd name="connsiteY232" fmla="*/ 2443252 h 3140075"/>
                  <a:gd name="connsiteX233" fmla="*/ 1573875 w 1887538"/>
                  <a:gd name="connsiteY233" fmla="*/ 2451198 h 3140075"/>
                  <a:gd name="connsiteX234" fmla="*/ 1572287 w 1887538"/>
                  <a:gd name="connsiteY234" fmla="*/ 2460732 h 3140075"/>
                  <a:gd name="connsiteX235" fmla="*/ 1572287 w 1887538"/>
                  <a:gd name="connsiteY235" fmla="*/ 2779348 h 3140075"/>
                  <a:gd name="connsiteX236" fmla="*/ 1571493 w 1887538"/>
                  <a:gd name="connsiteY236" fmla="*/ 2779348 h 3140075"/>
                  <a:gd name="connsiteX237" fmla="*/ 1571493 w 1887538"/>
                  <a:gd name="connsiteY237" fmla="*/ 3140075 h 3140075"/>
                  <a:gd name="connsiteX238" fmla="*/ 0 w 1887538"/>
                  <a:gd name="connsiteY238" fmla="*/ 3140075 h 3140075"/>
                  <a:gd name="connsiteX239" fmla="*/ 0 w 1887538"/>
                  <a:gd name="connsiteY239" fmla="*/ 1573213 h 3140075"/>
                  <a:gd name="connsiteX240" fmla="*/ 0 w 1887538"/>
                  <a:gd name="connsiteY240" fmla="*/ 1570038 h 314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887538" h="3140075">
                    <a:moveTo>
                      <a:pt x="0" y="0"/>
                    </a:moveTo>
                    <a:lnTo>
                      <a:pt x="717119" y="0"/>
                    </a:lnTo>
                    <a:lnTo>
                      <a:pt x="720295" y="5556"/>
                    </a:lnTo>
                    <a:lnTo>
                      <a:pt x="721884" y="11906"/>
                    </a:lnTo>
                    <a:lnTo>
                      <a:pt x="721884" y="19050"/>
                    </a:lnTo>
                    <a:lnTo>
                      <a:pt x="719501" y="26194"/>
                    </a:lnTo>
                    <a:lnTo>
                      <a:pt x="714736" y="33338"/>
                    </a:lnTo>
                    <a:lnTo>
                      <a:pt x="708383" y="39688"/>
                    </a:lnTo>
                    <a:lnTo>
                      <a:pt x="700441" y="46038"/>
                    </a:lnTo>
                    <a:lnTo>
                      <a:pt x="689323" y="51594"/>
                    </a:lnTo>
                    <a:lnTo>
                      <a:pt x="678999" y="57944"/>
                    </a:lnTo>
                    <a:lnTo>
                      <a:pt x="669470" y="65088"/>
                    </a:lnTo>
                    <a:lnTo>
                      <a:pt x="657557" y="75406"/>
                    </a:lnTo>
                    <a:lnTo>
                      <a:pt x="651998" y="82550"/>
                    </a:lnTo>
                    <a:lnTo>
                      <a:pt x="645645" y="89694"/>
                    </a:lnTo>
                    <a:lnTo>
                      <a:pt x="640880" y="99219"/>
                    </a:lnTo>
                    <a:lnTo>
                      <a:pt x="635321" y="107950"/>
                    </a:lnTo>
                    <a:lnTo>
                      <a:pt x="631350" y="118269"/>
                    </a:lnTo>
                    <a:lnTo>
                      <a:pt x="628174" y="129381"/>
                    </a:lnTo>
                    <a:lnTo>
                      <a:pt x="626585" y="141288"/>
                    </a:lnTo>
                    <a:lnTo>
                      <a:pt x="625791" y="153988"/>
                    </a:lnTo>
                    <a:lnTo>
                      <a:pt x="626585" y="169069"/>
                    </a:lnTo>
                    <a:lnTo>
                      <a:pt x="628968" y="183356"/>
                    </a:lnTo>
                    <a:lnTo>
                      <a:pt x="633733" y="197644"/>
                    </a:lnTo>
                    <a:lnTo>
                      <a:pt x="640086" y="211138"/>
                    </a:lnTo>
                    <a:lnTo>
                      <a:pt x="648028" y="223838"/>
                    </a:lnTo>
                    <a:lnTo>
                      <a:pt x="656763" y="235744"/>
                    </a:lnTo>
                    <a:lnTo>
                      <a:pt x="667087" y="247650"/>
                    </a:lnTo>
                    <a:lnTo>
                      <a:pt x="678999" y="258763"/>
                    </a:lnTo>
                    <a:lnTo>
                      <a:pt x="691706" y="266700"/>
                    </a:lnTo>
                    <a:lnTo>
                      <a:pt x="706001" y="276225"/>
                    </a:lnTo>
                    <a:lnTo>
                      <a:pt x="720295" y="283369"/>
                    </a:lnTo>
                    <a:lnTo>
                      <a:pt x="736972" y="288925"/>
                    </a:lnTo>
                    <a:lnTo>
                      <a:pt x="753650" y="293688"/>
                    </a:lnTo>
                    <a:lnTo>
                      <a:pt x="771915" y="297656"/>
                    </a:lnTo>
                    <a:lnTo>
                      <a:pt x="789386" y="300038"/>
                    </a:lnTo>
                    <a:lnTo>
                      <a:pt x="808446" y="300831"/>
                    </a:lnTo>
                    <a:lnTo>
                      <a:pt x="825917" y="300038"/>
                    </a:lnTo>
                    <a:lnTo>
                      <a:pt x="844183" y="297656"/>
                    </a:lnTo>
                    <a:lnTo>
                      <a:pt x="861654" y="293688"/>
                    </a:lnTo>
                    <a:lnTo>
                      <a:pt x="878331" y="288925"/>
                    </a:lnTo>
                    <a:lnTo>
                      <a:pt x="895008" y="283369"/>
                    </a:lnTo>
                    <a:lnTo>
                      <a:pt x="909303" y="276225"/>
                    </a:lnTo>
                    <a:lnTo>
                      <a:pt x="923598" y="266700"/>
                    </a:lnTo>
                    <a:lnTo>
                      <a:pt x="936304" y="258763"/>
                    </a:lnTo>
                    <a:lnTo>
                      <a:pt x="948217" y="247650"/>
                    </a:lnTo>
                    <a:lnTo>
                      <a:pt x="959335" y="235744"/>
                    </a:lnTo>
                    <a:lnTo>
                      <a:pt x="967276" y="223838"/>
                    </a:lnTo>
                    <a:lnTo>
                      <a:pt x="976012" y="211138"/>
                    </a:lnTo>
                    <a:lnTo>
                      <a:pt x="981571" y="197644"/>
                    </a:lnTo>
                    <a:lnTo>
                      <a:pt x="986336" y="183356"/>
                    </a:lnTo>
                    <a:lnTo>
                      <a:pt x="988718" y="169069"/>
                    </a:lnTo>
                    <a:lnTo>
                      <a:pt x="990307" y="153988"/>
                    </a:lnTo>
                    <a:lnTo>
                      <a:pt x="988718" y="141288"/>
                    </a:lnTo>
                    <a:lnTo>
                      <a:pt x="987924" y="129381"/>
                    </a:lnTo>
                    <a:lnTo>
                      <a:pt x="983953" y="118269"/>
                    </a:lnTo>
                    <a:lnTo>
                      <a:pt x="980777" y="107950"/>
                    </a:lnTo>
                    <a:lnTo>
                      <a:pt x="976012" y="99219"/>
                    </a:lnTo>
                    <a:lnTo>
                      <a:pt x="969659" y="89694"/>
                    </a:lnTo>
                    <a:lnTo>
                      <a:pt x="964100" y="82550"/>
                    </a:lnTo>
                    <a:lnTo>
                      <a:pt x="957746" y="75406"/>
                    </a:lnTo>
                    <a:lnTo>
                      <a:pt x="945834" y="65088"/>
                    </a:lnTo>
                    <a:lnTo>
                      <a:pt x="936304" y="57944"/>
                    </a:lnTo>
                    <a:lnTo>
                      <a:pt x="925980" y="51594"/>
                    </a:lnTo>
                    <a:lnTo>
                      <a:pt x="914862" y="46038"/>
                    </a:lnTo>
                    <a:lnTo>
                      <a:pt x="906921" y="39688"/>
                    </a:lnTo>
                    <a:lnTo>
                      <a:pt x="900568" y="33338"/>
                    </a:lnTo>
                    <a:lnTo>
                      <a:pt x="895803" y="26194"/>
                    </a:lnTo>
                    <a:lnTo>
                      <a:pt x="893420" y="19050"/>
                    </a:lnTo>
                    <a:lnTo>
                      <a:pt x="893420" y="11906"/>
                    </a:lnTo>
                    <a:lnTo>
                      <a:pt x="895008" y="5556"/>
                    </a:lnTo>
                    <a:lnTo>
                      <a:pt x="898185" y="0"/>
                    </a:lnTo>
                    <a:lnTo>
                      <a:pt x="1571625" y="0"/>
                    </a:lnTo>
                    <a:lnTo>
                      <a:pt x="1571625" y="714375"/>
                    </a:lnTo>
                    <a:lnTo>
                      <a:pt x="1566066" y="719932"/>
                    </a:lnTo>
                    <a:lnTo>
                      <a:pt x="1559713" y="723900"/>
                    </a:lnTo>
                    <a:lnTo>
                      <a:pt x="1552566" y="724694"/>
                    </a:lnTo>
                    <a:lnTo>
                      <a:pt x="1544624" y="722313"/>
                    </a:lnTo>
                    <a:lnTo>
                      <a:pt x="1537477" y="719138"/>
                    </a:lnTo>
                    <a:lnTo>
                      <a:pt x="1528741" y="711994"/>
                    </a:lnTo>
                    <a:lnTo>
                      <a:pt x="1521594" y="703263"/>
                    </a:lnTo>
                    <a:lnTo>
                      <a:pt x="1516035" y="691357"/>
                    </a:lnTo>
                    <a:lnTo>
                      <a:pt x="1509681" y="681832"/>
                    </a:lnTo>
                    <a:lnTo>
                      <a:pt x="1501740" y="671513"/>
                    </a:lnTo>
                    <a:lnTo>
                      <a:pt x="1490622" y="659607"/>
                    </a:lnTo>
                    <a:lnTo>
                      <a:pt x="1483474" y="653257"/>
                    </a:lnTo>
                    <a:lnTo>
                      <a:pt x="1476327" y="647700"/>
                    </a:lnTo>
                    <a:lnTo>
                      <a:pt x="1468386" y="642938"/>
                    </a:lnTo>
                    <a:lnTo>
                      <a:pt x="1458856" y="638175"/>
                    </a:lnTo>
                    <a:lnTo>
                      <a:pt x="1449326" y="633413"/>
                    </a:lnTo>
                    <a:lnTo>
                      <a:pt x="1437414" y="631032"/>
                    </a:lnTo>
                    <a:lnTo>
                      <a:pt x="1425501" y="628650"/>
                    </a:lnTo>
                    <a:lnTo>
                      <a:pt x="1412795" y="627063"/>
                    </a:lnTo>
                    <a:lnTo>
                      <a:pt x="1396912" y="628650"/>
                    </a:lnTo>
                    <a:lnTo>
                      <a:pt x="1382617" y="631032"/>
                    </a:lnTo>
                    <a:lnTo>
                      <a:pt x="1368323" y="635794"/>
                    </a:lnTo>
                    <a:lnTo>
                      <a:pt x="1355616" y="641350"/>
                    </a:lnTo>
                    <a:lnTo>
                      <a:pt x="1342116" y="650082"/>
                    </a:lnTo>
                    <a:lnTo>
                      <a:pt x="1330997" y="659607"/>
                    </a:lnTo>
                    <a:lnTo>
                      <a:pt x="1319879" y="669132"/>
                    </a:lnTo>
                    <a:lnTo>
                      <a:pt x="1309555" y="681038"/>
                    </a:lnTo>
                    <a:lnTo>
                      <a:pt x="1300026" y="693738"/>
                    </a:lnTo>
                    <a:lnTo>
                      <a:pt x="1291290" y="708025"/>
                    </a:lnTo>
                    <a:lnTo>
                      <a:pt x="1284142" y="723900"/>
                    </a:lnTo>
                    <a:lnTo>
                      <a:pt x="1278583" y="738982"/>
                    </a:lnTo>
                    <a:lnTo>
                      <a:pt x="1272230" y="755650"/>
                    </a:lnTo>
                    <a:lnTo>
                      <a:pt x="1269054" y="773113"/>
                    </a:lnTo>
                    <a:lnTo>
                      <a:pt x="1266671" y="791369"/>
                    </a:lnTo>
                    <a:lnTo>
                      <a:pt x="1266671" y="810419"/>
                    </a:lnTo>
                    <a:lnTo>
                      <a:pt x="1266671" y="827882"/>
                    </a:lnTo>
                    <a:lnTo>
                      <a:pt x="1269054" y="846932"/>
                    </a:lnTo>
                    <a:lnTo>
                      <a:pt x="1272230" y="863600"/>
                    </a:lnTo>
                    <a:lnTo>
                      <a:pt x="1278583" y="881063"/>
                    </a:lnTo>
                    <a:lnTo>
                      <a:pt x="1284142" y="896938"/>
                    </a:lnTo>
                    <a:lnTo>
                      <a:pt x="1291290" y="912019"/>
                    </a:lnTo>
                    <a:lnTo>
                      <a:pt x="1300026" y="925513"/>
                    </a:lnTo>
                    <a:lnTo>
                      <a:pt x="1309555" y="938213"/>
                    </a:lnTo>
                    <a:lnTo>
                      <a:pt x="1319879" y="950119"/>
                    </a:lnTo>
                    <a:lnTo>
                      <a:pt x="1330997" y="961232"/>
                    </a:lnTo>
                    <a:lnTo>
                      <a:pt x="1342116" y="969963"/>
                    </a:lnTo>
                    <a:lnTo>
                      <a:pt x="1355616" y="977107"/>
                    </a:lnTo>
                    <a:lnTo>
                      <a:pt x="1368323" y="983457"/>
                    </a:lnTo>
                    <a:lnTo>
                      <a:pt x="1382617" y="988219"/>
                    </a:lnTo>
                    <a:lnTo>
                      <a:pt x="1396912" y="990600"/>
                    </a:lnTo>
                    <a:lnTo>
                      <a:pt x="1412795" y="991394"/>
                    </a:lnTo>
                    <a:lnTo>
                      <a:pt x="1425501" y="991394"/>
                    </a:lnTo>
                    <a:lnTo>
                      <a:pt x="1437414" y="989013"/>
                    </a:lnTo>
                    <a:lnTo>
                      <a:pt x="1449326" y="985838"/>
                    </a:lnTo>
                    <a:lnTo>
                      <a:pt x="1458856" y="981869"/>
                    </a:lnTo>
                    <a:lnTo>
                      <a:pt x="1468386" y="977107"/>
                    </a:lnTo>
                    <a:lnTo>
                      <a:pt x="1476327" y="971550"/>
                    </a:lnTo>
                    <a:lnTo>
                      <a:pt x="1483474" y="965200"/>
                    </a:lnTo>
                    <a:lnTo>
                      <a:pt x="1490622" y="959644"/>
                    </a:lnTo>
                    <a:lnTo>
                      <a:pt x="1501740" y="949325"/>
                    </a:lnTo>
                    <a:lnTo>
                      <a:pt x="1509681" y="938213"/>
                    </a:lnTo>
                    <a:lnTo>
                      <a:pt x="1516035" y="928688"/>
                    </a:lnTo>
                    <a:lnTo>
                      <a:pt x="1521594" y="916782"/>
                    </a:lnTo>
                    <a:lnTo>
                      <a:pt x="1528741" y="907257"/>
                    </a:lnTo>
                    <a:lnTo>
                      <a:pt x="1537477" y="901700"/>
                    </a:lnTo>
                    <a:lnTo>
                      <a:pt x="1544624" y="896938"/>
                    </a:lnTo>
                    <a:lnTo>
                      <a:pt x="1552566" y="895350"/>
                    </a:lnTo>
                    <a:lnTo>
                      <a:pt x="1559713" y="896938"/>
                    </a:lnTo>
                    <a:lnTo>
                      <a:pt x="1566066" y="900113"/>
                    </a:lnTo>
                    <a:lnTo>
                      <a:pt x="1571625" y="906463"/>
                    </a:lnTo>
                    <a:lnTo>
                      <a:pt x="1571625" y="1573213"/>
                    </a:lnTo>
                    <a:lnTo>
                      <a:pt x="1571493" y="1573213"/>
                    </a:lnTo>
                    <a:lnTo>
                      <a:pt x="1571493" y="2004659"/>
                    </a:lnTo>
                    <a:lnTo>
                      <a:pt x="1572287" y="2004659"/>
                    </a:lnTo>
                    <a:lnTo>
                      <a:pt x="1572287" y="2204092"/>
                    </a:lnTo>
                    <a:lnTo>
                      <a:pt x="1573875" y="2213626"/>
                    </a:lnTo>
                    <a:lnTo>
                      <a:pt x="1574669" y="2221572"/>
                    </a:lnTo>
                    <a:lnTo>
                      <a:pt x="1577051" y="2228723"/>
                    </a:lnTo>
                    <a:lnTo>
                      <a:pt x="1579434" y="2235079"/>
                    </a:lnTo>
                    <a:lnTo>
                      <a:pt x="1583404" y="2239847"/>
                    </a:lnTo>
                    <a:lnTo>
                      <a:pt x="1588168" y="2243025"/>
                    </a:lnTo>
                    <a:lnTo>
                      <a:pt x="1591345" y="2245408"/>
                    </a:lnTo>
                    <a:lnTo>
                      <a:pt x="1596109" y="2246997"/>
                    </a:lnTo>
                    <a:lnTo>
                      <a:pt x="1602462" y="2246997"/>
                    </a:lnTo>
                    <a:lnTo>
                      <a:pt x="1607226" y="2245408"/>
                    </a:lnTo>
                    <a:lnTo>
                      <a:pt x="1612785" y="2243025"/>
                    </a:lnTo>
                    <a:lnTo>
                      <a:pt x="1617550" y="2239847"/>
                    </a:lnTo>
                    <a:lnTo>
                      <a:pt x="1623902" y="2235079"/>
                    </a:lnTo>
                    <a:lnTo>
                      <a:pt x="1628667" y="2228723"/>
                    </a:lnTo>
                    <a:lnTo>
                      <a:pt x="1633431" y="2221572"/>
                    </a:lnTo>
                    <a:lnTo>
                      <a:pt x="1638196" y="2213626"/>
                    </a:lnTo>
                    <a:lnTo>
                      <a:pt x="1643754" y="2204092"/>
                    </a:lnTo>
                    <a:lnTo>
                      <a:pt x="1650901" y="2193762"/>
                    </a:lnTo>
                    <a:lnTo>
                      <a:pt x="1662018" y="2181844"/>
                    </a:lnTo>
                    <a:lnTo>
                      <a:pt x="1669165" y="2175488"/>
                    </a:lnTo>
                    <a:lnTo>
                      <a:pt x="1676312" y="2169926"/>
                    </a:lnTo>
                    <a:lnTo>
                      <a:pt x="1684253" y="2165159"/>
                    </a:lnTo>
                    <a:lnTo>
                      <a:pt x="1693782" y="2160391"/>
                    </a:lnTo>
                    <a:lnTo>
                      <a:pt x="1704105" y="2155624"/>
                    </a:lnTo>
                    <a:lnTo>
                      <a:pt x="1715222" y="2153240"/>
                    </a:lnTo>
                    <a:lnTo>
                      <a:pt x="1727133" y="2150857"/>
                    </a:lnTo>
                    <a:lnTo>
                      <a:pt x="1739839" y="2149267"/>
                    </a:lnTo>
                    <a:lnTo>
                      <a:pt x="1755720" y="2150857"/>
                    </a:lnTo>
                    <a:lnTo>
                      <a:pt x="1770014" y="2154035"/>
                    </a:lnTo>
                    <a:lnTo>
                      <a:pt x="1784307" y="2158008"/>
                    </a:lnTo>
                    <a:lnTo>
                      <a:pt x="1797013" y="2165159"/>
                    </a:lnTo>
                    <a:lnTo>
                      <a:pt x="1809718" y="2172309"/>
                    </a:lnTo>
                    <a:lnTo>
                      <a:pt x="1821629" y="2181844"/>
                    </a:lnTo>
                    <a:lnTo>
                      <a:pt x="1833540" y="2192173"/>
                    </a:lnTo>
                    <a:lnTo>
                      <a:pt x="1843069" y="2203297"/>
                    </a:lnTo>
                    <a:lnTo>
                      <a:pt x="1852598" y="2216010"/>
                    </a:lnTo>
                    <a:lnTo>
                      <a:pt x="1862127" y="2230312"/>
                    </a:lnTo>
                    <a:lnTo>
                      <a:pt x="1869274" y="2245408"/>
                    </a:lnTo>
                    <a:lnTo>
                      <a:pt x="1875627" y="2261299"/>
                    </a:lnTo>
                    <a:lnTo>
                      <a:pt x="1880391" y="2277985"/>
                    </a:lnTo>
                    <a:lnTo>
                      <a:pt x="1883568" y="2295465"/>
                    </a:lnTo>
                    <a:lnTo>
                      <a:pt x="1885950" y="2313740"/>
                    </a:lnTo>
                    <a:lnTo>
                      <a:pt x="1887538" y="2332809"/>
                    </a:lnTo>
                    <a:lnTo>
                      <a:pt x="1885950" y="2351084"/>
                    </a:lnTo>
                    <a:lnTo>
                      <a:pt x="1883568" y="2369359"/>
                    </a:lnTo>
                    <a:lnTo>
                      <a:pt x="1880391" y="2386839"/>
                    </a:lnTo>
                    <a:lnTo>
                      <a:pt x="1875627" y="2403524"/>
                    </a:lnTo>
                    <a:lnTo>
                      <a:pt x="1869274" y="2419416"/>
                    </a:lnTo>
                    <a:lnTo>
                      <a:pt x="1862127" y="2434512"/>
                    </a:lnTo>
                    <a:lnTo>
                      <a:pt x="1852598" y="2448814"/>
                    </a:lnTo>
                    <a:lnTo>
                      <a:pt x="1843069" y="2460732"/>
                    </a:lnTo>
                    <a:lnTo>
                      <a:pt x="1833540" y="2472651"/>
                    </a:lnTo>
                    <a:lnTo>
                      <a:pt x="1821629" y="2482980"/>
                    </a:lnTo>
                    <a:lnTo>
                      <a:pt x="1809718" y="2492514"/>
                    </a:lnTo>
                    <a:lnTo>
                      <a:pt x="1797013" y="2499665"/>
                    </a:lnTo>
                    <a:lnTo>
                      <a:pt x="1784307" y="2506816"/>
                    </a:lnTo>
                    <a:lnTo>
                      <a:pt x="1770014" y="2510789"/>
                    </a:lnTo>
                    <a:lnTo>
                      <a:pt x="1755720" y="2513967"/>
                    </a:lnTo>
                    <a:lnTo>
                      <a:pt x="1739839" y="2513967"/>
                    </a:lnTo>
                    <a:lnTo>
                      <a:pt x="1727133" y="2513967"/>
                    </a:lnTo>
                    <a:lnTo>
                      <a:pt x="1715222" y="2511584"/>
                    </a:lnTo>
                    <a:lnTo>
                      <a:pt x="1704105" y="2508405"/>
                    </a:lnTo>
                    <a:lnTo>
                      <a:pt x="1693782" y="2504433"/>
                    </a:lnTo>
                    <a:lnTo>
                      <a:pt x="1684253" y="2499665"/>
                    </a:lnTo>
                    <a:lnTo>
                      <a:pt x="1676312" y="2494104"/>
                    </a:lnTo>
                    <a:lnTo>
                      <a:pt x="1669165" y="2489336"/>
                    </a:lnTo>
                    <a:lnTo>
                      <a:pt x="1662018" y="2482980"/>
                    </a:lnTo>
                    <a:lnTo>
                      <a:pt x="1650901" y="2471061"/>
                    </a:lnTo>
                    <a:lnTo>
                      <a:pt x="1643754" y="2460732"/>
                    </a:lnTo>
                    <a:lnTo>
                      <a:pt x="1638196" y="2451198"/>
                    </a:lnTo>
                    <a:lnTo>
                      <a:pt x="1633431" y="2443252"/>
                    </a:lnTo>
                    <a:lnTo>
                      <a:pt x="1628667" y="2436101"/>
                    </a:lnTo>
                    <a:lnTo>
                      <a:pt x="1623902" y="2429745"/>
                    </a:lnTo>
                    <a:lnTo>
                      <a:pt x="1617550" y="2424977"/>
                    </a:lnTo>
                    <a:lnTo>
                      <a:pt x="1612785" y="2421799"/>
                    </a:lnTo>
                    <a:lnTo>
                      <a:pt x="1607226" y="2419416"/>
                    </a:lnTo>
                    <a:lnTo>
                      <a:pt x="1602462" y="2417826"/>
                    </a:lnTo>
                    <a:lnTo>
                      <a:pt x="1596109" y="2417826"/>
                    </a:lnTo>
                    <a:lnTo>
                      <a:pt x="1591345" y="2419416"/>
                    </a:lnTo>
                    <a:lnTo>
                      <a:pt x="1588168" y="2421799"/>
                    </a:lnTo>
                    <a:lnTo>
                      <a:pt x="1583404" y="2424977"/>
                    </a:lnTo>
                    <a:lnTo>
                      <a:pt x="1579434" y="2429745"/>
                    </a:lnTo>
                    <a:lnTo>
                      <a:pt x="1577051" y="2436101"/>
                    </a:lnTo>
                    <a:lnTo>
                      <a:pt x="1574669" y="2443252"/>
                    </a:lnTo>
                    <a:lnTo>
                      <a:pt x="1573875" y="2451198"/>
                    </a:lnTo>
                    <a:lnTo>
                      <a:pt x="1572287" y="2460732"/>
                    </a:lnTo>
                    <a:lnTo>
                      <a:pt x="1572287" y="2779348"/>
                    </a:lnTo>
                    <a:lnTo>
                      <a:pt x="1571493" y="2779348"/>
                    </a:lnTo>
                    <a:lnTo>
                      <a:pt x="1571493" y="3140075"/>
                    </a:lnTo>
                    <a:lnTo>
                      <a:pt x="0" y="3140075"/>
                    </a:lnTo>
                    <a:lnTo>
                      <a:pt x="0" y="1573213"/>
                    </a:lnTo>
                    <a:lnTo>
                      <a:pt x="0" y="1570038"/>
                    </a:lnTo>
                    <a:close/>
                  </a:path>
                </a:pathLst>
              </a:custGeom>
              <a:solidFill>
                <a:srgbClr val="00285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28800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Ingestion Engine</a:t>
                </a:r>
              </a:p>
            </p:txBody>
          </p:sp>
          <p:sp>
            <p:nvSpPr>
              <p:cNvPr id="32" name="Freeform 31">
                <a:extLst>
                  <a:ext uri="{FF2B5EF4-FFF2-40B4-BE49-F238E27FC236}">
                    <a16:creationId xmlns:a16="http://schemas.microsoft.com/office/drawing/2014/main" xmlns="" id="{6F444BDF-25CD-9B4C-B9E6-8C6D68F1C5AC}"/>
                  </a:ext>
                </a:extLst>
              </p:cNvPr>
              <p:cNvSpPr/>
              <p:nvPr/>
            </p:nvSpPr>
            <p:spPr>
              <a:xfrm>
                <a:off x="608118" y="1802327"/>
                <a:ext cx="2990232" cy="1795952"/>
              </a:xfrm>
              <a:custGeom>
                <a:avLst/>
                <a:gdLst>
                  <a:gd name="connsiteX0" fmla="*/ 0 w 3140075"/>
                  <a:gd name="connsiteY0" fmla="*/ 0 h 1885950"/>
                  <a:gd name="connsiteX1" fmla="*/ 1567525 w 3140075"/>
                  <a:gd name="connsiteY1" fmla="*/ 0 h 1885950"/>
                  <a:gd name="connsiteX2" fmla="*/ 1568450 w 3140075"/>
                  <a:gd name="connsiteY2" fmla="*/ 0 h 1885950"/>
                  <a:gd name="connsiteX3" fmla="*/ 3140075 w 3140075"/>
                  <a:gd name="connsiteY3" fmla="*/ 0 h 1885950"/>
                  <a:gd name="connsiteX4" fmla="*/ 3140075 w 3140075"/>
                  <a:gd name="connsiteY4" fmla="*/ 710706 h 1885950"/>
                  <a:gd name="connsiteX5" fmla="*/ 3134521 w 3140075"/>
                  <a:gd name="connsiteY5" fmla="*/ 717059 h 1885950"/>
                  <a:gd name="connsiteX6" fmla="*/ 3128174 w 3140075"/>
                  <a:gd name="connsiteY6" fmla="*/ 720235 h 1885950"/>
                  <a:gd name="connsiteX7" fmla="*/ 3121033 w 3140075"/>
                  <a:gd name="connsiteY7" fmla="*/ 721823 h 1885950"/>
                  <a:gd name="connsiteX8" fmla="*/ 3113099 w 3140075"/>
                  <a:gd name="connsiteY8" fmla="*/ 720235 h 1885950"/>
                  <a:gd name="connsiteX9" fmla="*/ 3105958 w 3140075"/>
                  <a:gd name="connsiteY9" fmla="*/ 715470 h 1885950"/>
                  <a:gd name="connsiteX10" fmla="*/ 3097230 w 3140075"/>
                  <a:gd name="connsiteY10" fmla="*/ 709912 h 1885950"/>
                  <a:gd name="connsiteX11" fmla="*/ 3090090 w 3140075"/>
                  <a:gd name="connsiteY11" fmla="*/ 700383 h 1885950"/>
                  <a:gd name="connsiteX12" fmla="*/ 3082949 w 3140075"/>
                  <a:gd name="connsiteY12" fmla="*/ 688472 h 1885950"/>
                  <a:gd name="connsiteX13" fmla="*/ 3077395 w 3140075"/>
                  <a:gd name="connsiteY13" fmla="*/ 678943 h 1885950"/>
                  <a:gd name="connsiteX14" fmla="*/ 3070254 w 3140075"/>
                  <a:gd name="connsiteY14" fmla="*/ 668619 h 1885950"/>
                  <a:gd name="connsiteX15" fmla="*/ 3059146 w 3140075"/>
                  <a:gd name="connsiteY15" fmla="*/ 656708 h 1885950"/>
                  <a:gd name="connsiteX16" fmla="*/ 3052006 w 3140075"/>
                  <a:gd name="connsiteY16" fmla="*/ 650356 h 1885950"/>
                  <a:gd name="connsiteX17" fmla="*/ 3044865 w 3140075"/>
                  <a:gd name="connsiteY17" fmla="*/ 645591 h 1885950"/>
                  <a:gd name="connsiteX18" fmla="*/ 3036931 w 3140075"/>
                  <a:gd name="connsiteY18" fmla="*/ 640032 h 1885950"/>
                  <a:gd name="connsiteX19" fmla="*/ 3027410 w 3140075"/>
                  <a:gd name="connsiteY19" fmla="*/ 635268 h 1885950"/>
                  <a:gd name="connsiteX20" fmla="*/ 3017096 w 3140075"/>
                  <a:gd name="connsiteY20" fmla="*/ 631297 h 1885950"/>
                  <a:gd name="connsiteX21" fmla="*/ 3005988 w 3140075"/>
                  <a:gd name="connsiteY21" fmla="*/ 628121 h 1885950"/>
                  <a:gd name="connsiteX22" fmla="*/ 2994086 w 3140075"/>
                  <a:gd name="connsiteY22" fmla="*/ 625739 h 1885950"/>
                  <a:gd name="connsiteX23" fmla="*/ 2981392 w 3140075"/>
                  <a:gd name="connsiteY23" fmla="*/ 625739 h 1885950"/>
                  <a:gd name="connsiteX24" fmla="*/ 2965524 w 3140075"/>
                  <a:gd name="connsiteY24" fmla="*/ 625739 h 1885950"/>
                  <a:gd name="connsiteX25" fmla="*/ 2951242 w 3140075"/>
                  <a:gd name="connsiteY25" fmla="*/ 628915 h 1885950"/>
                  <a:gd name="connsiteX26" fmla="*/ 2936960 w 3140075"/>
                  <a:gd name="connsiteY26" fmla="*/ 632886 h 1885950"/>
                  <a:gd name="connsiteX27" fmla="*/ 2924266 w 3140075"/>
                  <a:gd name="connsiteY27" fmla="*/ 640032 h 1885950"/>
                  <a:gd name="connsiteX28" fmla="*/ 2911571 w 3140075"/>
                  <a:gd name="connsiteY28" fmla="*/ 647179 h 1885950"/>
                  <a:gd name="connsiteX29" fmla="*/ 2899670 w 3140075"/>
                  <a:gd name="connsiteY29" fmla="*/ 656708 h 1885950"/>
                  <a:gd name="connsiteX30" fmla="*/ 2888562 w 3140075"/>
                  <a:gd name="connsiteY30" fmla="*/ 667031 h 1885950"/>
                  <a:gd name="connsiteX31" fmla="*/ 2878248 w 3140075"/>
                  <a:gd name="connsiteY31" fmla="*/ 678943 h 1885950"/>
                  <a:gd name="connsiteX32" fmla="*/ 2868727 w 3140075"/>
                  <a:gd name="connsiteY32" fmla="*/ 690854 h 1885950"/>
                  <a:gd name="connsiteX33" fmla="*/ 2859999 w 3140075"/>
                  <a:gd name="connsiteY33" fmla="*/ 705147 h 1885950"/>
                  <a:gd name="connsiteX34" fmla="*/ 2852858 w 3140075"/>
                  <a:gd name="connsiteY34" fmla="*/ 720235 h 1885950"/>
                  <a:gd name="connsiteX35" fmla="*/ 2845718 w 3140075"/>
                  <a:gd name="connsiteY35" fmla="*/ 736117 h 1885950"/>
                  <a:gd name="connsiteX36" fmla="*/ 2840957 w 3140075"/>
                  <a:gd name="connsiteY36" fmla="*/ 752792 h 1885950"/>
                  <a:gd name="connsiteX37" fmla="*/ 2837784 w 3140075"/>
                  <a:gd name="connsiteY37" fmla="*/ 770262 h 1885950"/>
                  <a:gd name="connsiteX38" fmla="*/ 2835403 w 3140075"/>
                  <a:gd name="connsiteY38" fmla="*/ 788526 h 1885950"/>
                  <a:gd name="connsiteX39" fmla="*/ 2835403 w 3140075"/>
                  <a:gd name="connsiteY39" fmla="*/ 806790 h 1885950"/>
                  <a:gd name="connsiteX40" fmla="*/ 2835403 w 3140075"/>
                  <a:gd name="connsiteY40" fmla="*/ 825848 h 1885950"/>
                  <a:gd name="connsiteX41" fmla="*/ 2837784 w 3140075"/>
                  <a:gd name="connsiteY41" fmla="*/ 844112 h 1885950"/>
                  <a:gd name="connsiteX42" fmla="*/ 2840957 w 3140075"/>
                  <a:gd name="connsiteY42" fmla="*/ 861582 h 1885950"/>
                  <a:gd name="connsiteX43" fmla="*/ 2845718 w 3140075"/>
                  <a:gd name="connsiteY43" fmla="*/ 878258 h 1885950"/>
                  <a:gd name="connsiteX44" fmla="*/ 2852858 w 3140075"/>
                  <a:gd name="connsiteY44" fmla="*/ 894140 h 1885950"/>
                  <a:gd name="connsiteX45" fmla="*/ 2859999 w 3140075"/>
                  <a:gd name="connsiteY45" fmla="*/ 909227 h 1885950"/>
                  <a:gd name="connsiteX46" fmla="*/ 2868727 w 3140075"/>
                  <a:gd name="connsiteY46" fmla="*/ 923521 h 1885950"/>
                  <a:gd name="connsiteX47" fmla="*/ 2878248 w 3140075"/>
                  <a:gd name="connsiteY47" fmla="*/ 936226 h 1885950"/>
                  <a:gd name="connsiteX48" fmla="*/ 2888562 w 3140075"/>
                  <a:gd name="connsiteY48" fmla="*/ 947343 h 1885950"/>
                  <a:gd name="connsiteX49" fmla="*/ 2899670 w 3140075"/>
                  <a:gd name="connsiteY49" fmla="*/ 957666 h 1885950"/>
                  <a:gd name="connsiteX50" fmla="*/ 2911571 w 3140075"/>
                  <a:gd name="connsiteY50" fmla="*/ 967195 h 1885950"/>
                  <a:gd name="connsiteX51" fmla="*/ 2924266 w 3140075"/>
                  <a:gd name="connsiteY51" fmla="*/ 974342 h 1885950"/>
                  <a:gd name="connsiteX52" fmla="*/ 2936960 w 3140075"/>
                  <a:gd name="connsiteY52" fmla="*/ 981489 h 1885950"/>
                  <a:gd name="connsiteX53" fmla="*/ 2951242 w 3140075"/>
                  <a:gd name="connsiteY53" fmla="*/ 985459 h 1885950"/>
                  <a:gd name="connsiteX54" fmla="*/ 2965524 w 3140075"/>
                  <a:gd name="connsiteY54" fmla="*/ 988636 h 1885950"/>
                  <a:gd name="connsiteX55" fmla="*/ 2981392 w 3140075"/>
                  <a:gd name="connsiteY55" fmla="*/ 988636 h 1885950"/>
                  <a:gd name="connsiteX56" fmla="*/ 2994086 w 3140075"/>
                  <a:gd name="connsiteY56" fmla="*/ 988636 h 1885950"/>
                  <a:gd name="connsiteX57" fmla="*/ 3005988 w 3140075"/>
                  <a:gd name="connsiteY57" fmla="*/ 986253 h 1885950"/>
                  <a:gd name="connsiteX58" fmla="*/ 3017096 w 3140075"/>
                  <a:gd name="connsiteY58" fmla="*/ 983871 h 1885950"/>
                  <a:gd name="connsiteX59" fmla="*/ 3027410 w 3140075"/>
                  <a:gd name="connsiteY59" fmla="*/ 979107 h 1885950"/>
                  <a:gd name="connsiteX60" fmla="*/ 3036931 w 3140075"/>
                  <a:gd name="connsiteY60" fmla="*/ 974342 h 1885950"/>
                  <a:gd name="connsiteX61" fmla="*/ 3044865 w 3140075"/>
                  <a:gd name="connsiteY61" fmla="*/ 968784 h 1885950"/>
                  <a:gd name="connsiteX62" fmla="*/ 3052006 w 3140075"/>
                  <a:gd name="connsiteY62" fmla="*/ 964019 h 1885950"/>
                  <a:gd name="connsiteX63" fmla="*/ 3059146 w 3140075"/>
                  <a:gd name="connsiteY63" fmla="*/ 957666 h 1885950"/>
                  <a:gd name="connsiteX64" fmla="*/ 3070254 w 3140075"/>
                  <a:gd name="connsiteY64" fmla="*/ 945755 h 1885950"/>
                  <a:gd name="connsiteX65" fmla="*/ 3077395 w 3140075"/>
                  <a:gd name="connsiteY65" fmla="*/ 935432 h 1885950"/>
                  <a:gd name="connsiteX66" fmla="*/ 3082949 w 3140075"/>
                  <a:gd name="connsiteY66" fmla="*/ 925903 h 1885950"/>
                  <a:gd name="connsiteX67" fmla="*/ 3090090 w 3140075"/>
                  <a:gd name="connsiteY67" fmla="*/ 913992 h 1885950"/>
                  <a:gd name="connsiteX68" fmla="*/ 3097230 w 3140075"/>
                  <a:gd name="connsiteY68" fmla="*/ 904463 h 1885950"/>
                  <a:gd name="connsiteX69" fmla="*/ 3105958 w 3140075"/>
                  <a:gd name="connsiteY69" fmla="*/ 898904 h 1885950"/>
                  <a:gd name="connsiteX70" fmla="*/ 3113099 w 3140075"/>
                  <a:gd name="connsiteY70" fmla="*/ 894934 h 1885950"/>
                  <a:gd name="connsiteX71" fmla="*/ 3121033 w 3140075"/>
                  <a:gd name="connsiteY71" fmla="*/ 892551 h 1885950"/>
                  <a:gd name="connsiteX72" fmla="*/ 3128174 w 3140075"/>
                  <a:gd name="connsiteY72" fmla="*/ 894140 h 1885950"/>
                  <a:gd name="connsiteX73" fmla="*/ 3134521 w 3140075"/>
                  <a:gd name="connsiteY73" fmla="*/ 897316 h 1885950"/>
                  <a:gd name="connsiteX74" fmla="*/ 3140075 w 3140075"/>
                  <a:gd name="connsiteY74" fmla="*/ 903669 h 1885950"/>
                  <a:gd name="connsiteX75" fmla="*/ 3140075 w 3140075"/>
                  <a:gd name="connsiteY75" fmla="*/ 1569112 h 1885950"/>
                  <a:gd name="connsiteX76" fmla="*/ 2504549 w 3140075"/>
                  <a:gd name="connsiteY76" fmla="*/ 1569112 h 1885950"/>
                  <a:gd name="connsiteX77" fmla="*/ 2495028 w 3140075"/>
                  <a:gd name="connsiteY77" fmla="*/ 1569112 h 1885950"/>
                  <a:gd name="connsiteX78" fmla="*/ 2486300 w 3140075"/>
                  <a:gd name="connsiteY78" fmla="*/ 1570700 h 1885950"/>
                  <a:gd name="connsiteX79" fmla="*/ 2479159 w 3140075"/>
                  <a:gd name="connsiteY79" fmla="*/ 1573082 h 1885950"/>
                  <a:gd name="connsiteX80" fmla="*/ 2473606 w 3140075"/>
                  <a:gd name="connsiteY80" fmla="*/ 1576258 h 1885950"/>
                  <a:gd name="connsiteX81" fmla="*/ 2468845 w 3140075"/>
                  <a:gd name="connsiteY81" fmla="*/ 1580229 h 1885950"/>
                  <a:gd name="connsiteX82" fmla="*/ 2464878 w 3140075"/>
                  <a:gd name="connsiteY82" fmla="*/ 1583405 h 1885950"/>
                  <a:gd name="connsiteX83" fmla="*/ 2462498 w 3140075"/>
                  <a:gd name="connsiteY83" fmla="*/ 1588170 h 1885950"/>
                  <a:gd name="connsiteX84" fmla="*/ 2461704 w 3140075"/>
                  <a:gd name="connsiteY84" fmla="*/ 1592934 h 1885950"/>
                  <a:gd name="connsiteX85" fmla="*/ 2461704 w 3140075"/>
                  <a:gd name="connsiteY85" fmla="*/ 1597699 h 1885950"/>
                  <a:gd name="connsiteX86" fmla="*/ 2462498 w 3140075"/>
                  <a:gd name="connsiteY86" fmla="*/ 1604051 h 1885950"/>
                  <a:gd name="connsiteX87" fmla="*/ 2464878 w 3140075"/>
                  <a:gd name="connsiteY87" fmla="*/ 1608816 h 1885950"/>
                  <a:gd name="connsiteX88" fmla="*/ 2468845 w 3140075"/>
                  <a:gd name="connsiteY88" fmla="*/ 1614375 h 1885950"/>
                  <a:gd name="connsiteX89" fmla="*/ 2473606 w 3140075"/>
                  <a:gd name="connsiteY89" fmla="*/ 1619139 h 1885950"/>
                  <a:gd name="connsiteX90" fmla="*/ 2479159 w 3140075"/>
                  <a:gd name="connsiteY90" fmla="*/ 1624698 h 1885950"/>
                  <a:gd name="connsiteX91" fmla="*/ 2486300 w 3140075"/>
                  <a:gd name="connsiteY91" fmla="*/ 1629462 h 1885950"/>
                  <a:gd name="connsiteX92" fmla="*/ 2495028 w 3140075"/>
                  <a:gd name="connsiteY92" fmla="*/ 1633433 h 1885950"/>
                  <a:gd name="connsiteX93" fmla="*/ 2504549 w 3140075"/>
                  <a:gd name="connsiteY93" fmla="*/ 1638991 h 1885950"/>
                  <a:gd name="connsiteX94" fmla="*/ 2514863 w 3140075"/>
                  <a:gd name="connsiteY94" fmla="*/ 1647726 h 1885950"/>
                  <a:gd name="connsiteX95" fmla="*/ 2526764 w 3140075"/>
                  <a:gd name="connsiteY95" fmla="*/ 1658049 h 1885950"/>
                  <a:gd name="connsiteX96" fmla="*/ 2533112 w 3140075"/>
                  <a:gd name="connsiteY96" fmla="*/ 1665196 h 1885950"/>
                  <a:gd name="connsiteX97" fmla="*/ 2538666 w 3140075"/>
                  <a:gd name="connsiteY97" fmla="*/ 1672343 h 1885950"/>
                  <a:gd name="connsiteX98" fmla="*/ 2543426 w 3140075"/>
                  <a:gd name="connsiteY98" fmla="*/ 1681078 h 1885950"/>
                  <a:gd name="connsiteX99" fmla="*/ 2548187 w 3140075"/>
                  <a:gd name="connsiteY99" fmla="*/ 1690607 h 1885950"/>
                  <a:gd name="connsiteX100" fmla="*/ 2552947 w 3140075"/>
                  <a:gd name="connsiteY100" fmla="*/ 1700136 h 1885950"/>
                  <a:gd name="connsiteX101" fmla="*/ 2555327 w 3140075"/>
                  <a:gd name="connsiteY101" fmla="*/ 1712047 h 1885950"/>
                  <a:gd name="connsiteX102" fmla="*/ 2557708 w 3140075"/>
                  <a:gd name="connsiteY102" fmla="*/ 1723958 h 1885950"/>
                  <a:gd name="connsiteX103" fmla="*/ 2559294 w 3140075"/>
                  <a:gd name="connsiteY103" fmla="*/ 1736664 h 1885950"/>
                  <a:gd name="connsiteX104" fmla="*/ 2557708 w 3140075"/>
                  <a:gd name="connsiteY104" fmla="*/ 1751751 h 1885950"/>
                  <a:gd name="connsiteX105" fmla="*/ 2554534 w 3140075"/>
                  <a:gd name="connsiteY105" fmla="*/ 1766045 h 1885950"/>
                  <a:gd name="connsiteX106" fmla="*/ 2550567 w 3140075"/>
                  <a:gd name="connsiteY106" fmla="*/ 1780338 h 1885950"/>
                  <a:gd name="connsiteX107" fmla="*/ 2543426 w 3140075"/>
                  <a:gd name="connsiteY107" fmla="*/ 1793838 h 1885950"/>
                  <a:gd name="connsiteX108" fmla="*/ 2536285 w 3140075"/>
                  <a:gd name="connsiteY108" fmla="*/ 1806543 h 1885950"/>
                  <a:gd name="connsiteX109" fmla="*/ 2526764 w 3140075"/>
                  <a:gd name="connsiteY109" fmla="*/ 1818454 h 1885950"/>
                  <a:gd name="connsiteX110" fmla="*/ 2516450 w 3140075"/>
                  <a:gd name="connsiteY110" fmla="*/ 1829572 h 1885950"/>
                  <a:gd name="connsiteX111" fmla="*/ 2505342 w 3140075"/>
                  <a:gd name="connsiteY111" fmla="*/ 1839895 h 1885950"/>
                  <a:gd name="connsiteX112" fmla="*/ 2492648 w 3140075"/>
                  <a:gd name="connsiteY112" fmla="*/ 1849424 h 1885950"/>
                  <a:gd name="connsiteX113" fmla="*/ 2478366 w 3140075"/>
                  <a:gd name="connsiteY113" fmla="*/ 1857364 h 1885950"/>
                  <a:gd name="connsiteX114" fmla="*/ 2462498 w 3140075"/>
                  <a:gd name="connsiteY114" fmla="*/ 1864511 h 1885950"/>
                  <a:gd name="connsiteX115" fmla="*/ 2447423 w 3140075"/>
                  <a:gd name="connsiteY115" fmla="*/ 1871658 h 1885950"/>
                  <a:gd name="connsiteX116" fmla="*/ 2430761 w 3140075"/>
                  <a:gd name="connsiteY116" fmla="*/ 1876423 h 1885950"/>
                  <a:gd name="connsiteX117" fmla="*/ 2413306 w 3140075"/>
                  <a:gd name="connsiteY117" fmla="*/ 1880393 h 1885950"/>
                  <a:gd name="connsiteX118" fmla="*/ 2395057 w 3140075"/>
                  <a:gd name="connsiteY118" fmla="*/ 1882775 h 1885950"/>
                  <a:gd name="connsiteX119" fmla="*/ 2376015 w 3140075"/>
                  <a:gd name="connsiteY119" fmla="*/ 1882775 h 1885950"/>
                  <a:gd name="connsiteX120" fmla="*/ 2356973 w 3140075"/>
                  <a:gd name="connsiteY120" fmla="*/ 1882775 h 1885950"/>
                  <a:gd name="connsiteX121" fmla="*/ 2339518 w 3140075"/>
                  <a:gd name="connsiteY121" fmla="*/ 1880393 h 1885950"/>
                  <a:gd name="connsiteX122" fmla="*/ 2322063 w 3140075"/>
                  <a:gd name="connsiteY122" fmla="*/ 1876423 h 1885950"/>
                  <a:gd name="connsiteX123" fmla="*/ 2305401 w 3140075"/>
                  <a:gd name="connsiteY123" fmla="*/ 1871658 h 1885950"/>
                  <a:gd name="connsiteX124" fmla="*/ 2289533 w 3140075"/>
                  <a:gd name="connsiteY124" fmla="*/ 1864511 h 1885950"/>
                  <a:gd name="connsiteX125" fmla="*/ 2274458 w 3140075"/>
                  <a:gd name="connsiteY125" fmla="*/ 1857364 h 1885950"/>
                  <a:gd name="connsiteX126" fmla="*/ 2260177 w 3140075"/>
                  <a:gd name="connsiteY126" fmla="*/ 1849424 h 1885950"/>
                  <a:gd name="connsiteX127" fmla="*/ 2248276 w 3140075"/>
                  <a:gd name="connsiteY127" fmla="*/ 1839895 h 1885950"/>
                  <a:gd name="connsiteX128" fmla="*/ 2236374 w 3140075"/>
                  <a:gd name="connsiteY128" fmla="*/ 1829572 h 1885950"/>
                  <a:gd name="connsiteX129" fmla="*/ 2226060 w 3140075"/>
                  <a:gd name="connsiteY129" fmla="*/ 1818454 h 1885950"/>
                  <a:gd name="connsiteX130" fmla="*/ 2216539 w 3140075"/>
                  <a:gd name="connsiteY130" fmla="*/ 1806543 h 1885950"/>
                  <a:gd name="connsiteX131" fmla="*/ 2209398 w 3140075"/>
                  <a:gd name="connsiteY131" fmla="*/ 1793838 h 1885950"/>
                  <a:gd name="connsiteX132" fmla="*/ 2203051 w 3140075"/>
                  <a:gd name="connsiteY132" fmla="*/ 1780338 h 1885950"/>
                  <a:gd name="connsiteX133" fmla="*/ 2198290 w 3140075"/>
                  <a:gd name="connsiteY133" fmla="*/ 1766045 h 1885950"/>
                  <a:gd name="connsiteX134" fmla="*/ 2195117 w 3140075"/>
                  <a:gd name="connsiteY134" fmla="*/ 1751751 h 1885950"/>
                  <a:gd name="connsiteX135" fmla="*/ 2195117 w 3140075"/>
                  <a:gd name="connsiteY135" fmla="*/ 1736664 h 1885950"/>
                  <a:gd name="connsiteX136" fmla="*/ 2195117 w 3140075"/>
                  <a:gd name="connsiteY136" fmla="*/ 1723958 h 1885950"/>
                  <a:gd name="connsiteX137" fmla="*/ 2197497 w 3140075"/>
                  <a:gd name="connsiteY137" fmla="*/ 1712047 h 1885950"/>
                  <a:gd name="connsiteX138" fmla="*/ 2200671 w 3140075"/>
                  <a:gd name="connsiteY138" fmla="*/ 1700136 h 1885950"/>
                  <a:gd name="connsiteX139" fmla="*/ 2204638 w 3140075"/>
                  <a:gd name="connsiteY139" fmla="*/ 1690607 h 1885950"/>
                  <a:gd name="connsiteX140" fmla="*/ 2209398 w 3140075"/>
                  <a:gd name="connsiteY140" fmla="*/ 1681078 h 1885950"/>
                  <a:gd name="connsiteX141" fmla="*/ 2214952 w 3140075"/>
                  <a:gd name="connsiteY141" fmla="*/ 1672343 h 1885950"/>
                  <a:gd name="connsiteX142" fmla="*/ 2219713 w 3140075"/>
                  <a:gd name="connsiteY142" fmla="*/ 1665196 h 1885950"/>
                  <a:gd name="connsiteX143" fmla="*/ 2226060 w 3140075"/>
                  <a:gd name="connsiteY143" fmla="*/ 1658049 h 1885950"/>
                  <a:gd name="connsiteX144" fmla="*/ 2237168 w 3140075"/>
                  <a:gd name="connsiteY144" fmla="*/ 1647726 h 1885950"/>
                  <a:gd name="connsiteX145" fmla="*/ 2248276 w 3140075"/>
                  <a:gd name="connsiteY145" fmla="*/ 1638991 h 1885950"/>
                  <a:gd name="connsiteX146" fmla="*/ 2257796 w 3140075"/>
                  <a:gd name="connsiteY146" fmla="*/ 1633433 h 1885950"/>
                  <a:gd name="connsiteX147" fmla="*/ 2265730 w 3140075"/>
                  <a:gd name="connsiteY147" fmla="*/ 1629462 h 1885950"/>
                  <a:gd name="connsiteX148" fmla="*/ 2272871 w 3140075"/>
                  <a:gd name="connsiteY148" fmla="*/ 1624698 h 1885950"/>
                  <a:gd name="connsiteX149" fmla="*/ 2279219 w 3140075"/>
                  <a:gd name="connsiteY149" fmla="*/ 1619933 h 1885950"/>
                  <a:gd name="connsiteX150" fmla="*/ 2283979 w 3140075"/>
                  <a:gd name="connsiteY150" fmla="*/ 1614375 h 1885950"/>
                  <a:gd name="connsiteX151" fmla="*/ 2287153 w 3140075"/>
                  <a:gd name="connsiteY151" fmla="*/ 1609610 h 1885950"/>
                  <a:gd name="connsiteX152" fmla="*/ 2289533 w 3140075"/>
                  <a:gd name="connsiteY152" fmla="*/ 1604051 h 1885950"/>
                  <a:gd name="connsiteX153" fmla="*/ 2291120 w 3140075"/>
                  <a:gd name="connsiteY153" fmla="*/ 1599287 h 1885950"/>
                  <a:gd name="connsiteX154" fmla="*/ 2291120 w 3140075"/>
                  <a:gd name="connsiteY154" fmla="*/ 1592934 h 1885950"/>
                  <a:gd name="connsiteX155" fmla="*/ 2289533 w 3140075"/>
                  <a:gd name="connsiteY155" fmla="*/ 1588170 h 1885950"/>
                  <a:gd name="connsiteX156" fmla="*/ 2287153 w 3140075"/>
                  <a:gd name="connsiteY156" fmla="*/ 1584993 h 1885950"/>
                  <a:gd name="connsiteX157" fmla="*/ 2283979 w 3140075"/>
                  <a:gd name="connsiteY157" fmla="*/ 1580229 h 1885950"/>
                  <a:gd name="connsiteX158" fmla="*/ 2279219 w 3140075"/>
                  <a:gd name="connsiteY158" fmla="*/ 1576258 h 1885950"/>
                  <a:gd name="connsiteX159" fmla="*/ 2274458 w 3140075"/>
                  <a:gd name="connsiteY159" fmla="*/ 1573876 h 1885950"/>
                  <a:gd name="connsiteX160" fmla="*/ 2267317 w 3140075"/>
                  <a:gd name="connsiteY160" fmla="*/ 1571494 h 1885950"/>
                  <a:gd name="connsiteX161" fmla="*/ 2258590 w 3140075"/>
                  <a:gd name="connsiteY161" fmla="*/ 1570700 h 1885950"/>
                  <a:gd name="connsiteX162" fmla="*/ 2250656 w 3140075"/>
                  <a:gd name="connsiteY162" fmla="*/ 1569112 h 1885950"/>
                  <a:gd name="connsiteX163" fmla="*/ 1568450 w 3140075"/>
                  <a:gd name="connsiteY163" fmla="*/ 1571491 h 1885950"/>
                  <a:gd name="connsiteX164" fmla="*/ 1568450 w 3140075"/>
                  <a:gd name="connsiteY164" fmla="*/ 1571493 h 1885950"/>
                  <a:gd name="connsiteX165" fmla="*/ 1567887 w 3140075"/>
                  <a:gd name="connsiteY165" fmla="*/ 1571493 h 1885950"/>
                  <a:gd name="connsiteX166" fmla="*/ 1567525 w 3140075"/>
                  <a:gd name="connsiteY166" fmla="*/ 1571494 h 1885950"/>
                  <a:gd name="connsiteX167" fmla="*/ 1567525 w 3140075"/>
                  <a:gd name="connsiteY167" fmla="*/ 1571493 h 1885950"/>
                  <a:gd name="connsiteX168" fmla="*/ 1134269 w 3140075"/>
                  <a:gd name="connsiteY168" fmla="*/ 1571493 h 1885950"/>
                  <a:gd name="connsiteX169" fmla="*/ 1134269 w 3140075"/>
                  <a:gd name="connsiteY169" fmla="*/ 1573081 h 1885950"/>
                  <a:gd name="connsiteX170" fmla="*/ 935038 w 3140075"/>
                  <a:gd name="connsiteY170" fmla="*/ 1573081 h 1885950"/>
                  <a:gd name="connsiteX171" fmla="*/ 925513 w 3140075"/>
                  <a:gd name="connsiteY171" fmla="*/ 1573081 h 1885950"/>
                  <a:gd name="connsiteX172" fmla="*/ 918369 w 3140075"/>
                  <a:gd name="connsiteY172" fmla="*/ 1573875 h 1885950"/>
                  <a:gd name="connsiteX173" fmla="*/ 911225 w 3140075"/>
                  <a:gd name="connsiteY173" fmla="*/ 1576257 h 1885950"/>
                  <a:gd name="connsiteX174" fmla="*/ 904875 w 3140075"/>
                  <a:gd name="connsiteY174" fmla="*/ 1580228 h 1885950"/>
                  <a:gd name="connsiteX175" fmla="*/ 900113 w 3140075"/>
                  <a:gd name="connsiteY175" fmla="*/ 1583404 h 1885950"/>
                  <a:gd name="connsiteX176" fmla="*/ 896938 w 3140075"/>
                  <a:gd name="connsiteY176" fmla="*/ 1587375 h 1885950"/>
                  <a:gd name="connsiteX177" fmla="*/ 894556 w 3140075"/>
                  <a:gd name="connsiteY177" fmla="*/ 1592139 h 1885950"/>
                  <a:gd name="connsiteX178" fmla="*/ 892969 w 3140075"/>
                  <a:gd name="connsiteY178" fmla="*/ 1596904 h 1885950"/>
                  <a:gd name="connsiteX179" fmla="*/ 892969 w 3140075"/>
                  <a:gd name="connsiteY179" fmla="*/ 1601668 h 1885950"/>
                  <a:gd name="connsiteX180" fmla="*/ 894556 w 3140075"/>
                  <a:gd name="connsiteY180" fmla="*/ 1607227 h 1885950"/>
                  <a:gd name="connsiteX181" fmla="*/ 896938 w 3140075"/>
                  <a:gd name="connsiteY181" fmla="*/ 1611991 h 1885950"/>
                  <a:gd name="connsiteX182" fmla="*/ 900113 w 3140075"/>
                  <a:gd name="connsiteY182" fmla="*/ 1617550 h 1885950"/>
                  <a:gd name="connsiteX183" fmla="*/ 904081 w 3140075"/>
                  <a:gd name="connsiteY183" fmla="*/ 1622314 h 1885950"/>
                  <a:gd name="connsiteX184" fmla="*/ 909638 w 3140075"/>
                  <a:gd name="connsiteY184" fmla="*/ 1628667 h 1885950"/>
                  <a:gd name="connsiteX185" fmla="*/ 916781 w 3140075"/>
                  <a:gd name="connsiteY185" fmla="*/ 1633431 h 1885950"/>
                  <a:gd name="connsiteX186" fmla="*/ 925513 w 3140075"/>
                  <a:gd name="connsiteY186" fmla="*/ 1636608 h 1885950"/>
                  <a:gd name="connsiteX187" fmla="*/ 935831 w 3140075"/>
                  <a:gd name="connsiteY187" fmla="*/ 1642960 h 1885950"/>
                  <a:gd name="connsiteX188" fmla="*/ 945356 w 3140075"/>
                  <a:gd name="connsiteY188" fmla="*/ 1650901 h 1885950"/>
                  <a:gd name="connsiteX189" fmla="*/ 957263 w 3140075"/>
                  <a:gd name="connsiteY189" fmla="*/ 1662018 h 1885950"/>
                  <a:gd name="connsiteX190" fmla="*/ 963613 w 3140075"/>
                  <a:gd name="connsiteY190" fmla="*/ 1669165 h 1885950"/>
                  <a:gd name="connsiteX191" fmla="*/ 969169 w 3140075"/>
                  <a:gd name="connsiteY191" fmla="*/ 1676312 h 1885950"/>
                  <a:gd name="connsiteX192" fmla="*/ 975519 w 3140075"/>
                  <a:gd name="connsiteY192" fmla="*/ 1684253 h 1885950"/>
                  <a:gd name="connsiteX193" fmla="*/ 980281 w 3140075"/>
                  <a:gd name="connsiteY193" fmla="*/ 1693782 h 1885950"/>
                  <a:gd name="connsiteX194" fmla="*/ 983456 w 3140075"/>
                  <a:gd name="connsiteY194" fmla="*/ 1703311 h 1885950"/>
                  <a:gd name="connsiteX195" fmla="*/ 987425 w 3140075"/>
                  <a:gd name="connsiteY195" fmla="*/ 1715222 h 1885950"/>
                  <a:gd name="connsiteX196" fmla="*/ 988219 w 3140075"/>
                  <a:gd name="connsiteY196" fmla="*/ 1727133 h 1885950"/>
                  <a:gd name="connsiteX197" fmla="*/ 989806 w 3140075"/>
                  <a:gd name="connsiteY197" fmla="*/ 1739839 h 1885950"/>
                  <a:gd name="connsiteX198" fmla="*/ 988219 w 3140075"/>
                  <a:gd name="connsiteY198" fmla="*/ 1754132 h 1885950"/>
                  <a:gd name="connsiteX199" fmla="*/ 985838 w 3140075"/>
                  <a:gd name="connsiteY199" fmla="*/ 1770014 h 1885950"/>
                  <a:gd name="connsiteX200" fmla="*/ 981075 w 3140075"/>
                  <a:gd name="connsiteY200" fmla="*/ 1782719 h 1885950"/>
                  <a:gd name="connsiteX201" fmla="*/ 975519 w 3140075"/>
                  <a:gd name="connsiteY201" fmla="*/ 1797013 h 1885950"/>
                  <a:gd name="connsiteX202" fmla="*/ 966788 w 3140075"/>
                  <a:gd name="connsiteY202" fmla="*/ 1810512 h 1885950"/>
                  <a:gd name="connsiteX203" fmla="*/ 958850 w 3140075"/>
                  <a:gd name="connsiteY203" fmla="*/ 1822423 h 1885950"/>
                  <a:gd name="connsiteX204" fmla="*/ 947738 w 3140075"/>
                  <a:gd name="connsiteY204" fmla="*/ 1832747 h 1885950"/>
                  <a:gd name="connsiteX205" fmla="*/ 935831 w 3140075"/>
                  <a:gd name="connsiteY205" fmla="*/ 1843070 h 1885950"/>
                  <a:gd name="connsiteX206" fmla="*/ 923131 w 3140075"/>
                  <a:gd name="connsiteY206" fmla="*/ 1852599 h 1885950"/>
                  <a:gd name="connsiteX207" fmla="*/ 908844 w 3140075"/>
                  <a:gd name="connsiteY207" fmla="*/ 1861334 h 1885950"/>
                  <a:gd name="connsiteX208" fmla="*/ 894556 w 3140075"/>
                  <a:gd name="connsiteY208" fmla="*/ 1868480 h 1885950"/>
                  <a:gd name="connsiteX209" fmla="*/ 877888 w 3140075"/>
                  <a:gd name="connsiteY209" fmla="*/ 1874039 h 1885950"/>
                  <a:gd name="connsiteX210" fmla="*/ 861219 w 3140075"/>
                  <a:gd name="connsiteY210" fmla="*/ 1880392 h 1885950"/>
                  <a:gd name="connsiteX211" fmla="*/ 843756 w 3140075"/>
                  <a:gd name="connsiteY211" fmla="*/ 1883568 h 1885950"/>
                  <a:gd name="connsiteX212" fmla="*/ 825500 w 3140075"/>
                  <a:gd name="connsiteY212" fmla="*/ 1885156 h 1885950"/>
                  <a:gd name="connsiteX213" fmla="*/ 808038 w 3140075"/>
                  <a:gd name="connsiteY213" fmla="*/ 1885950 h 1885950"/>
                  <a:gd name="connsiteX214" fmla="*/ 788988 w 3140075"/>
                  <a:gd name="connsiteY214" fmla="*/ 1885156 h 1885950"/>
                  <a:gd name="connsiteX215" fmla="*/ 771525 w 3140075"/>
                  <a:gd name="connsiteY215" fmla="*/ 1883568 h 1885950"/>
                  <a:gd name="connsiteX216" fmla="*/ 753269 w 3140075"/>
                  <a:gd name="connsiteY216" fmla="*/ 1880392 h 1885950"/>
                  <a:gd name="connsiteX217" fmla="*/ 736600 w 3140075"/>
                  <a:gd name="connsiteY217" fmla="*/ 1874039 h 1885950"/>
                  <a:gd name="connsiteX218" fmla="*/ 719931 w 3140075"/>
                  <a:gd name="connsiteY218" fmla="*/ 1868480 h 1885950"/>
                  <a:gd name="connsiteX219" fmla="*/ 705644 w 3140075"/>
                  <a:gd name="connsiteY219" fmla="*/ 1861334 h 1885950"/>
                  <a:gd name="connsiteX220" fmla="*/ 691356 w 3140075"/>
                  <a:gd name="connsiteY220" fmla="*/ 1852599 h 1885950"/>
                  <a:gd name="connsiteX221" fmla="*/ 678656 w 3140075"/>
                  <a:gd name="connsiteY221" fmla="*/ 1843070 h 1885950"/>
                  <a:gd name="connsiteX222" fmla="*/ 666750 w 3140075"/>
                  <a:gd name="connsiteY222" fmla="*/ 1832747 h 1885950"/>
                  <a:gd name="connsiteX223" fmla="*/ 656431 w 3140075"/>
                  <a:gd name="connsiteY223" fmla="*/ 1822423 h 1885950"/>
                  <a:gd name="connsiteX224" fmla="*/ 647700 w 3140075"/>
                  <a:gd name="connsiteY224" fmla="*/ 1810512 h 1885950"/>
                  <a:gd name="connsiteX225" fmla="*/ 639763 w 3140075"/>
                  <a:gd name="connsiteY225" fmla="*/ 1797013 h 1885950"/>
                  <a:gd name="connsiteX226" fmla="*/ 633413 w 3140075"/>
                  <a:gd name="connsiteY226" fmla="*/ 1782719 h 1885950"/>
                  <a:gd name="connsiteX227" fmla="*/ 628650 w 3140075"/>
                  <a:gd name="connsiteY227" fmla="*/ 1770014 h 1885950"/>
                  <a:gd name="connsiteX228" fmla="*/ 626269 w 3140075"/>
                  <a:gd name="connsiteY228" fmla="*/ 1754132 h 1885950"/>
                  <a:gd name="connsiteX229" fmla="*/ 625475 w 3140075"/>
                  <a:gd name="connsiteY229" fmla="*/ 1739839 h 1885950"/>
                  <a:gd name="connsiteX230" fmla="*/ 626269 w 3140075"/>
                  <a:gd name="connsiteY230" fmla="*/ 1727133 h 1885950"/>
                  <a:gd name="connsiteX231" fmla="*/ 627856 w 3140075"/>
                  <a:gd name="connsiteY231" fmla="*/ 1715222 h 1885950"/>
                  <a:gd name="connsiteX232" fmla="*/ 631031 w 3140075"/>
                  <a:gd name="connsiteY232" fmla="*/ 1703311 h 1885950"/>
                  <a:gd name="connsiteX233" fmla="*/ 635000 w 3140075"/>
                  <a:gd name="connsiteY233" fmla="*/ 1693782 h 1885950"/>
                  <a:gd name="connsiteX234" fmla="*/ 640556 w 3140075"/>
                  <a:gd name="connsiteY234" fmla="*/ 1684253 h 1885950"/>
                  <a:gd name="connsiteX235" fmla="*/ 645319 w 3140075"/>
                  <a:gd name="connsiteY235" fmla="*/ 1676312 h 1885950"/>
                  <a:gd name="connsiteX236" fmla="*/ 651669 w 3140075"/>
                  <a:gd name="connsiteY236" fmla="*/ 1669165 h 1885950"/>
                  <a:gd name="connsiteX237" fmla="*/ 657225 w 3140075"/>
                  <a:gd name="connsiteY237" fmla="*/ 1662018 h 1885950"/>
                  <a:gd name="connsiteX238" fmla="*/ 669131 w 3140075"/>
                  <a:gd name="connsiteY238" fmla="*/ 1650901 h 1885950"/>
                  <a:gd name="connsiteX239" fmla="*/ 678656 w 3140075"/>
                  <a:gd name="connsiteY239" fmla="*/ 1642960 h 1885950"/>
                  <a:gd name="connsiteX240" fmla="*/ 688975 w 3140075"/>
                  <a:gd name="connsiteY240" fmla="*/ 1636608 h 1885950"/>
                  <a:gd name="connsiteX241" fmla="*/ 697706 w 3140075"/>
                  <a:gd name="connsiteY241" fmla="*/ 1633431 h 1885950"/>
                  <a:gd name="connsiteX242" fmla="*/ 704850 w 3140075"/>
                  <a:gd name="connsiteY242" fmla="*/ 1628667 h 1885950"/>
                  <a:gd name="connsiteX243" fmla="*/ 710406 w 3140075"/>
                  <a:gd name="connsiteY243" fmla="*/ 1622314 h 1885950"/>
                  <a:gd name="connsiteX244" fmla="*/ 714375 w 3140075"/>
                  <a:gd name="connsiteY244" fmla="*/ 1617550 h 1885950"/>
                  <a:gd name="connsiteX245" fmla="*/ 717550 w 3140075"/>
                  <a:gd name="connsiteY245" fmla="*/ 1611991 h 1885950"/>
                  <a:gd name="connsiteX246" fmla="*/ 719931 w 3140075"/>
                  <a:gd name="connsiteY246" fmla="*/ 1607227 h 1885950"/>
                  <a:gd name="connsiteX247" fmla="*/ 721519 w 3140075"/>
                  <a:gd name="connsiteY247" fmla="*/ 1601668 h 1885950"/>
                  <a:gd name="connsiteX248" fmla="*/ 721519 w 3140075"/>
                  <a:gd name="connsiteY248" fmla="*/ 1596904 h 1885950"/>
                  <a:gd name="connsiteX249" fmla="*/ 719931 w 3140075"/>
                  <a:gd name="connsiteY249" fmla="*/ 1592139 h 1885950"/>
                  <a:gd name="connsiteX250" fmla="*/ 717550 w 3140075"/>
                  <a:gd name="connsiteY250" fmla="*/ 1587375 h 1885950"/>
                  <a:gd name="connsiteX251" fmla="*/ 714375 w 3140075"/>
                  <a:gd name="connsiteY251" fmla="*/ 1583404 h 1885950"/>
                  <a:gd name="connsiteX252" fmla="*/ 709613 w 3140075"/>
                  <a:gd name="connsiteY252" fmla="*/ 1580228 h 1885950"/>
                  <a:gd name="connsiteX253" fmla="*/ 703263 w 3140075"/>
                  <a:gd name="connsiteY253" fmla="*/ 1576257 h 1885950"/>
                  <a:gd name="connsiteX254" fmla="*/ 696119 w 3140075"/>
                  <a:gd name="connsiteY254" fmla="*/ 1573875 h 1885950"/>
                  <a:gd name="connsiteX255" fmla="*/ 688975 w 3140075"/>
                  <a:gd name="connsiteY255" fmla="*/ 1573081 h 1885950"/>
                  <a:gd name="connsiteX256" fmla="*/ 679450 w 3140075"/>
                  <a:gd name="connsiteY256" fmla="*/ 1573081 h 1885950"/>
                  <a:gd name="connsiteX257" fmla="*/ 360363 w 3140075"/>
                  <a:gd name="connsiteY257" fmla="*/ 1573081 h 1885950"/>
                  <a:gd name="connsiteX258" fmla="*/ 360363 w 3140075"/>
                  <a:gd name="connsiteY258" fmla="*/ 1571493 h 1885950"/>
                  <a:gd name="connsiteX259" fmla="*/ 0 w 3140075"/>
                  <a:gd name="connsiteY259" fmla="*/ 1571493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3140075" h="1885950">
                    <a:moveTo>
                      <a:pt x="0" y="0"/>
                    </a:moveTo>
                    <a:lnTo>
                      <a:pt x="1567525" y="0"/>
                    </a:lnTo>
                    <a:lnTo>
                      <a:pt x="1568450" y="0"/>
                    </a:lnTo>
                    <a:lnTo>
                      <a:pt x="3140075" y="0"/>
                    </a:lnTo>
                    <a:lnTo>
                      <a:pt x="3140075" y="710706"/>
                    </a:lnTo>
                    <a:lnTo>
                      <a:pt x="3134521" y="717059"/>
                    </a:lnTo>
                    <a:lnTo>
                      <a:pt x="3128174" y="720235"/>
                    </a:lnTo>
                    <a:lnTo>
                      <a:pt x="3121033" y="721823"/>
                    </a:lnTo>
                    <a:lnTo>
                      <a:pt x="3113099" y="720235"/>
                    </a:lnTo>
                    <a:lnTo>
                      <a:pt x="3105958" y="715470"/>
                    </a:lnTo>
                    <a:lnTo>
                      <a:pt x="3097230" y="709912"/>
                    </a:lnTo>
                    <a:lnTo>
                      <a:pt x="3090090" y="700383"/>
                    </a:lnTo>
                    <a:lnTo>
                      <a:pt x="3082949" y="688472"/>
                    </a:lnTo>
                    <a:lnTo>
                      <a:pt x="3077395" y="678943"/>
                    </a:lnTo>
                    <a:lnTo>
                      <a:pt x="3070254" y="668619"/>
                    </a:lnTo>
                    <a:lnTo>
                      <a:pt x="3059146" y="656708"/>
                    </a:lnTo>
                    <a:lnTo>
                      <a:pt x="3052006" y="650356"/>
                    </a:lnTo>
                    <a:lnTo>
                      <a:pt x="3044865" y="645591"/>
                    </a:lnTo>
                    <a:lnTo>
                      <a:pt x="3036931" y="640032"/>
                    </a:lnTo>
                    <a:lnTo>
                      <a:pt x="3027410" y="635268"/>
                    </a:lnTo>
                    <a:lnTo>
                      <a:pt x="3017096" y="631297"/>
                    </a:lnTo>
                    <a:lnTo>
                      <a:pt x="3005988" y="628121"/>
                    </a:lnTo>
                    <a:lnTo>
                      <a:pt x="2994086" y="625739"/>
                    </a:lnTo>
                    <a:lnTo>
                      <a:pt x="2981392" y="625739"/>
                    </a:lnTo>
                    <a:lnTo>
                      <a:pt x="2965524" y="625739"/>
                    </a:lnTo>
                    <a:lnTo>
                      <a:pt x="2951242" y="628915"/>
                    </a:lnTo>
                    <a:lnTo>
                      <a:pt x="2936960" y="632886"/>
                    </a:lnTo>
                    <a:lnTo>
                      <a:pt x="2924266" y="640032"/>
                    </a:lnTo>
                    <a:lnTo>
                      <a:pt x="2911571" y="647179"/>
                    </a:lnTo>
                    <a:lnTo>
                      <a:pt x="2899670" y="656708"/>
                    </a:lnTo>
                    <a:lnTo>
                      <a:pt x="2888562" y="667031"/>
                    </a:lnTo>
                    <a:lnTo>
                      <a:pt x="2878248" y="678943"/>
                    </a:lnTo>
                    <a:lnTo>
                      <a:pt x="2868727" y="690854"/>
                    </a:lnTo>
                    <a:lnTo>
                      <a:pt x="2859999" y="705147"/>
                    </a:lnTo>
                    <a:lnTo>
                      <a:pt x="2852858" y="720235"/>
                    </a:lnTo>
                    <a:lnTo>
                      <a:pt x="2845718" y="736117"/>
                    </a:lnTo>
                    <a:lnTo>
                      <a:pt x="2840957" y="752792"/>
                    </a:lnTo>
                    <a:lnTo>
                      <a:pt x="2837784" y="770262"/>
                    </a:lnTo>
                    <a:lnTo>
                      <a:pt x="2835403" y="788526"/>
                    </a:lnTo>
                    <a:lnTo>
                      <a:pt x="2835403" y="806790"/>
                    </a:lnTo>
                    <a:lnTo>
                      <a:pt x="2835403" y="825848"/>
                    </a:lnTo>
                    <a:lnTo>
                      <a:pt x="2837784" y="844112"/>
                    </a:lnTo>
                    <a:lnTo>
                      <a:pt x="2840957" y="861582"/>
                    </a:lnTo>
                    <a:lnTo>
                      <a:pt x="2845718" y="878258"/>
                    </a:lnTo>
                    <a:lnTo>
                      <a:pt x="2852858" y="894140"/>
                    </a:lnTo>
                    <a:lnTo>
                      <a:pt x="2859999" y="909227"/>
                    </a:lnTo>
                    <a:lnTo>
                      <a:pt x="2868727" y="923521"/>
                    </a:lnTo>
                    <a:lnTo>
                      <a:pt x="2878248" y="936226"/>
                    </a:lnTo>
                    <a:lnTo>
                      <a:pt x="2888562" y="947343"/>
                    </a:lnTo>
                    <a:lnTo>
                      <a:pt x="2899670" y="957666"/>
                    </a:lnTo>
                    <a:lnTo>
                      <a:pt x="2911571" y="967195"/>
                    </a:lnTo>
                    <a:lnTo>
                      <a:pt x="2924266" y="974342"/>
                    </a:lnTo>
                    <a:lnTo>
                      <a:pt x="2936960" y="981489"/>
                    </a:lnTo>
                    <a:lnTo>
                      <a:pt x="2951242" y="985459"/>
                    </a:lnTo>
                    <a:lnTo>
                      <a:pt x="2965524" y="988636"/>
                    </a:lnTo>
                    <a:lnTo>
                      <a:pt x="2981392" y="988636"/>
                    </a:lnTo>
                    <a:lnTo>
                      <a:pt x="2994086" y="988636"/>
                    </a:lnTo>
                    <a:lnTo>
                      <a:pt x="3005988" y="986253"/>
                    </a:lnTo>
                    <a:lnTo>
                      <a:pt x="3017096" y="983871"/>
                    </a:lnTo>
                    <a:lnTo>
                      <a:pt x="3027410" y="979107"/>
                    </a:lnTo>
                    <a:lnTo>
                      <a:pt x="3036931" y="974342"/>
                    </a:lnTo>
                    <a:lnTo>
                      <a:pt x="3044865" y="968784"/>
                    </a:lnTo>
                    <a:lnTo>
                      <a:pt x="3052006" y="964019"/>
                    </a:lnTo>
                    <a:lnTo>
                      <a:pt x="3059146" y="957666"/>
                    </a:lnTo>
                    <a:lnTo>
                      <a:pt x="3070254" y="945755"/>
                    </a:lnTo>
                    <a:lnTo>
                      <a:pt x="3077395" y="935432"/>
                    </a:lnTo>
                    <a:lnTo>
                      <a:pt x="3082949" y="925903"/>
                    </a:lnTo>
                    <a:lnTo>
                      <a:pt x="3090090" y="913992"/>
                    </a:lnTo>
                    <a:lnTo>
                      <a:pt x="3097230" y="904463"/>
                    </a:lnTo>
                    <a:lnTo>
                      <a:pt x="3105958" y="898904"/>
                    </a:lnTo>
                    <a:lnTo>
                      <a:pt x="3113099" y="894934"/>
                    </a:lnTo>
                    <a:lnTo>
                      <a:pt x="3121033" y="892551"/>
                    </a:lnTo>
                    <a:lnTo>
                      <a:pt x="3128174" y="894140"/>
                    </a:lnTo>
                    <a:lnTo>
                      <a:pt x="3134521" y="897316"/>
                    </a:lnTo>
                    <a:lnTo>
                      <a:pt x="3140075" y="903669"/>
                    </a:lnTo>
                    <a:lnTo>
                      <a:pt x="3140075" y="1569112"/>
                    </a:lnTo>
                    <a:lnTo>
                      <a:pt x="2504549" y="1569112"/>
                    </a:lnTo>
                    <a:lnTo>
                      <a:pt x="2495028" y="1569112"/>
                    </a:lnTo>
                    <a:lnTo>
                      <a:pt x="2486300" y="1570700"/>
                    </a:lnTo>
                    <a:lnTo>
                      <a:pt x="2479159" y="1573082"/>
                    </a:lnTo>
                    <a:lnTo>
                      <a:pt x="2473606" y="1576258"/>
                    </a:lnTo>
                    <a:lnTo>
                      <a:pt x="2468845" y="1580229"/>
                    </a:lnTo>
                    <a:lnTo>
                      <a:pt x="2464878" y="1583405"/>
                    </a:lnTo>
                    <a:lnTo>
                      <a:pt x="2462498" y="1588170"/>
                    </a:lnTo>
                    <a:lnTo>
                      <a:pt x="2461704" y="1592934"/>
                    </a:lnTo>
                    <a:lnTo>
                      <a:pt x="2461704" y="1597699"/>
                    </a:lnTo>
                    <a:lnTo>
                      <a:pt x="2462498" y="1604051"/>
                    </a:lnTo>
                    <a:lnTo>
                      <a:pt x="2464878" y="1608816"/>
                    </a:lnTo>
                    <a:lnTo>
                      <a:pt x="2468845" y="1614375"/>
                    </a:lnTo>
                    <a:lnTo>
                      <a:pt x="2473606" y="1619139"/>
                    </a:lnTo>
                    <a:lnTo>
                      <a:pt x="2479159" y="1624698"/>
                    </a:lnTo>
                    <a:lnTo>
                      <a:pt x="2486300" y="1629462"/>
                    </a:lnTo>
                    <a:lnTo>
                      <a:pt x="2495028" y="1633433"/>
                    </a:lnTo>
                    <a:lnTo>
                      <a:pt x="2504549" y="1638991"/>
                    </a:lnTo>
                    <a:lnTo>
                      <a:pt x="2514863" y="1647726"/>
                    </a:lnTo>
                    <a:lnTo>
                      <a:pt x="2526764" y="1658049"/>
                    </a:lnTo>
                    <a:lnTo>
                      <a:pt x="2533112" y="1665196"/>
                    </a:lnTo>
                    <a:lnTo>
                      <a:pt x="2538666" y="1672343"/>
                    </a:lnTo>
                    <a:lnTo>
                      <a:pt x="2543426" y="1681078"/>
                    </a:lnTo>
                    <a:lnTo>
                      <a:pt x="2548187" y="1690607"/>
                    </a:lnTo>
                    <a:lnTo>
                      <a:pt x="2552947" y="1700136"/>
                    </a:lnTo>
                    <a:lnTo>
                      <a:pt x="2555327" y="1712047"/>
                    </a:lnTo>
                    <a:lnTo>
                      <a:pt x="2557708" y="1723958"/>
                    </a:lnTo>
                    <a:lnTo>
                      <a:pt x="2559294" y="1736664"/>
                    </a:lnTo>
                    <a:lnTo>
                      <a:pt x="2557708" y="1751751"/>
                    </a:lnTo>
                    <a:lnTo>
                      <a:pt x="2554534" y="1766045"/>
                    </a:lnTo>
                    <a:lnTo>
                      <a:pt x="2550567" y="1780338"/>
                    </a:lnTo>
                    <a:lnTo>
                      <a:pt x="2543426" y="1793838"/>
                    </a:lnTo>
                    <a:lnTo>
                      <a:pt x="2536285" y="1806543"/>
                    </a:lnTo>
                    <a:lnTo>
                      <a:pt x="2526764" y="1818454"/>
                    </a:lnTo>
                    <a:lnTo>
                      <a:pt x="2516450" y="1829572"/>
                    </a:lnTo>
                    <a:lnTo>
                      <a:pt x="2505342" y="1839895"/>
                    </a:lnTo>
                    <a:lnTo>
                      <a:pt x="2492648" y="1849424"/>
                    </a:lnTo>
                    <a:lnTo>
                      <a:pt x="2478366" y="1857364"/>
                    </a:lnTo>
                    <a:lnTo>
                      <a:pt x="2462498" y="1864511"/>
                    </a:lnTo>
                    <a:lnTo>
                      <a:pt x="2447423" y="1871658"/>
                    </a:lnTo>
                    <a:lnTo>
                      <a:pt x="2430761" y="1876423"/>
                    </a:lnTo>
                    <a:lnTo>
                      <a:pt x="2413306" y="1880393"/>
                    </a:lnTo>
                    <a:lnTo>
                      <a:pt x="2395057" y="1882775"/>
                    </a:lnTo>
                    <a:lnTo>
                      <a:pt x="2376015" y="1882775"/>
                    </a:lnTo>
                    <a:lnTo>
                      <a:pt x="2356973" y="1882775"/>
                    </a:lnTo>
                    <a:lnTo>
                      <a:pt x="2339518" y="1880393"/>
                    </a:lnTo>
                    <a:lnTo>
                      <a:pt x="2322063" y="1876423"/>
                    </a:lnTo>
                    <a:lnTo>
                      <a:pt x="2305401" y="1871658"/>
                    </a:lnTo>
                    <a:lnTo>
                      <a:pt x="2289533" y="1864511"/>
                    </a:lnTo>
                    <a:lnTo>
                      <a:pt x="2274458" y="1857364"/>
                    </a:lnTo>
                    <a:lnTo>
                      <a:pt x="2260177" y="1849424"/>
                    </a:lnTo>
                    <a:lnTo>
                      <a:pt x="2248276" y="1839895"/>
                    </a:lnTo>
                    <a:lnTo>
                      <a:pt x="2236374" y="1829572"/>
                    </a:lnTo>
                    <a:lnTo>
                      <a:pt x="2226060" y="1818454"/>
                    </a:lnTo>
                    <a:lnTo>
                      <a:pt x="2216539" y="1806543"/>
                    </a:lnTo>
                    <a:lnTo>
                      <a:pt x="2209398" y="1793838"/>
                    </a:lnTo>
                    <a:lnTo>
                      <a:pt x="2203051" y="1780338"/>
                    </a:lnTo>
                    <a:lnTo>
                      <a:pt x="2198290" y="1766045"/>
                    </a:lnTo>
                    <a:lnTo>
                      <a:pt x="2195117" y="1751751"/>
                    </a:lnTo>
                    <a:lnTo>
                      <a:pt x="2195117" y="1736664"/>
                    </a:lnTo>
                    <a:lnTo>
                      <a:pt x="2195117" y="1723958"/>
                    </a:lnTo>
                    <a:lnTo>
                      <a:pt x="2197497" y="1712047"/>
                    </a:lnTo>
                    <a:lnTo>
                      <a:pt x="2200671" y="1700136"/>
                    </a:lnTo>
                    <a:lnTo>
                      <a:pt x="2204638" y="1690607"/>
                    </a:lnTo>
                    <a:lnTo>
                      <a:pt x="2209398" y="1681078"/>
                    </a:lnTo>
                    <a:lnTo>
                      <a:pt x="2214952" y="1672343"/>
                    </a:lnTo>
                    <a:lnTo>
                      <a:pt x="2219713" y="1665196"/>
                    </a:lnTo>
                    <a:lnTo>
                      <a:pt x="2226060" y="1658049"/>
                    </a:lnTo>
                    <a:lnTo>
                      <a:pt x="2237168" y="1647726"/>
                    </a:lnTo>
                    <a:lnTo>
                      <a:pt x="2248276" y="1638991"/>
                    </a:lnTo>
                    <a:lnTo>
                      <a:pt x="2257796" y="1633433"/>
                    </a:lnTo>
                    <a:lnTo>
                      <a:pt x="2265730" y="1629462"/>
                    </a:lnTo>
                    <a:lnTo>
                      <a:pt x="2272871" y="1624698"/>
                    </a:lnTo>
                    <a:lnTo>
                      <a:pt x="2279219" y="1619933"/>
                    </a:lnTo>
                    <a:lnTo>
                      <a:pt x="2283979" y="1614375"/>
                    </a:lnTo>
                    <a:lnTo>
                      <a:pt x="2287153" y="1609610"/>
                    </a:lnTo>
                    <a:lnTo>
                      <a:pt x="2289533" y="1604051"/>
                    </a:lnTo>
                    <a:lnTo>
                      <a:pt x="2291120" y="1599287"/>
                    </a:lnTo>
                    <a:lnTo>
                      <a:pt x="2291120" y="1592934"/>
                    </a:lnTo>
                    <a:lnTo>
                      <a:pt x="2289533" y="1588170"/>
                    </a:lnTo>
                    <a:lnTo>
                      <a:pt x="2287153" y="1584993"/>
                    </a:lnTo>
                    <a:lnTo>
                      <a:pt x="2283979" y="1580229"/>
                    </a:lnTo>
                    <a:lnTo>
                      <a:pt x="2279219" y="1576258"/>
                    </a:lnTo>
                    <a:lnTo>
                      <a:pt x="2274458" y="1573876"/>
                    </a:lnTo>
                    <a:lnTo>
                      <a:pt x="2267317" y="1571494"/>
                    </a:lnTo>
                    <a:lnTo>
                      <a:pt x="2258590" y="1570700"/>
                    </a:lnTo>
                    <a:lnTo>
                      <a:pt x="2250656" y="1569112"/>
                    </a:lnTo>
                    <a:lnTo>
                      <a:pt x="1568450" y="1571491"/>
                    </a:lnTo>
                    <a:lnTo>
                      <a:pt x="1568450" y="1571493"/>
                    </a:lnTo>
                    <a:lnTo>
                      <a:pt x="1567887" y="1571493"/>
                    </a:lnTo>
                    <a:lnTo>
                      <a:pt x="1567525" y="1571494"/>
                    </a:lnTo>
                    <a:lnTo>
                      <a:pt x="1567525" y="1571493"/>
                    </a:lnTo>
                    <a:lnTo>
                      <a:pt x="1134269" y="1571493"/>
                    </a:lnTo>
                    <a:lnTo>
                      <a:pt x="1134269" y="1573081"/>
                    </a:lnTo>
                    <a:lnTo>
                      <a:pt x="935038" y="1573081"/>
                    </a:lnTo>
                    <a:lnTo>
                      <a:pt x="925513" y="1573081"/>
                    </a:lnTo>
                    <a:lnTo>
                      <a:pt x="918369" y="1573875"/>
                    </a:lnTo>
                    <a:lnTo>
                      <a:pt x="911225" y="1576257"/>
                    </a:lnTo>
                    <a:lnTo>
                      <a:pt x="904875" y="1580228"/>
                    </a:lnTo>
                    <a:lnTo>
                      <a:pt x="900113" y="1583404"/>
                    </a:lnTo>
                    <a:lnTo>
                      <a:pt x="896938" y="1587375"/>
                    </a:lnTo>
                    <a:lnTo>
                      <a:pt x="894556" y="1592139"/>
                    </a:lnTo>
                    <a:lnTo>
                      <a:pt x="892969" y="1596904"/>
                    </a:lnTo>
                    <a:lnTo>
                      <a:pt x="892969" y="1601668"/>
                    </a:lnTo>
                    <a:lnTo>
                      <a:pt x="894556" y="1607227"/>
                    </a:lnTo>
                    <a:lnTo>
                      <a:pt x="896938" y="1611991"/>
                    </a:lnTo>
                    <a:lnTo>
                      <a:pt x="900113" y="1617550"/>
                    </a:lnTo>
                    <a:lnTo>
                      <a:pt x="904081" y="1622314"/>
                    </a:lnTo>
                    <a:lnTo>
                      <a:pt x="909638" y="1628667"/>
                    </a:lnTo>
                    <a:lnTo>
                      <a:pt x="916781" y="1633431"/>
                    </a:lnTo>
                    <a:lnTo>
                      <a:pt x="925513" y="1636608"/>
                    </a:lnTo>
                    <a:lnTo>
                      <a:pt x="935831" y="1642960"/>
                    </a:lnTo>
                    <a:lnTo>
                      <a:pt x="945356" y="1650901"/>
                    </a:lnTo>
                    <a:lnTo>
                      <a:pt x="957263" y="1662018"/>
                    </a:lnTo>
                    <a:lnTo>
                      <a:pt x="963613" y="1669165"/>
                    </a:lnTo>
                    <a:lnTo>
                      <a:pt x="969169" y="1676312"/>
                    </a:lnTo>
                    <a:lnTo>
                      <a:pt x="975519" y="1684253"/>
                    </a:lnTo>
                    <a:lnTo>
                      <a:pt x="980281" y="1693782"/>
                    </a:lnTo>
                    <a:lnTo>
                      <a:pt x="983456" y="1703311"/>
                    </a:lnTo>
                    <a:lnTo>
                      <a:pt x="987425" y="1715222"/>
                    </a:lnTo>
                    <a:lnTo>
                      <a:pt x="988219" y="1727133"/>
                    </a:lnTo>
                    <a:lnTo>
                      <a:pt x="989806" y="1739839"/>
                    </a:lnTo>
                    <a:lnTo>
                      <a:pt x="988219" y="1754132"/>
                    </a:lnTo>
                    <a:lnTo>
                      <a:pt x="985838" y="1770014"/>
                    </a:lnTo>
                    <a:lnTo>
                      <a:pt x="981075" y="1782719"/>
                    </a:lnTo>
                    <a:lnTo>
                      <a:pt x="975519" y="1797013"/>
                    </a:lnTo>
                    <a:lnTo>
                      <a:pt x="966788" y="1810512"/>
                    </a:lnTo>
                    <a:lnTo>
                      <a:pt x="958850" y="1822423"/>
                    </a:lnTo>
                    <a:lnTo>
                      <a:pt x="947738" y="1832747"/>
                    </a:lnTo>
                    <a:lnTo>
                      <a:pt x="935831" y="1843070"/>
                    </a:lnTo>
                    <a:lnTo>
                      <a:pt x="923131" y="1852599"/>
                    </a:lnTo>
                    <a:lnTo>
                      <a:pt x="908844" y="1861334"/>
                    </a:lnTo>
                    <a:lnTo>
                      <a:pt x="894556" y="1868480"/>
                    </a:lnTo>
                    <a:lnTo>
                      <a:pt x="877888" y="1874039"/>
                    </a:lnTo>
                    <a:lnTo>
                      <a:pt x="861219" y="1880392"/>
                    </a:lnTo>
                    <a:lnTo>
                      <a:pt x="843756" y="1883568"/>
                    </a:lnTo>
                    <a:lnTo>
                      <a:pt x="825500" y="1885156"/>
                    </a:lnTo>
                    <a:lnTo>
                      <a:pt x="808038" y="1885950"/>
                    </a:lnTo>
                    <a:lnTo>
                      <a:pt x="788988" y="1885156"/>
                    </a:lnTo>
                    <a:lnTo>
                      <a:pt x="771525" y="1883568"/>
                    </a:lnTo>
                    <a:lnTo>
                      <a:pt x="753269" y="1880392"/>
                    </a:lnTo>
                    <a:lnTo>
                      <a:pt x="736600" y="1874039"/>
                    </a:lnTo>
                    <a:lnTo>
                      <a:pt x="719931" y="1868480"/>
                    </a:lnTo>
                    <a:lnTo>
                      <a:pt x="705644" y="1861334"/>
                    </a:lnTo>
                    <a:lnTo>
                      <a:pt x="691356" y="1852599"/>
                    </a:lnTo>
                    <a:lnTo>
                      <a:pt x="678656" y="1843070"/>
                    </a:lnTo>
                    <a:lnTo>
                      <a:pt x="666750" y="1832747"/>
                    </a:lnTo>
                    <a:lnTo>
                      <a:pt x="656431" y="1822423"/>
                    </a:lnTo>
                    <a:lnTo>
                      <a:pt x="647700" y="1810512"/>
                    </a:lnTo>
                    <a:lnTo>
                      <a:pt x="639763" y="1797013"/>
                    </a:lnTo>
                    <a:lnTo>
                      <a:pt x="633413" y="1782719"/>
                    </a:lnTo>
                    <a:lnTo>
                      <a:pt x="628650" y="1770014"/>
                    </a:lnTo>
                    <a:lnTo>
                      <a:pt x="626269" y="1754132"/>
                    </a:lnTo>
                    <a:lnTo>
                      <a:pt x="625475" y="1739839"/>
                    </a:lnTo>
                    <a:lnTo>
                      <a:pt x="626269" y="1727133"/>
                    </a:lnTo>
                    <a:lnTo>
                      <a:pt x="627856" y="1715222"/>
                    </a:lnTo>
                    <a:lnTo>
                      <a:pt x="631031" y="1703311"/>
                    </a:lnTo>
                    <a:lnTo>
                      <a:pt x="635000" y="1693782"/>
                    </a:lnTo>
                    <a:lnTo>
                      <a:pt x="640556" y="1684253"/>
                    </a:lnTo>
                    <a:lnTo>
                      <a:pt x="645319" y="1676312"/>
                    </a:lnTo>
                    <a:lnTo>
                      <a:pt x="651669" y="1669165"/>
                    </a:lnTo>
                    <a:lnTo>
                      <a:pt x="657225" y="1662018"/>
                    </a:lnTo>
                    <a:lnTo>
                      <a:pt x="669131" y="1650901"/>
                    </a:lnTo>
                    <a:lnTo>
                      <a:pt x="678656" y="1642960"/>
                    </a:lnTo>
                    <a:lnTo>
                      <a:pt x="688975" y="1636608"/>
                    </a:lnTo>
                    <a:lnTo>
                      <a:pt x="697706" y="1633431"/>
                    </a:lnTo>
                    <a:lnTo>
                      <a:pt x="704850" y="1628667"/>
                    </a:lnTo>
                    <a:lnTo>
                      <a:pt x="710406" y="1622314"/>
                    </a:lnTo>
                    <a:lnTo>
                      <a:pt x="714375" y="1617550"/>
                    </a:lnTo>
                    <a:lnTo>
                      <a:pt x="717550" y="1611991"/>
                    </a:lnTo>
                    <a:lnTo>
                      <a:pt x="719931" y="1607227"/>
                    </a:lnTo>
                    <a:lnTo>
                      <a:pt x="721519" y="1601668"/>
                    </a:lnTo>
                    <a:lnTo>
                      <a:pt x="721519" y="1596904"/>
                    </a:lnTo>
                    <a:lnTo>
                      <a:pt x="719931" y="1592139"/>
                    </a:lnTo>
                    <a:lnTo>
                      <a:pt x="717550" y="1587375"/>
                    </a:lnTo>
                    <a:lnTo>
                      <a:pt x="714375" y="1583404"/>
                    </a:lnTo>
                    <a:lnTo>
                      <a:pt x="709613" y="1580228"/>
                    </a:lnTo>
                    <a:lnTo>
                      <a:pt x="703263" y="1576257"/>
                    </a:lnTo>
                    <a:lnTo>
                      <a:pt x="696119" y="1573875"/>
                    </a:lnTo>
                    <a:lnTo>
                      <a:pt x="688975" y="1573081"/>
                    </a:lnTo>
                    <a:lnTo>
                      <a:pt x="679450" y="1573081"/>
                    </a:lnTo>
                    <a:lnTo>
                      <a:pt x="360363" y="1573081"/>
                    </a:lnTo>
                    <a:lnTo>
                      <a:pt x="360363" y="1571493"/>
                    </a:lnTo>
                    <a:lnTo>
                      <a:pt x="0" y="1571493"/>
                    </a:lnTo>
                    <a:close/>
                  </a:path>
                </a:pathLst>
              </a:custGeom>
              <a:solidFill>
                <a:srgbClr val="35557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51999"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Process</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Mining</a:t>
                </a:r>
              </a:p>
            </p:txBody>
          </p:sp>
          <p:sp>
            <p:nvSpPr>
              <p:cNvPr id="57" name="Freeform 56">
                <a:extLst>
                  <a:ext uri="{FF2B5EF4-FFF2-40B4-BE49-F238E27FC236}">
                    <a16:creationId xmlns:a16="http://schemas.microsoft.com/office/drawing/2014/main" xmlns="" id="{8C8059D1-435E-3E42-9290-76862E2D4D73}"/>
                  </a:ext>
                </a:extLst>
              </p:cNvPr>
              <p:cNvSpPr/>
              <p:nvPr/>
            </p:nvSpPr>
            <p:spPr>
              <a:xfrm flipH="1">
                <a:off x="3410422" y="4977629"/>
                <a:ext cx="2985696" cy="1795952"/>
              </a:xfrm>
              <a:custGeom>
                <a:avLst/>
                <a:gdLst>
                  <a:gd name="connsiteX0" fmla="*/ 770257 w 2985696"/>
                  <a:gd name="connsiteY0" fmla="*/ 0 h 1795952"/>
                  <a:gd name="connsiteX1" fmla="*/ 752097 w 2985696"/>
                  <a:gd name="connsiteY1" fmla="*/ 756 h 1795952"/>
                  <a:gd name="connsiteX2" fmla="*/ 735451 w 2985696"/>
                  <a:gd name="connsiteY2" fmla="*/ 2269 h 1795952"/>
                  <a:gd name="connsiteX3" fmla="*/ 718049 w 2985696"/>
                  <a:gd name="connsiteY3" fmla="*/ 5294 h 1795952"/>
                  <a:gd name="connsiteX4" fmla="*/ 702160 w 2985696"/>
                  <a:gd name="connsiteY4" fmla="*/ 11343 h 1795952"/>
                  <a:gd name="connsiteX5" fmla="*/ 687783 w 2985696"/>
                  <a:gd name="connsiteY5" fmla="*/ 16637 h 1795952"/>
                  <a:gd name="connsiteX6" fmla="*/ 672651 w 2985696"/>
                  <a:gd name="connsiteY6" fmla="*/ 23443 h 1795952"/>
                  <a:gd name="connsiteX7" fmla="*/ 659031 w 2985696"/>
                  <a:gd name="connsiteY7" fmla="*/ 31761 h 1795952"/>
                  <a:gd name="connsiteX8" fmla="*/ 646925 w 2985696"/>
                  <a:gd name="connsiteY8" fmla="*/ 40079 h 1795952"/>
                  <a:gd name="connsiteX9" fmla="*/ 635575 w 2985696"/>
                  <a:gd name="connsiteY9" fmla="*/ 50665 h 1795952"/>
                  <a:gd name="connsiteX10" fmla="*/ 625739 w 2985696"/>
                  <a:gd name="connsiteY10" fmla="*/ 60496 h 1795952"/>
                  <a:gd name="connsiteX11" fmla="*/ 617416 w 2985696"/>
                  <a:gd name="connsiteY11" fmla="*/ 71838 h 1795952"/>
                  <a:gd name="connsiteX12" fmla="*/ 609850 w 2985696"/>
                  <a:gd name="connsiteY12" fmla="*/ 84694 h 1795952"/>
                  <a:gd name="connsiteX13" fmla="*/ 603797 w 2985696"/>
                  <a:gd name="connsiteY13" fmla="*/ 98305 h 1795952"/>
                  <a:gd name="connsiteX14" fmla="*/ 599256 w 2985696"/>
                  <a:gd name="connsiteY14" fmla="*/ 110404 h 1795952"/>
                  <a:gd name="connsiteX15" fmla="*/ 596987 w 2985696"/>
                  <a:gd name="connsiteY15" fmla="*/ 125528 h 1795952"/>
                  <a:gd name="connsiteX16" fmla="*/ 596230 w 2985696"/>
                  <a:gd name="connsiteY16" fmla="*/ 139140 h 1795952"/>
                  <a:gd name="connsiteX17" fmla="*/ 596987 w 2985696"/>
                  <a:gd name="connsiteY17" fmla="*/ 151238 h 1795952"/>
                  <a:gd name="connsiteX18" fmla="*/ 599256 w 2985696"/>
                  <a:gd name="connsiteY18" fmla="*/ 162581 h 1795952"/>
                  <a:gd name="connsiteX19" fmla="*/ 601527 w 2985696"/>
                  <a:gd name="connsiteY19" fmla="*/ 173925 h 1795952"/>
                  <a:gd name="connsiteX20" fmla="*/ 606066 w 2985696"/>
                  <a:gd name="connsiteY20" fmla="*/ 182999 h 1795952"/>
                  <a:gd name="connsiteX21" fmla="*/ 610607 w 2985696"/>
                  <a:gd name="connsiteY21" fmla="*/ 192073 h 1795952"/>
                  <a:gd name="connsiteX22" fmla="*/ 615146 w 2985696"/>
                  <a:gd name="connsiteY22" fmla="*/ 199634 h 1795952"/>
                  <a:gd name="connsiteX23" fmla="*/ 621200 w 2985696"/>
                  <a:gd name="connsiteY23" fmla="*/ 206440 h 1795952"/>
                  <a:gd name="connsiteX24" fmla="*/ 626495 w 2985696"/>
                  <a:gd name="connsiteY24" fmla="*/ 213246 h 1795952"/>
                  <a:gd name="connsiteX25" fmla="*/ 637846 w 2985696"/>
                  <a:gd name="connsiteY25" fmla="*/ 223833 h 1795952"/>
                  <a:gd name="connsiteX26" fmla="*/ 647682 w 2985696"/>
                  <a:gd name="connsiteY26" fmla="*/ 231395 h 1795952"/>
                  <a:gd name="connsiteX27" fmla="*/ 656762 w 2985696"/>
                  <a:gd name="connsiteY27" fmla="*/ 237445 h 1795952"/>
                  <a:gd name="connsiteX28" fmla="*/ 665085 w 2985696"/>
                  <a:gd name="connsiteY28" fmla="*/ 240469 h 1795952"/>
                  <a:gd name="connsiteX29" fmla="*/ 671894 w 2985696"/>
                  <a:gd name="connsiteY29" fmla="*/ 245007 h 1795952"/>
                  <a:gd name="connsiteX30" fmla="*/ 677191 w 2985696"/>
                  <a:gd name="connsiteY30" fmla="*/ 251055 h 1795952"/>
                  <a:gd name="connsiteX31" fmla="*/ 681730 w 2985696"/>
                  <a:gd name="connsiteY31" fmla="*/ 255593 h 1795952"/>
                  <a:gd name="connsiteX32" fmla="*/ 685514 w 2985696"/>
                  <a:gd name="connsiteY32" fmla="*/ 260886 h 1795952"/>
                  <a:gd name="connsiteX33" fmla="*/ 687783 w 2985696"/>
                  <a:gd name="connsiteY33" fmla="*/ 265423 h 1795952"/>
                  <a:gd name="connsiteX34" fmla="*/ 687783 w 2985696"/>
                  <a:gd name="connsiteY34" fmla="*/ 270716 h 1795952"/>
                  <a:gd name="connsiteX35" fmla="*/ 687783 w 2985696"/>
                  <a:gd name="connsiteY35" fmla="*/ 275254 h 1795952"/>
                  <a:gd name="connsiteX36" fmla="*/ 686270 w 2985696"/>
                  <a:gd name="connsiteY36" fmla="*/ 279791 h 1795952"/>
                  <a:gd name="connsiteX37" fmla="*/ 684000 w 2985696"/>
                  <a:gd name="connsiteY37" fmla="*/ 284328 h 1795952"/>
                  <a:gd name="connsiteX38" fmla="*/ 680973 w 2985696"/>
                  <a:gd name="connsiteY38" fmla="*/ 288109 h 1795952"/>
                  <a:gd name="connsiteX39" fmla="*/ 676434 w 2985696"/>
                  <a:gd name="connsiteY39" fmla="*/ 291134 h 1795952"/>
                  <a:gd name="connsiteX40" fmla="*/ 671894 w 2985696"/>
                  <a:gd name="connsiteY40" fmla="*/ 294915 h 1795952"/>
                  <a:gd name="connsiteX41" fmla="*/ 665085 w 2985696"/>
                  <a:gd name="connsiteY41" fmla="*/ 297183 h 1795952"/>
                  <a:gd name="connsiteX42" fmla="*/ 656762 w 2985696"/>
                  <a:gd name="connsiteY42" fmla="*/ 297939 h 1795952"/>
                  <a:gd name="connsiteX43" fmla="*/ 647682 w 2985696"/>
                  <a:gd name="connsiteY43" fmla="*/ 297939 h 1795952"/>
                  <a:gd name="connsiteX44" fmla="*/ 343513 w 2985696"/>
                  <a:gd name="connsiteY44" fmla="*/ 297939 h 1795952"/>
                  <a:gd name="connsiteX45" fmla="*/ 343513 w 2985696"/>
                  <a:gd name="connsiteY45" fmla="*/ 299452 h 1795952"/>
                  <a:gd name="connsiteX46" fmla="*/ 0 w 2985696"/>
                  <a:gd name="connsiteY46" fmla="*/ 299452 h 1795952"/>
                  <a:gd name="connsiteX47" fmla="*/ 0 w 2985696"/>
                  <a:gd name="connsiteY47" fmla="*/ 942068 h 1795952"/>
                  <a:gd name="connsiteX48" fmla="*/ 2546 w 2985696"/>
                  <a:gd name="connsiteY48" fmla="*/ 943978 h 1795952"/>
                  <a:gd name="connsiteX49" fmla="*/ 7083 w 2985696"/>
                  <a:gd name="connsiteY49" fmla="*/ 945491 h 1795952"/>
                  <a:gd name="connsiteX50" fmla="*/ 13133 w 2985696"/>
                  <a:gd name="connsiteY50" fmla="*/ 945491 h 1795952"/>
                  <a:gd name="connsiteX51" fmla="*/ 17670 w 2985696"/>
                  <a:gd name="connsiteY51" fmla="*/ 943978 h 1795952"/>
                  <a:gd name="connsiteX52" fmla="*/ 22963 w 2985696"/>
                  <a:gd name="connsiteY52" fmla="*/ 941708 h 1795952"/>
                  <a:gd name="connsiteX53" fmla="*/ 27501 w 2985696"/>
                  <a:gd name="connsiteY53" fmla="*/ 938682 h 1795952"/>
                  <a:gd name="connsiteX54" fmla="*/ 33550 w 2985696"/>
                  <a:gd name="connsiteY54" fmla="*/ 934141 h 1795952"/>
                  <a:gd name="connsiteX55" fmla="*/ 38087 w 2985696"/>
                  <a:gd name="connsiteY55" fmla="*/ 928089 h 1795952"/>
                  <a:gd name="connsiteX56" fmla="*/ 42624 w 2985696"/>
                  <a:gd name="connsiteY56" fmla="*/ 921279 h 1795952"/>
                  <a:gd name="connsiteX57" fmla="*/ 47162 w 2985696"/>
                  <a:gd name="connsiteY57" fmla="*/ 913712 h 1795952"/>
                  <a:gd name="connsiteX58" fmla="*/ 52454 w 2985696"/>
                  <a:gd name="connsiteY58" fmla="*/ 904633 h 1795952"/>
                  <a:gd name="connsiteX59" fmla="*/ 59260 w 2985696"/>
                  <a:gd name="connsiteY59" fmla="*/ 894796 h 1795952"/>
                  <a:gd name="connsiteX60" fmla="*/ 69847 w 2985696"/>
                  <a:gd name="connsiteY60" fmla="*/ 883447 h 1795952"/>
                  <a:gd name="connsiteX61" fmla="*/ 76653 w 2985696"/>
                  <a:gd name="connsiteY61" fmla="*/ 877394 h 1795952"/>
                  <a:gd name="connsiteX62" fmla="*/ 83459 w 2985696"/>
                  <a:gd name="connsiteY62" fmla="*/ 872098 h 1795952"/>
                  <a:gd name="connsiteX63" fmla="*/ 91021 w 2985696"/>
                  <a:gd name="connsiteY63" fmla="*/ 867558 h 1795952"/>
                  <a:gd name="connsiteX64" fmla="*/ 100095 w 2985696"/>
                  <a:gd name="connsiteY64" fmla="*/ 863018 h 1795952"/>
                  <a:gd name="connsiteX65" fmla="*/ 109926 w 2985696"/>
                  <a:gd name="connsiteY65" fmla="*/ 858478 h 1795952"/>
                  <a:gd name="connsiteX66" fmla="*/ 120512 w 2985696"/>
                  <a:gd name="connsiteY66" fmla="*/ 856208 h 1795952"/>
                  <a:gd name="connsiteX67" fmla="*/ 131855 w 2985696"/>
                  <a:gd name="connsiteY67" fmla="*/ 853939 h 1795952"/>
                  <a:gd name="connsiteX68" fmla="*/ 143954 w 2985696"/>
                  <a:gd name="connsiteY68" fmla="*/ 852424 h 1795952"/>
                  <a:gd name="connsiteX69" fmla="*/ 159077 w 2985696"/>
                  <a:gd name="connsiteY69" fmla="*/ 853939 h 1795952"/>
                  <a:gd name="connsiteX70" fmla="*/ 172689 w 2985696"/>
                  <a:gd name="connsiteY70" fmla="*/ 856965 h 1795952"/>
                  <a:gd name="connsiteX71" fmla="*/ 186300 w 2985696"/>
                  <a:gd name="connsiteY71" fmla="*/ 860748 h 1795952"/>
                  <a:gd name="connsiteX72" fmla="*/ 198400 w 2985696"/>
                  <a:gd name="connsiteY72" fmla="*/ 867558 h 1795952"/>
                  <a:gd name="connsiteX73" fmla="*/ 210499 w 2985696"/>
                  <a:gd name="connsiteY73" fmla="*/ 874367 h 1795952"/>
                  <a:gd name="connsiteX74" fmla="*/ 221841 w 2985696"/>
                  <a:gd name="connsiteY74" fmla="*/ 883447 h 1795952"/>
                  <a:gd name="connsiteX75" fmla="*/ 233184 w 2985696"/>
                  <a:gd name="connsiteY75" fmla="*/ 893283 h 1795952"/>
                  <a:gd name="connsiteX76" fmla="*/ 242258 w 2985696"/>
                  <a:gd name="connsiteY76" fmla="*/ 903876 h 1795952"/>
                  <a:gd name="connsiteX77" fmla="*/ 251332 w 2985696"/>
                  <a:gd name="connsiteY77" fmla="*/ 915982 h 1795952"/>
                  <a:gd name="connsiteX78" fmla="*/ 260407 w 2985696"/>
                  <a:gd name="connsiteY78" fmla="*/ 929602 h 1795952"/>
                  <a:gd name="connsiteX79" fmla="*/ 267213 w 2985696"/>
                  <a:gd name="connsiteY79" fmla="*/ 943978 h 1795952"/>
                  <a:gd name="connsiteX80" fmla="*/ 273262 w 2985696"/>
                  <a:gd name="connsiteY80" fmla="*/ 959110 h 1795952"/>
                  <a:gd name="connsiteX81" fmla="*/ 277799 w 2985696"/>
                  <a:gd name="connsiteY81" fmla="*/ 975000 h 1795952"/>
                  <a:gd name="connsiteX82" fmla="*/ 280824 w 2985696"/>
                  <a:gd name="connsiteY82" fmla="*/ 991646 h 1795952"/>
                  <a:gd name="connsiteX83" fmla="*/ 283093 w 2985696"/>
                  <a:gd name="connsiteY83" fmla="*/ 1009049 h 1795952"/>
                  <a:gd name="connsiteX84" fmla="*/ 284605 w 2985696"/>
                  <a:gd name="connsiteY84" fmla="*/ 1027208 h 1795952"/>
                  <a:gd name="connsiteX85" fmla="*/ 283093 w 2985696"/>
                  <a:gd name="connsiteY85" fmla="*/ 1044611 h 1795952"/>
                  <a:gd name="connsiteX86" fmla="*/ 280824 w 2985696"/>
                  <a:gd name="connsiteY86" fmla="*/ 1062014 h 1795952"/>
                  <a:gd name="connsiteX87" fmla="*/ 277799 w 2985696"/>
                  <a:gd name="connsiteY87" fmla="*/ 1078659 h 1795952"/>
                  <a:gd name="connsiteX88" fmla="*/ 273262 w 2985696"/>
                  <a:gd name="connsiteY88" fmla="*/ 1094548 h 1795952"/>
                  <a:gd name="connsiteX89" fmla="*/ 267213 w 2985696"/>
                  <a:gd name="connsiteY89" fmla="*/ 1109682 h 1795952"/>
                  <a:gd name="connsiteX90" fmla="*/ 260407 w 2985696"/>
                  <a:gd name="connsiteY90" fmla="*/ 1124058 h 1795952"/>
                  <a:gd name="connsiteX91" fmla="*/ 251332 w 2985696"/>
                  <a:gd name="connsiteY91" fmla="*/ 1137677 h 1795952"/>
                  <a:gd name="connsiteX92" fmla="*/ 242258 w 2985696"/>
                  <a:gd name="connsiteY92" fmla="*/ 1149026 h 1795952"/>
                  <a:gd name="connsiteX93" fmla="*/ 233184 w 2985696"/>
                  <a:gd name="connsiteY93" fmla="*/ 1160377 h 1795952"/>
                  <a:gd name="connsiteX94" fmla="*/ 221841 w 2985696"/>
                  <a:gd name="connsiteY94" fmla="*/ 1170213 h 1795952"/>
                  <a:gd name="connsiteX95" fmla="*/ 210499 w 2985696"/>
                  <a:gd name="connsiteY95" fmla="*/ 1179292 h 1795952"/>
                  <a:gd name="connsiteX96" fmla="*/ 198400 w 2985696"/>
                  <a:gd name="connsiteY96" fmla="*/ 1186101 h 1795952"/>
                  <a:gd name="connsiteX97" fmla="*/ 186300 w 2985696"/>
                  <a:gd name="connsiteY97" fmla="*/ 1192911 h 1795952"/>
                  <a:gd name="connsiteX98" fmla="*/ 172689 w 2985696"/>
                  <a:gd name="connsiteY98" fmla="*/ 1196695 h 1795952"/>
                  <a:gd name="connsiteX99" fmla="*/ 159077 w 2985696"/>
                  <a:gd name="connsiteY99" fmla="*/ 1199721 h 1795952"/>
                  <a:gd name="connsiteX100" fmla="*/ 143954 w 2985696"/>
                  <a:gd name="connsiteY100" fmla="*/ 1199721 h 1795952"/>
                  <a:gd name="connsiteX101" fmla="*/ 131855 w 2985696"/>
                  <a:gd name="connsiteY101" fmla="*/ 1199721 h 1795952"/>
                  <a:gd name="connsiteX102" fmla="*/ 120512 w 2985696"/>
                  <a:gd name="connsiteY102" fmla="*/ 1197452 h 1795952"/>
                  <a:gd name="connsiteX103" fmla="*/ 109926 w 2985696"/>
                  <a:gd name="connsiteY103" fmla="*/ 1194424 h 1795952"/>
                  <a:gd name="connsiteX104" fmla="*/ 100095 w 2985696"/>
                  <a:gd name="connsiteY104" fmla="*/ 1190642 h 1795952"/>
                  <a:gd name="connsiteX105" fmla="*/ 91021 w 2985696"/>
                  <a:gd name="connsiteY105" fmla="*/ 1186101 h 1795952"/>
                  <a:gd name="connsiteX106" fmla="*/ 83459 w 2985696"/>
                  <a:gd name="connsiteY106" fmla="*/ 1180806 h 1795952"/>
                  <a:gd name="connsiteX107" fmla="*/ 76653 w 2985696"/>
                  <a:gd name="connsiteY107" fmla="*/ 1176265 h 1795952"/>
                  <a:gd name="connsiteX108" fmla="*/ 69847 w 2985696"/>
                  <a:gd name="connsiteY108" fmla="*/ 1170213 h 1795952"/>
                  <a:gd name="connsiteX109" fmla="*/ 59260 w 2985696"/>
                  <a:gd name="connsiteY109" fmla="*/ 1158862 h 1795952"/>
                  <a:gd name="connsiteX110" fmla="*/ 52454 w 2985696"/>
                  <a:gd name="connsiteY110" fmla="*/ 1149026 h 1795952"/>
                  <a:gd name="connsiteX111" fmla="*/ 47162 w 2985696"/>
                  <a:gd name="connsiteY111" fmla="*/ 1139947 h 1795952"/>
                  <a:gd name="connsiteX112" fmla="*/ 42624 w 2985696"/>
                  <a:gd name="connsiteY112" fmla="*/ 1132380 h 1795952"/>
                  <a:gd name="connsiteX113" fmla="*/ 38087 w 2985696"/>
                  <a:gd name="connsiteY113" fmla="*/ 1125571 h 1795952"/>
                  <a:gd name="connsiteX114" fmla="*/ 33550 w 2985696"/>
                  <a:gd name="connsiteY114" fmla="*/ 1119518 h 1795952"/>
                  <a:gd name="connsiteX115" fmla="*/ 27501 w 2985696"/>
                  <a:gd name="connsiteY115" fmla="*/ 1114978 h 1795952"/>
                  <a:gd name="connsiteX116" fmla="*/ 22963 w 2985696"/>
                  <a:gd name="connsiteY116" fmla="*/ 1111951 h 1795952"/>
                  <a:gd name="connsiteX117" fmla="*/ 17670 w 2985696"/>
                  <a:gd name="connsiteY117" fmla="*/ 1109682 h 1795952"/>
                  <a:gd name="connsiteX118" fmla="*/ 13133 w 2985696"/>
                  <a:gd name="connsiteY118" fmla="*/ 1108168 h 1795952"/>
                  <a:gd name="connsiteX119" fmla="*/ 7083 w 2985696"/>
                  <a:gd name="connsiteY119" fmla="*/ 1108168 h 1795952"/>
                  <a:gd name="connsiteX120" fmla="*/ 2546 w 2985696"/>
                  <a:gd name="connsiteY120" fmla="*/ 1109682 h 1795952"/>
                  <a:gd name="connsiteX121" fmla="*/ 0 w 2985696"/>
                  <a:gd name="connsiteY121" fmla="*/ 1111592 h 1795952"/>
                  <a:gd name="connsiteX122" fmla="*/ 0 w 2985696"/>
                  <a:gd name="connsiteY122" fmla="*/ 1795952 h 1795952"/>
                  <a:gd name="connsiteX123" fmla="*/ 1491084 w 2985696"/>
                  <a:gd name="connsiteY123" fmla="*/ 1795952 h 1795952"/>
                  <a:gd name="connsiteX124" fmla="*/ 1495116 w 2985696"/>
                  <a:gd name="connsiteY124" fmla="*/ 1795952 h 1795952"/>
                  <a:gd name="connsiteX125" fmla="*/ 2985696 w 2985696"/>
                  <a:gd name="connsiteY125" fmla="*/ 1795952 h 1795952"/>
                  <a:gd name="connsiteX126" fmla="*/ 2985696 w 2985696"/>
                  <a:gd name="connsiteY126" fmla="*/ 1119447 h 1795952"/>
                  <a:gd name="connsiteX127" fmla="*/ 2979654 w 2985696"/>
                  <a:gd name="connsiteY127" fmla="*/ 1113400 h 1795952"/>
                  <a:gd name="connsiteX128" fmla="*/ 2974367 w 2985696"/>
                  <a:gd name="connsiteY128" fmla="*/ 1110376 h 1795952"/>
                  <a:gd name="connsiteX129" fmla="*/ 2967570 w 2985696"/>
                  <a:gd name="connsiteY129" fmla="*/ 1108865 h 1795952"/>
                  <a:gd name="connsiteX130" fmla="*/ 2959262 w 2985696"/>
                  <a:gd name="connsiteY130" fmla="*/ 1110376 h 1795952"/>
                  <a:gd name="connsiteX131" fmla="*/ 2951711 w 2985696"/>
                  <a:gd name="connsiteY131" fmla="*/ 1114912 h 1795952"/>
                  <a:gd name="connsiteX132" fmla="*/ 2944913 w 2985696"/>
                  <a:gd name="connsiteY132" fmla="*/ 1120203 h 1795952"/>
                  <a:gd name="connsiteX133" fmla="*/ 2938116 w 2985696"/>
                  <a:gd name="connsiteY133" fmla="*/ 1129274 h 1795952"/>
                  <a:gd name="connsiteX134" fmla="*/ 2931319 w 2985696"/>
                  <a:gd name="connsiteY134" fmla="*/ 1140611 h 1795952"/>
                  <a:gd name="connsiteX135" fmla="*/ 2925277 w 2985696"/>
                  <a:gd name="connsiteY135" fmla="*/ 1149682 h 1795952"/>
                  <a:gd name="connsiteX136" fmla="*/ 2918480 w 2985696"/>
                  <a:gd name="connsiteY136" fmla="*/ 1159508 h 1795952"/>
                  <a:gd name="connsiteX137" fmla="*/ 2908662 w 2985696"/>
                  <a:gd name="connsiteY137" fmla="*/ 1170846 h 1795952"/>
                  <a:gd name="connsiteX138" fmla="*/ 2901865 w 2985696"/>
                  <a:gd name="connsiteY138" fmla="*/ 1176893 h 1795952"/>
                  <a:gd name="connsiteX139" fmla="*/ 2895067 w 2985696"/>
                  <a:gd name="connsiteY139" fmla="*/ 1181429 h 1795952"/>
                  <a:gd name="connsiteX140" fmla="*/ 2887516 w 2985696"/>
                  <a:gd name="connsiteY140" fmla="*/ 1186720 h 1795952"/>
                  <a:gd name="connsiteX141" fmla="*/ 2878453 w 2985696"/>
                  <a:gd name="connsiteY141" fmla="*/ 1191255 h 1795952"/>
                  <a:gd name="connsiteX142" fmla="*/ 2867879 w 2985696"/>
                  <a:gd name="connsiteY142" fmla="*/ 1195034 h 1795952"/>
                  <a:gd name="connsiteX143" fmla="*/ 2858061 w 2985696"/>
                  <a:gd name="connsiteY143" fmla="*/ 1198058 h 1795952"/>
                  <a:gd name="connsiteX144" fmla="*/ 2846732 w 2985696"/>
                  <a:gd name="connsiteY144" fmla="*/ 1200325 h 1795952"/>
                  <a:gd name="connsiteX145" fmla="*/ 2833894 w 2985696"/>
                  <a:gd name="connsiteY145" fmla="*/ 1200325 h 1795952"/>
                  <a:gd name="connsiteX146" fmla="*/ 2819544 w 2985696"/>
                  <a:gd name="connsiteY146" fmla="*/ 1200325 h 1795952"/>
                  <a:gd name="connsiteX147" fmla="*/ 2805950 w 2985696"/>
                  <a:gd name="connsiteY147" fmla="*/ 1197302 h 1795952"/>
                  <a:gd name="connsiteX148" fmla="*/ 2792355 w 2985696"/>
                  <a:gd name="connsiteY148" fmla="*/ 1193523 h 1795952"/>
                  <a:gd name="connsiteX149" fmla="*/ 2780272 w 2985696"/>
                  <a:gd name="connsiteY149" fmla="*/ 1186720 h 1795952"/>
                  <a:gd name="connsiteX150" fmla="*/ 2767433 w 2985696"/>
                  <a:gd name="connsiteY150" fmla="*/ 1179917 h 1795952"/>
                  <a:gd name="connsiteX151" fmla="*/ 2756104 w 2985696"/>
                  <a:gd name="connsiteY151" fmla="*/ 1170846 h 1795952"/>
                  <a:gd name="connsiteX152" fmla="*/ 2744776 w 2985696"/>
                  <a:gd name="connsiteY152" fmla="*/ 1161020 h 1795952"/>
                  <a:gd name="connsiteX153" fmla="*/ 2735713 w 2985696"/>
                  <a:gd name="connsiteY153" fmla="*/ 1149682 h 1795952"/>
                  <a:gd name="connsiteX154" fmla="*/ 2726650 w 2985696"/>
                  <a:gd name="connsiteY154" fmla="*/ 1138344 h 1795952"/>
                  <a:gd name="connsiteX155" fmla="*/ 2719097 w 2985696"/>
                  <a:gd name="connsiteY155" fmla="*/ 1124738 h 1795952"/>
                  <a:gd name="connsiteX156" fmla="*/ 2710790 w 2985696"/>
                  <a:gd name="connsiteY156" fmla="*/ 1110376 h 1795952"/>
                  <a:gd name="connsiteX157" fmla="*/ 2705504 w 2985696"/>
                  <a:gd name="connsiteY157" fmla="*/ 1095259 h 1795952"/>
                  <a:gd name="connsiteX158" fmla="*/ 2700972 w 2985696"/>
                  <a:gd name="connsiteY158" fmla="*/ 1079385 h 1795952"/>
                  <a:gd name="connsiteX159" fmla="*/ 2697196 w 2985696"/>
                  <a:gd name="connsiteY159" fmla="*/ 1062757 h 1795952"/>
                  <a:gd name="connsiteX160" fmla="*/ 2694930 w 2985696"/>
                  <a:gd name="connsiteY160" fmla="*/ 1045372 h 1795952"/>
                  <a:gd name="connsiteX161" fmla="*/ 2694175 w 2985696"/>
                  <a:gd name="connsiteY161" fmla="*/ 1027986 h 1795952"/>
                  <a:gd name="connsiteX162" fmla="*/ 2694930 w 2985696"/>
                  <a:gd name="connsiteY162" fmla="*/ 1009845 h 1795952"/>
                  <a:gd name="connsiteX163" fmla="*/ 2697196 w 2985696"/>
                  <a:gd name="connsiteY163" fmla="*/ 992460 h 1795952"/>
                  <a:gd name="connsiteX164" fmla="*/ 2700972 w 2985696"/>
                  <a:gd name="connsiteY164" fmla="*/ 975832 h 1795952"/>
                  <a:gd name="connsiteX165" fmla="*/ 2705504 w 2985696"/>
                  <a:gd name="connsiteY165" fmla="*/ 959958 h 1795952"/>
                  <a:gd name="connsiteX166" fmla="*/ 2710790 w 2985696"/>
                  <a:gd name="connsiteY166" fmla="*/ 944841 h 1795952"/>
                  <a:gd name="connsiteX167" fmla="*/ 2719097 w 2985696"/>
                  <a:gd name="connsiteY167" fmla="*/ 930479 h 1795952"/>
                  <a:gd name="connsiteX168" fmla="*/ 2726650 w 2985696"/>
                  <a:gd name="connsiteY168" fmla="*/ 916873 h 1795952"/>
                  <a:gd name="connsiteX169" fmla="*/ 2735713 w 2985696"/>
                  <a:gd name="connsiteY169" fmla="*/ 904779 h 1795952"/>
                  <a:gd name="connsiteX170" fmla="*/ 2744776 w 2985696"/>
                  <a:gd name="connsiteY170" fmla="*/ 894198 h 1795952"/>
                  <a:gd name="connsiteX171" fmla="*/ 2756104 w 2985696"/>
                  <a:gd name="connsiteY171" fmla="*/ 884371 h 1795952"/>
                  <a:gd name="connsiteX172" fmla="*/ 2767433 w 2985696"/>
                  <a:gd name="connsiteY172" fmla="*/ 875301 h 1795952"/>
                  <a:gd name="connsiteX173" fmla="*/ 2780272 w 2985696"/>
                  <a:gd name="connsiteY173" fmla="*/ 868497 h 1795952"/>
                  <a:gd name="connsiteX174" fmla="*/ 2792355 w 2985696"/>
                  <a:gd name="connsiteY174" fmla="*/ 861694 h 1795952"/>
                  <a:gd name="connsiteX175" fmla="*/ 2805950 w 2985696"/>
                  <a:gd name="connsiteY175" fmla="*/ 857916 h 1795952"/>
                  <a:gd name="connsiteX176" fmla="*/ 2819544 w 2985696"/>
                  <a:gd name="connsiteY176" fmla="*/ 854892 h 1795952"/>
                  <a:gd name="connsiteX177" fmla="*/ 2833894 w 2985696"/>
                  <a:gd name="connsiteY177" fmla="*/ 853380 h 1795952"/>
                  <a:gd name="connsiteX178" fmla="*/ 2846732 w 2985696"/>
                  <a:gd name="connsiteY178" fmla="*/ 854892 h 1795952"/>
                  <a:gd name="connsiteX179" fmla="*/ 2858061 w 2985696"/>
                  <a:gd name="connsiteY179" fmla="*/ 857160 h 1795952"/>
                  <a:gd name="connsiteX180" fmla="*/ 2867879 w 2985696"/>
                  <a:gd name="connsiteY180" fmla="*/ 859427 h 1795952"/>
                  <a:gd name="connsiteX181" fmla="*/ 2878453 w 2985696"/>
                  <a:gd name="connsiteY181" fmla="*/ 863963 h 1795952"/>
                  <a:gd name="connsiteX182" fmla="*/ 2887516 w 2985696"/>
                  <a:gd name="connsiteY182" fmla="*/ 868497 h 1795952"/>
                  <a:gd name="connsiteX183" fmla="*/ 2895067 w 2985696"/>
                  <a:gd name="connsiteY183" fmla="*/ 873033 h 1795952"/>
                  <a:gd name="connsiteX184" fmla="*/ 2901865 w 2985696"/>
                  <a:gd name="connsiteY184" fmla="*/ 878324 h 1795952"/>
                  <a:gd name="connsiteX185" fmla="*/ 2908662 w 2985696"/>
                  <a:gd name="connsiteY185" fmla="*/ 884371 h 1795952"/>
                  <a:gd name="connsiteX186" fmla="*/ 2918480 w 2985696"/>
                  <a:gd name="connsiteY186" fmla="*/ 895709 h 1795952"/>
                  <a:gd name="connsiteX187" fmla="*/ 2925277 w 2985696"/>
                  <a:gd name="connsiteY187" fmla="*/ 905535 h 1795952"/>
                  <a:gd name="connsiteX188" fmla="*/ 2931319 w 2985696"/>
                  <a:gd name="connsiteY188" fmla="*/ 914606 h 1795952"/>
                  <a:gd name="connsiteX189" fmla="*/ 2938116 w 2985696"/>
                  <a:gd name="connsiteY189" fmla="*/ 925944 h 1795952"/>
                  <a:gd name="connsiteX190" fmla="*/ 2944913 w 2985696"/>
                  <a:gd name="connsiteY190" fmla="*/ 935014 h 1795952"/>
                  <a:gd name="connsiteX191" fmla="*/ 2951711 w 2985696"/>
                  <a:gd name="connsiteY191" fmla="*/ 940305 h 1795952"/>
                  <a:gd name="connsiteX192" fmla="*/ 2959262 w 2985696"/>
                  <a:gd name="connsiteY192" fmla="*/ 944085 h 1795952"/>
                  <a:gd name="connsiteX193" fmla="*/ 2967570 w 2985696"/>
                  <a:gd name="connsiteY193" fmla="*/ 946352 h 1795952"/>
                  <a:gd name="connsiteX194" fmla="*/ 2974367 w 2985696"/>
                  <a:gd name="connsiteY194" fmla="*/ 944841 h 1795952"/>
                  <a:gd name="connsiteX195" fmla="*/ 2979654 w 2985696"/>
                  <a:gd name="connsiteY195" fmla="*/ 941817 h 1795952"/>
                  <a:gd name="connsiteX196" fmla="*/ 2985696 w 2985696"/>
                  <a:gd name="connsiteY196" fmla="*/ 935770 h 1795952"/>
                  <a:gd name="connsiteX197" fmla="*/ 2985696 w 2985696"/>
                  <a:gd name="connsiteY197" fmla="*/ 300082 h 1795952"/>
                  <a:gd name="connsiteX198" fmla="*/ 2379996 w 2985696"/>
                  <a:gd name="connsiteY198" fmla="*/ 300082 h 1795952"/>
                  <a:gd name="connsiteX199" fmla="*/ 2370933 w 2985696"/>
                  <a:gd name="connsiteY199" fmla="*/ 300082 h 1795952"/>
                  <a:gd name="connsiteX200" fmla="*/ 2363382 w 2985696"/>
                  <a:gd name="connsiteY200" fmla="*/ 298570 h 1795952"/>
                  <a:gd name="connsiteX201" fmla="*/ 2356584 w 2985696"/>
                  <a:gd name="connsiteY201" fmla="*/ 296303 h 1795952"/>
                  <a:gd name="connsiteX202" fmla="*/ 2351297 w 2985696"/>
                  <a:gd name="connsiteY202" fmla="*/ 293280 h 1795952"/>
                  <a:gd name="connsiteX203" fmla="*/ 2346766 w 2985696"/>
                  <a:gd name="connsiteY203" fmla="*/ 289500 h 1795952"/>
                  <a:gd name="connsiteX204" fmla="*/ 2342990 w 2985696"/>
                  <a:gd name="connsiteY204" fmla="*/ 286476 h 1795952"/>
                  <a:gd name="connsiteX205" fmla="*/ 2340724 w 2985696"/>
                  <a:gd name="connsiteY205" fmla="*/ 281941 h 1795952"/>
                  <a:gd name="connsiteX206" fmla="*/ 2339969 w 2985696"/>
                  <a:gd name="connsiteY206" fmla="*/ 277406 h 1795952"/>
                  <a:gd name="connsiteX207" fmla="*/ 2339969 w 2985696"/>
                  <a:gd name="connsiteY207" fmla="*/ 272870 h 1795952"/>
                  <a:gd name="connsiteX208" fmla="*/ 2340724 w 2985696"/>
                  <a:gd name="connsiteY208" fmla="*/ 266823 h 1795952"/>
                  <a:gd name="connsiteX209" fmla="*/ 2342990 w 2985696"/>
                  <a:gd name="connsiteY209" fmla="*/ 262289 h 1795952"/>
                  <a:gd name="connsiteX210" fmla="*/ 2346766 w 2985696"/>
                  <a:gd name="connsiteY210" fmla="*/ 256998 h 1795952"/>
                  <a:gd name="connsiteX211" fmla="*/ 2351297 w 2985696"/>
                  <a:gd name="connsiteY211" fmla="*/ 252462 h 1795952"/>
                  <a:gd name="connsiteX212" fmla="*/ 2356584 w 2985696"/>
                  <a:gd name="connsiteY212" fmla="*/ 247927 h 1795952"/>
                  <a:gd name="connsiteX213" fmla="*/ 2363382 w 2985696"/>
                  <a:gd name="connsiteY213" fmla="*/ 242635 h 1795952"/>
                  <a:gd name="connsiteX214" fmla="*/ 2370933 w 2985696"/>
                  <a:gd name="connsiteY214" fmla="*/ 238857 h 1795952"/>
                  <a:gd name="connsiteX215" fmla="*/ 2379996 w 2985696"/>
                  <a:gd name="connsiteY215" fmla="*/ 233565 h 1795952"/>
                  <a:gd name="connsiteX216" fmla="*/ 2390570 w 2985696"/>
                  <a:gd name="connsiteY216" fmla="*/ 225251 h 1795952"/>
                  <a:gd name="connsiteX217" fmla="*/ 2400388 w 2985696"/>
                  <a:gd name="connsiteY217" fmla="*/ 215424 h 1795952"/>
                  <a:gd name="connsiteX218" fmla="*/ 2407185 w 2985696"/>
                  <a:gd name="connsiteY218" fmla="*/ 209377 h 1795952"/>
                  <a:gd name="connsiteX219" fmla="*/ 2411717 w 2985696"/>
                  <a:gd name="connsiteY219" fmla="*/ 201819 h 1795952"/>
                  <a:gd name="connsiteX220" fmla="*/ 2417759 w 2985696"/>
                  <a:gd name="connsiteY220" fmla="*/ 193504 h 1795952"/>
                  <a:gd name="connsiteX221" fmla="*/ 2422290 w 2985696"/>
                  <a:gd name="connsiteY221" fmla="*/ 184434 h 1795952"/>
                  <a:gd name="connsiteX222" fmla="*/ 2425310 w 2985696"/>
                  <a:gd name="connsiteY222" fmla="*/ 175364 h 1795952"/>
                  <a:gd name="connsiteX223" fmla="*/ 2429087 w 2985696"/>
                  <a:gd name="connsiteY223" fmla="*/ 164025 h 1795952"/>
                  <a:gd name="connsiteX224" fmla="*/ 2431353 w 2985696"/>
                  <a:gd name="connsiteY224" fmla="*/ 152687 h 1795952"/>
                  <a:gd name="connsiteX225" fmla="*/ 2431353 w 2985696"/>
                  <a:gd name="connsiteY225" fmla="*/ 140593 h 1795952"/>
                  <a:gd name="connsiteX226" fmla="*/ 2431353 w 2985696"/>
                  <a:gd name="connsiteY226" fmla="*/ 126988 h 1795952"/>
                  <a:gd name="connsiteX227" fmla="*/ 2427577 w 2985696"/>
                  <a:gd name="connsiteY227" fmla="*/ 112625 h 1795952"/>
                  <a:gd name="connsiteX228" fmla="*/ 2423045 w 2985696"/>
                  <a:gd name="connsiteY228" fmla="*/ 99776 h 1795952"/>
                  <a:gd name="connsiteX229" fmla="*/ 2417759 w 2985696"/>
                  <a:gd name="connsiteY229" fmla="*/ 86170 h 1795952"/>
                  <a:gd name="connsiteX230" fmla="*/ 2410961 w 2985696"/>
                  <a:gd name="connsiteY230" fmla="*/ 74832 h 1795952"/>
                  <a:gd name="connsiteX231" fmla="*/ 2401899 w 2985696"/>
                  <a:gd name="connsiteY231" fmla="*/ 62738 h 1795952"/>
                  <a:gd name="connsiteX232" fmla="*/ 2391325 w 2985696"/>
                  <a:gd name="connsiteY232" fmla="*/ 52156 h 1795952"/>
                  <a:gd name="connsiteX233" fmla="*/ 2379996 w 2985696"/>
                  <a:gd name="connsiteY233" fmla="*/ 42330 h 1795952"/>
                  <a:gd name="connsiteX234" fmla="*/ 2368668 w 2985696"/>
                  <a:gd name="connsiteY234" fmla="*/ 33260 h 1795952"/>
                  <a:gd name="connsiteX235" fmla="*/ 2355074 w 2985696"/>
                  <a:gd name="connsiteY235" fmla="*/ 25700 h 1795952"/>
                  <a:gd name="connsiteX236" fmla="*/ 2340724 w 2985696"/>
                  <a:gd name="connsiteY236" fmla="*/ 18897 h 1795952"/>
                  <a:gd name="connsiteX237" fmla="*/ 2326374 w 2985696"/>
                  <a:gd name="connsiteY237" fmla="*/ 12850 h 1795952"/>
                  <a:gd name="connsiteX238" fmla="*/ 2310515 w 2985696"/>
                  <a:gd name="connsiteY238" fmla="*/ 8316 h 1795952"/>
                  <a:gd name="connsiteX239" fmla="*/ 2293144 w 2985696"/>
                  <a:gd name="connsiteY239" fmla="*/ 3780 h 1795952"/>
                  <a:gd name="connsiteX240" fmla="*/ 2276529 w 2985696"/>
                  <a:gd name="connsiteY240" fmla="*/ 3025 h 1795952"/>
                  <a:gd name="connsiteX241" fmla="*/ 2258403 w 2985696"/>
                  <a:gd name="connsiteY241" fmla="*/ 1512 h 1795952"/>
                  <a:gd name="connsiteX242" fmla="*/ 2240278 w 2985696"/>
                  <a:gd name="connsiteY242" fmla="*/ 3025 h 1795952"/>
                  <a:gd name="connsiteX243" fmla="*/ 2223662 w 2985696"/>
                  <a:gd name="connsiteY243" fmla="*/ 3780 h 1795952"/>
                  <a:gd name="connsiteX244" fmla="*/ 2206292 w 2985696"/>
                  <a:gd name="connsiteY244" fmla="*/ 8316 h 1795952"/>
                  <a:gd name="connsiteX245" fmla="*/ 2190432 w 2985696"/>
                  <a:gd name="connsiteY245" fmla="*/ 12850 h 1795952"/>
                  <a:gd name="connsiteX246" fmla="*/ 2176083 w 2985696"/>
                  <a:gd name="connsiteY246" fmla="*/ 18897 h 1795952"/>
                  <a:gd name="connsiteX247" fmla="*/ 2160977 w 2985696"/>
                  <a:gd name="connsiteY247" fmla="*/ 25700 h 1795952"/>
                  <a:gd name="connsiteX248" fmla="*/ 2147384 w 2985696"/>
                  <a:gd name="connsiteY248" fmla="*/ 33260 h 1795952"/>
                  <a:gd name="connsiteX249" fmla="*/ 2135300 w 2985696"/>
                  <a:gd name="connsiteY249" fmla="*/ 42330 h 1795952"/>
                  <a:gd name="connsiteX250" fmla="*/ 2123971 w 2985696"/>
                  <a:gd name="connsiteY250" fmla="*/ 52156 h 1795952"/>
                  <a:gd name="connsiteX251" fmla="*/ 2114908 w 2985696"/>
                  <a:gd name="connsiteY251" fmla="*/ 62738 h 1795952"/>
                  <a:gd name="connsiteX252" fmla="*/ 2105845 w 2985696"/>
                  <a:gd name="connsiteY252" fmla="*/ 74832 h 1795952"/>
                  <a:gd name="connsiteX253" fmla="*/ 2099049 w 2985696"/>
                  <a:gd name="connsiteY253" fmla="*/ 86170 h 1795952"/>
                  <a:gd name="connsiteX254" fmla="*/ 2092251 w 2985696"/>
                  <a:gd name="connsiteY254" fmla="*/ 99776 h 1795952"/>
                  <a:gd name="connsiteX255" fmla="*/ 2089231 w 2985696"/>
                  <a:gd name="connsiteY255" fmla="*/ 112625 h 1795952"/>
                  <a:gd name="connsiteX256" fmla="*/ 2085454 w 2985696"/>
                  <a:gd name="connsiteY256" fmla="*/ 126988 h 1795952"/>
                  <a:gd name="connsiteX257" fmla="*/ 2084699 w 2985696"/>
                  <a:gd name="connsiteY257" fmla="*/ 140593 h 1795952"/>
                  <a:gd name="connsiteX258" fmla="*/ 2085454 w 2985696"/>
                  <a:gd name="connsiteY258" fmla="*/ 152687 h 1795952"/>
                  <a:gd name="connsiteX259" fmla="*/ 2087720 w 2985696"/>
                  <a:gd name="connsiteY259" fmla="*/ 164025 h 1795952"/>
                  <a:gd name="connsiteX260" fmla="*/ 2089986 w 2985696"/>
                  <a:gd name="connsiteY260" fmla="*/ 175364 h 1795952"/>
                  <a:gd name="connsiteX261" fmla="*/ 2094517 w 2985696"/>
                  <a:gd name="connsiteY261" fmla="*/ 184434 h 1795952"/>
                  <a:gd name="connsiteX262" fmla="*/ 2099049 w 2985696"/>
                  <a:gd name="connsiteY262" fmla="*/ 193504 h 1795952"/>
                  <a:gd name="connsiteX263" fmla="*/ 2103580 w 2985696"/>
                  <a:gd name="connsiteY263" fmla="*/ 201819 h 1795952"/>
                  <a:gd name="connsiteX264" fmla="*/ 2109622 w 2985696"/>
                  <a:gd name="connsiteY264" fmla="*/ 209377 h 1795952"/>
                  <a:gd name="connsiteX265" fmla="*/ 2114908 w 2985696"/>
                  <a:gd name="connsiteY265" fmla="*/ 215424 h 1795952"/>
                  <a:gd name="connsiteX266" fmla="*/ 2126237 w 2985696"/>
                  <a:gd name="connsiteY266" fmla="*/ 225251 h 1795952"/>
                  <a:gd name="connsiteX267" fmla="*/ 2136055 w 2985696"/>
                  <a:gd name="connsiteY267" fmla="*/ 233565 h 1795952"/>
                  <a:gd name="connsiteX268" fmla="*/ 2145118 w 2985696"/>
                  <a:gd name="connsiteY268" fmla="*/ 238857 h 1795952"/>
                  <a:gd name="connsiteX269" fmla="*/ 2153426 w 2985696"/>
                  <a:gd name="connsiteY269" fmla="*/ 242635 h 1795952"/>
                  <a:gd name="connsiteX270" fmla="*/ 2160222 w 2985696"/>
                  <a:gd name="connsiteY270" fmla="*/ 247927 h 1795952"/>
                  <a:gd name="connsiteX271" fmla="*/ 2165509 w 2985696"/>
                  <a:gd name="connsiteY271" fmla="*/ 252462 h 1795952"/>
                  <a:gd name="connsiteX272" fmla="*/ 2170040 w 2985696"/>
                  <a:gd name="connsiteY272" fmla="*/ 256998 h 1795952"/>
                  <a:gd name="connsiteX273" fmla="*/ 2173817 w 2985696"/>
                  <a:gd name="connsiteY273" fmla="*/ 262289 h 1795952"/>
                  <a:gd name="connsiteX274" fmla="*/ 2176083 w 2985696"/>
                  <a:gd name="connsiteY274" fmla="*/ 266823 h 1795952"/>
                  <a:gd name="connsiteX275" fmla="*/ 2176838 w 2985696"/>
                  <a:gd name="connsiteY275" fmla="*/ 272870 h 1795952"/>
                  <a:gd name="connsiteX276" fmla="*/ 2176838 w 2985696"/>
                  <a:gd name="connsiteY276" fmla="*/ 277406 h 1795952"/>
                  <a:gd name="connsiteX277" fmla="*/ 2176083 w 2985696"/>
                  <a:gd name="connsiteY277" fmla="*/ 281941 h 1795952"/>
                  <a:gd name="connsiteX278" fmla="*/ 2173817 w 2985696"/>
                  <a:gd name="connsiteY278" fmla="*/ 286476 h 1795952"/>
                  <a:gd name="connsiteX279" fmla="*/ 2170040 w 2985696"/>
                  <a:gd name="connsiteY279" fmla="*/ 289500 h 1795952"/>
                  <a:gd name="connsiteX280" fmla="*/ 2165509 w 2985696"/>
                  <a:gd name="connsiteY280" fmla="*/ 293280 h 1795952"/>
                  <a:gd name="connsiteX281" fmla="*/ 2160222 w 2985696"/>
                  <a:gd name="connsiteY281" fmla="*/ 296303 h 1795952"/>
                  <a:gd name="connsiteX282" fmla="*/ 2153426 w 2985696"/>
                  <a:gd name="connsiteY282" fmla="*/ 298570 h 1795952"/>
                  <a:gd name="connsiteX283" fmla="*/ 2145118 w 2985696"/>
                  <a:gd name="connsiteY283" fmla="*/ 300082 h 1795952"/>
                  <a:gd name="connsiteX284" fmla="*/ 2136055 w 2985696"/>
                  <a:gd name="connsiteY284" fmla="*/ 300082 h 1795952"/>
                  <a:gd name="connsiteX285" fmla="*/ 1495116 w 2985696"/>
                  <a:gd name="connsiteY285" fmla="*/ 300082 h 1795952"/>
                  <a:gd name="connsiteX286" fmla="*/ 1495116 w 2985696"/>
                  <a:gd name="connsiteY286" fmla="*/ 299452 h 1795952"/>
                  <a:gd name="connsiteX287" fmla="*/ 1081235 w 2985696"/>
                  <a:gd name="connsiteY287" fmla="*/ 299452 h 1795952"/>
                  <a:gd name="connsiteX288" fmla="*/ 1081235 w 2985696"/>
                  <a:gd name="connsiteY288" fmla="*/ 297939 h 1795952"/>
                  <a:gd name="connsiteX289" fmla="*/ 891319 w 2985696"/>
                  <a:gd name="connsiteY289" fmla="*/ 297939 h 1795952"/>
                  <a:gd name="connsiteX290" fmla="*/ 882996 w 2985696"/>
                  <a:gd name="connsiteY290" fmla="*/ 297939 h 1795952"/>
                  <a:gd name="connsiteX291" fmla="*/ 875430 w 2985696"/>
                  <a:gd name="connsiteY291" fmla="*/ 297183 h 1795952"/>
                  <a:gd name="connsiteX292" fmla="*/ 868620 w 2985696"/>
                  <a:gd name="connsiteY292" fmla="*/ 294915 h 1795952"/>
                  <a:gd name="connsiteX293" fmla="*/ 862567 w 2985696"/>
                  <a:gd name="connsiteY293" fmla="*/ 291134 h 1795952"/>
                  <a:gd name="connsiteX294" fmla="*/ 858783 w 2985696"/>
                  <a:gd name="connsiteY294" fmla="*/ 288109 h 1795952"/>
                  <a:gd name="connsiteX295" fmla="*/ 855001 w 2985696"/>
                  <a:gd name="connsiteY295" fmla="*/ 284328 h 1795952"/>
                  <a:gd name="connsiteX296" fmla="*/ 852730 w 2985696"/>
                  <a:gd name="connsiteY296" fmla="*/ 279791 h 1795952"/>
                  <a:gd name="connsiteX297" fmla="*/ 851973 w 2985696"/>
                  <a:gd name="connsiteY297" fmla="*/ 275254 h 1795952"/>
                  <a:gd name="connsiteX298" fmla="*/ 851973 w 2985696"/>
                  <a:gd name="connsiteY298" fmla="*/ 270716 h 1795952"/>
                  <a:gd name="connsiteX299" fmla="*/ 852730 w 2985696"/>
                  <a:gd name="connsiteY299" fmla="*/ 265423 h 1795952"/>
                  <a:gd name="connsiteX300" fmla="*/ 855001 w 2985696"/>
                  <a:gd name="connsiteY300" fmla="*/ 260886 h 1795952"/>
                  <a:gd name="connsiteX301" fmla="*/ 858783 w 2985696"/>
                  <a:gd name="connsiteY301" fmla="*/ 255593 h 1795952"/>
                  <a:gd name="connsiteX302" fmla="*/ 862567 w 2985696"/>
                  <a:gd name="connsiteY302" fmla="*/ 251055 h 1795952"/>
                  <a:gd name="connsiteX303" fmla="*/ 868620 w 2985696"/>
                  <a:gd name="connsiteY303" fmla="*/ 245007 h 1795952"/>
                  <a:gd name="connsiteX304" fmla="*/ 875430 w 2985696"/>
                  <a:gd name="connsiteY304" fmla="*/ 240469 h 1795952"/>
                  <a:gd name="connsiteX305" fmla="*/ 882240 w 2985696"/>
                  <a:gd name="connsiteY305" fmla="*/ 237445 h 1795952"/>
                  <a:gd name="connsiteX306" fmla="*/ 892076 w 2985696"/>
                  <a:gd name="connsiteY306" fmla="*/ 231395 h 1795952"/>
                  <a:gd name="connsiteX307" fmla="*/ 901155 w 2985696"/>
                  <a:gd name="connsiteY307" fmla="*/ 223833 h 1795952"/>
                  <a:gd name="connsiteX308" fmla="*/ 912505 w 2985696"/>
                  <a:gd name="connsiteY308" fmla="*/ 213246 h 1795952"/>
                  <a:gd name="connsiteX309" fmla="*/ 918558 w 2985696"/>
                  <a:gd name="connsiteY309" fmla="*/ 206440 h 1795952"/>
                  <a:gd name="connsiteX310" fmla="*/ 923854 w 2985696"/>
                  <a:gd name="connsiteY310" fmla="*/ 199634 h 1795952"/>
                  <a:gd name="connsiteX311" fmla="*/ 929907 w 2985696"/>
                  <a:gd name="connsiteY311" fmla="*/ 192073 h 1795952"/>
                  <a:gd name="connsiteX312" fmla="*/ 934447 w 2985696"/>
                  <a:gd name="connsiteY312" fmla="*/ 182999 h 1795952"/>
                  <a:gd name="connsiteX313" fmla="*/ 937474 w 2985696"/>
                  <a:gd name="connsiteY313" fmla="*/ 173925 h 1795952"/>
                  <a:gd name="connsiteX314" fmla="*/ 941257 w 2985696"/>
                  <a:gd name="connsiteY314" fmla="*/ 162581 h 1795952"/>
                  <a:gd name="connsiteX315" fmla="*/ 943526 w 2985696"/>
                  <a:gd name="connsiteY315" fmla="*/ 151238 h 1795952"/>
                  <a:gd name="connsiteX316" fmla="*/ 943526 w 2985696"/>
                  <a:gd name="connsiteY316" fmla="*/ 139140 h 1795952"/>
                  <a:gd name="connsiteX317" fmla="*/ 942013 w 2985696"/>
                  <a:gd name="connsiteY317" fmla="*/ 125528 h 1795952"/>
                  <a:gd name="connsiteX318" fmla="*/ 939744 w 2985696"/>
                  <a:gd name="connsiteY318" fmla="*/ 110404 h 1795952"/>
                  <a:gd name="connsiteX319" fmla="*/ 935204 w 2985696"/>
                  <a:gd name="connsiteY319" fmla="*/ 98305 h 1795952"/>
                  <a:gd name="connsiteX320" fmla="*/ 929907 w 2985696"/>
                  <a:gd name="connsiteY320" fmla="*/ 84694 h 1795952"/>
                  <a:gd name="connsiteX321" fmla="*/ 923097 w 2985696"/>
                  <a:gd name="connsiteY321" fmla="*/ 71838 h 1795952"/>
                  <a:gd name="connsiteX322" fmla="*/ 914018 w 2985696"/>
                  <a:gd name="connsiteY322" fmla="*/ 60496 h 1795952"/>
                  <a:gd name="connsiteX323" fmla="*/ 903425 w 2985696"/>
                  <a:gd name="connsiteY323" fmla="*/ 50665 h 1795952"/>
                  <a:gd name="connsiteX324" fmla="*/ 892076 w 2985696"/>
                  <a:gd name="connsiteY324" fmla="*/ 40079 h 1795952"/>
                  <a:gd name="connsiteX325" fmla="*/ 879969 w 2985696"/>
                  <a:gd name="connsiteY325" fmla="*/ 31761 h 1795952"/>
                  <a:gd name="connsiteX326" fmla="*/ 867106 w 2985696"/>
                  <a:gd name="connsiteY326" fmla="*/ 23443 h 1795952"/>
                  <a:gd name="connsiteX327" fmla="*/ 852730 w 2985696"/>
                  <a:gd name="connsiteY327" fmla="*/ 16637 h 1795952"/>
                  <a:gd name="connsiteX328" fmla="*/ 836841 w 2985696"/>
                  <a:gd name="connsiteY328" fmla="*/ 11343 h 1795952"/>
                  <a:gd name="connsiteX329" fmla="*/ 820952 w 2985696"/>
                  <a:gd name="connsiteY329" fmla="*/ 5294 h 1795952"/>
                  <a:gd name="connsiteX330" fmla="*/ 805062 w 2985696"/>
                  <a:gd name="connsiteY330" fmla="*/ 2269 h 1795952"/>
                  <a:gd name="connsiteX331" fmla="*/ 786903 w 2985696"/>
                  <a:gd name="connsiteY331" fmla="*/ 756 h 1795952"/>
                  <a:gd name="connsiteX332" fmla="*/ 770257 w 2985696"/>
                  <a:gd name="connsiteY332" fmla="*/ 0 h 179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2985696" h="1795952">
                    <a:moveTo>
                      <a:pt x="770257" y="0"/>
                    </a:moveTo>
                    <a:lnTo>
                      <a:pt x="752097" y="756"/>
                    </a:lnTo>
                    <a:lnTo>
                      <a:pt x="735451" y="2269"/>
                    </a:lnTo>
                    <a:lnTo>
                      <a:pt x="718049" y="5294"/>
                    </a:lnTo>
                    <a:lnTo>
                      <a:pt x="702160" y="11343"/>
                    </a:lnTo>
                    <a:lnTo>
                      <a:pt x="687783" y="16637"/>
                    </a:lnTo>
                    <a:lnTo>
                      <a:pt x="672651" y="23443"/>
                    </a:lnTo>
                    <a:lnTo>
                      <a:pt x="659031" y="31761"/>
                    </a:lnTo>
                    <a:lnTo>
                      <a:pt x="646925" y="40079"/>
                    </a:lnTo>
                    <a:lnTo>
                      <a:pt x="635575" y="50665"/>
                    </a:lnTo>
                    <a:lnTo>
                      <a:pt x="625739" y="60496"/>
                    </a:lnTo>
                    <a:lnTo>
                      <a:pt x="617416" y="71838"/>
                    </a:lnTo>
                    <a:lnTo>
                      <a:pt x="609850" y="84694"/>
                    </a:lnTo>
                    <a:lnTo>
                      <a:pt x="603797" y="98305"/>
                    </a:lnTo>
                    <a:lnTo>
                      <a:pt x="599256" y="110404"/>
                    </a:lnTo>
                    <a:lnTo>
                      <a:pt x="596987" y="125528"/>
                    </a:lnTo>
                    <a:lnTo>
                      <a:pt x="596230" y="139140"/>
                    </a:lnTo>
                    <a:lnTo>
                      <a:pt x="596987" y="151238"/>
                    </a:lnTo>
                    <a:lnTo>
                      <a:pt x="599256" y="162581"/>
                    </a:lnTo>
                    <a:lnTo>
                      <a:pt x="601527" y="173925"/>
                    </a:lnTo>
                    <a:lnTo>
                      <a:pt x="606066" y="182999"/>
                    </a:lnTo>
                    <a:lnTo>
                      <a:pt x="610607" y="192073"/>
                    </a:lnTo>
                    <a:lnTo>
                      <a:pt x="615146" y="199634"/>
                    </a:lnTo>
                    <a:lnTo>
                      <a:pt x="621200" y="206440"/>
                    </a:lnTo>
                    <a:lnTo>
                      <a:pt x="626495" y="213246"/>
                    </a:lnTo>
                    <a:lnTo>
                      <a:pt x="637846" y="223833"/>
                    </a:lnTo>
                    <a:lnTo>
                      <a:pt x="647682" y="231395"/>
                    </a:lnTo>
                    <a:lnTo>
                      <a:pt x="656762" y="237445"/>
                    </a:lnTo>
                    <a:lnTo>
                      <a:pt x="665085" y="240469"/>
                    </a:lnTo>
                    <a:lnTo>
                      <a:pt x="671894" y="245007"/>
                    </a:lnTo>
                    <a:lnTo>
                      <a:pt x="677191" y="251055"/>
                    </a:lnTo>
                    <a:lnTo>
                      <a:pt x="681730" y="255593"/>
                    </a:lnTo>
                    <a:lnTo>
                      <a:pt x="685514" y="260886"/>
                    </a:lnTo>
                    <a:lnTo>
                      <a:pt x="687783" y="265423"/>
                    </a:lnTo>
                    <a:lnTo>
                      <a:pt x="687783" y="270716"/>
                    </a:lnTo>
                    <a:lnTo>
                      <a:pt x="687783" y="275254"/>
                    </a:lnTo>
                    <a:lnTo>
                      <a:pt x="686270" y="279791"/>
                    </a:lnTo>
                    <a:lnTo>
                      <a:pt x="684000" y="284328"/>
                    </a:lnTo>
                    <a:lnTo>
                      <a:pt x="680973" y="288109"/>
                    </a:lnTo>
                    <a:lnTo>
                      <a:pt x="676434" y="291134"/>
                    </a:lnTo>
                    <a:lnTo>
                      <a:pt x="671894" y="294915"/>
                    </a:lnTo>
                    <a:lnTo>
                      <a:pt x="665085" y="297183"/>
                    </a:lnTo>
                    <a:lnTo>
                      <a:pt x="656762" y="297939"/>
                    </a:lnTo>
                    <a:lnTo>
                      <a:pt x="647682" y="297939"/>
                    </a:lnTo>
                    <a:lnTo>
                      <a:pt x="343513" y="297939"/>
                    </a:lnTo>
                    <a:lnTo>
                      <a:pt x="343513" y="299452"/>
                    </a:lnTo>
                    <a:lnTo>
                      <a:pt x="0" y="299452"/>
                    </a:lnTo>
                    <a:lnTo>
                      <a:pt x="0" y="942068"/>
                    </a:lnTo>
                    <a:lnTo>
                      <a:pt x="2546" y="943978"/>
                    </a:lnTo>
                    <a:lnTo>
                      <a:pt x="7083" y="945491"/>
                    </a:lnTo>
                    <a:lnTo>
                      <a:pt x="13133" y="945491"/>
                    </a:lnTo>
                    <a:lnTo>
                      <a:pt x="17670" y="943978"/>
                    </a:lnTo>
                    <a:lnTo>
                      <a:pt x="22963" y="941708"/>
                    </a:lnTo>
                    <a:lnTo>
                      <a:pt x="27501" y="938682"/>
                    </a:lnTo>
                    <a:lnTo>
                      <a:pt x="33550" y="934141"/>
                    </a:lnTo>
                    <a:lnTo>
                      <a:pt x="38087" y="928089"/>
                    </a:lnTo>
                    <a:lnTo>
                      <a:pt x="42624" y="921279"/>
                    </a:lnTo>
                    <a:lnTo>
                      <a:pt x="47162" y="913712"/>
                    </a:lnTo>
                    <a:lnTo>
                      <a:pt x="52454" y="904633"/>
                    </a:lnTo>
                    <a:lnTo>
                      <a:pt x="59260" y="894796"/>
                    </a:lnTo>
                    <a:lnTo>
                      <a:pt x="69847" y="883447"/>
                    </a:lnTo>
                    <a:lnTo>
                      <a:pt x="76653" y="877394"/>
                    </a:lnTo>
                    <a:lnTo>
                      <a:pt x="83459" y="872098"/>
                    </a:lnTo>
                    <a:lnTo>
                      <a:pt x="91021" y="867558"/>
                    </a:lnTo>
                    <a:lnTo>
                      <a:pt x="100095" y="863018"/>
                    </a:lnTo>
                    <a:lnTo>
                      <a:pt x="109926" y="858478"/>
                    </a:lnTo>
                    <a:lnTo>
                      <a:pt x="120512" y="856208"/>
                    </a:lnTo>
                    <a:lnTo>
                      <a:pt x="131855" y="853939"/>
                    </a:lnTo>
                    <a:lnTo>
                      <a:pt x="143954" y="852424"/>
                    </a:lnTo>
                    <a:lnTo>
                      <a:pt x="159077" y="853939"/>
                    </a:lnTo>
                    <a:lnTo>
                      <a:pt x="172689" y="856965"/>
                    </a:lnTo>
                    <a:lnTo>
                      <a:pt x="186300" y="860748"/>
                    </a:lnTo>
                    <a:lnTo>
                      <a:pt x="198400" y="867558"/>
                    </a:lnTo>
                    <a:lnTo>
                      <a:pt x="210499" y="874367"/>
                    </a:lnTo>
                    <a:lnTo>
                      <a:pt x="221841" y="883447"/>
                    </a:lnTo>
                    <a:lnTo>
                      <a:pt x="233184" y="893283"/>
                    </a:lnTo>
                    <a:lnTo>
                      <a:pt x="242258" y="903876"/>
                    </a:lnTo>
                    <a:lnTo>
                      <a:pt x="251332" y="915982"/>
                    </a:lnTo>
                    <a:lnTo>
                      <a:pt x="260407" y="929602"/>
                    </a:lnTo>
                    <a:lnTo>
                      <a:pt x="267213" y="943978"/>
                    </a:lnTo>
                    <a:lnTo>
                      <a:pt x="273262" y="959110"/>
                    </a:lnTo>
                    <a:lnTo>
                      <a:pt x="277799" y="975000"/>
                    </a:lnTo>
                    <a:lnTo>
                      <a:pt x="280824" y="991646"/>
                    </a:lnTo>
                    <a:lnTo>
                      <a:pt x="283093" y="1009049"/>
                    </a:lnTo>
                    <a:lnTo>
                      <a:pt x="284605" y="1027208"/>
                    </a:lnTo>
                    <a:lnTo>
                      <a:pt x="283093" y="1044611"/>
                    </a:lnTo>
                    <a:lnTo>
                      <a:pt x="280824" y="1062014"/>
                    </a:lnTo>
                    <a:lnTo>
                      <a:pt x="277799" y="1078659"/>
                    </a:lnTo>
                    <a:lnTo>
                      <a:pt x="273262" y="1094548"/>
                    </a:lnTo>
                    <a:lnTo>
                      <a:pt x="267213" y="1109682"/>
                    </a:lnTo>
                    <a:lnTo>
                      <a:pt x="260407" y="1124058"/>
                    </a:lnTo>
                    <a:lnTo>
                      <a:pt x="251332" y="1137677"/>
                    </a:lnTo>
                    <a:lnTo>
                      <a:pt x="242258" y="1149026"/>
                    </a:lnTo>
                    <a:lnTo>
                      <a:pt x="233184" y="1160377"/>
                    </a:lnTo>
                    <a:lnTo>
                      <a:pt x="221841" y="1170213"/>
                    </a:lnTo>
                    <a:lnTo>
                      <a:pt x="210499" y="1179292"/>
                    </a:lnTo>
                    <a:lnTo>
                      <a:pt x="198400" y="1186101"/>
                    </a:lnTo>
                    <a:lnTo>
                      <a:pt x="186300" y="1192911"/>
                    </a:lnTo>
                    <a:lnTo>
                      <a:pt x="172689" y="1196695"/>
                    </a:lnTo>
                    <a:lnTo>
                      <a:pt x="159077" y="1199721"/>
                    </a:lnTo>
                    <a:lnTo>
                      <a:pt x="143954" y="1199721"/>
                    </a:lnTo>
                    <a:lnTo>
                      <a:pt x="131855" y="1199721"/>
                    </a:lnTo>
                    <a:lnTo>
                      <a:pt x="120512" y="1197452"/>
                    </a:lnTo>
                    <a:lnTo>
                      <a:pt x="109926" y="1194424"/>
                    </a:lnTo>
                    <a:lnTo>
                      <a:pt x="100095" y="1190642"/>
                    </a:lnTo>
                    <a:lnTo>
                      <a:pt x="91021" y="1186101"/>
                    </a:lnTo>
                    <a:lnTo>
                      <a:pt x="83459" y="1180806"/>
                    </a:lnTo>
                    <a:lnTo>
                      <a:pt x="76653" y="1176265"/>
                    </a:lnTo>
                    <a:lnTo>
                      <a:pt x="69847" y="1170213"/>
                    </a:lnTo>
                    <a:lnTo>
                      <a:pt x="59260" y="1158862"/>
                    </a:lnTo>
                    <a:lnTo>
                      <a:pt x="52454" y="1149026"/>
                    </a:lnTo>
                    <a:lnTo>
                      <a:pt x="47162" y="1139947"/>
                    </a:lnTo>
                    <a:lnTo>
                      <a:pt x="42624" y="1132380"/>
                    </a:lnTo>
                    <a:lnTo>
                      <a:pt x="38087" y="1125571"/>
                    </a:lnTo>
                    <a:lnTo>
                      <a:pt x="33550" y="1119518"/>
                    </a:lnTo>
                    <a:lnTo>
                      <a:pt x="27501" y="1114978"/>
                    </a:lnTo>
                    <a:lnTo>
                      <a:pt x="22963" y="1111951"/>
                    </a:lnTo>
                    <a:lnTo>
                      <a:pt x="17670" y="1109682"/>
                    </a:lnTo>
                    <a:lnTo>
                      <a:pt x="13133" y="1108168"/>
                    </a:lnTo>
                    <a:lnTo>
                      <a:pt x="7083" y="1108168"/>
                    </a:lnTo>
                    <a:lnTo>
                      <a:pt x="2546" y="1109682"/>
                    </a:lnTo>
                    <a:lnTo>
                      <a:pt x="0" y="1111592"/>
                    </a:lnTo>
                    <a:lnTo>
                      <a:pt x="0" y="1795952"/>
                    </a:lnTo>
                    <a:lnTo>
                      <a:pt x="1491084" y="1795952"/>
                    </a:lnTo>
                    <a:lnTo>
                      <a:pt x="1495116" y="1795952"/>
                    </a:lnTo>
                    <a:lnTo>
                      <a:pt x="2985696" y="1795952"/>
                    </a:lnTo>
                    <a:lnTo>
                      <a:pt x="2985696" y="1119447"/>
                    </a:lnTo>
                    <a:lnTo>
                      <a:pt x="2979654" y="1113400"/>
                    </a:lnTo>
                    <a:lnTo>
                      <a:pt x="2974367" y="1110376"/>
                    </a:lnTo>
                    <a:lnTo>
                      <a:pt x="2967570" y="1108865"/>
                    </a:lnTo>
                    <a:lnTo>
                      <a:pt x="2959262" y="1110376"/>
                    </a:lnTo>
                    <a:lnTo>
                      <a:pt x="2951711" y="1114912"/>
                    </a:lnTo>
                    <a:lnTo>
                      <a:pt x="2944913" y="1120203"/>
                    </a:lnTo>
                    <a:lnTo>
                      <a:pt x="2938116" y="1129274"/>
                    </a:lnTo>
                    <a:lnTo>
                      <a:pt x="2931319" y="1140611"/>
                    </a:lnTo>
                    <a:lnTo>
                      <a:pt x="2925277" y="1149682"/>
                    </a:lnTo>
                    <a:lnTo>
                      <a:pt x="2918480" y="1159508"/>
                    </a:lnTo>
                    <a:lnTo>
                      <a:pt x="2908662" y="1170846"/>
                    </a:lnTo>
                    <a:lnTo>
                      <a:pt x="2901865" y="1176893"/>
                    </a:lnTo>
                    <a:lnTo>
                      <a:pt x="2895067" y="1181429"/>
                    </a:lnTo>
                    <a:lnTo>
                      <a:pt x="2887516" y="1186720"/>
                    </a:lnTo>
                    <a:lnTo>
                      <a:pt x="2878453" y="1191255"/>
                    </a:lnTo>
                    <a:lnTo>
                      <a:pt x="2867879" y="1195034"/>
                    </a:lnTo>
                    <a:lnTo>
                      <a:pt x="2858061" y="1198058"/>
                    </a:lnTo>
                    <a:lnTo>
                      <a:pt x="2846732" y="1200325"/>
                    </a:lnTo>
                    <a:lnTo>
                      <a:pt x="2833894" y="1200325"/>
                    </a:lnTo>
                    <a:lnTo>
                      <a:pt x="2819544" y="1200325"/>
                    </a:lnTo>
                    <a:lnTo>
                      <a:pt x="2805950" y="1197302"/>
                    </a:lnTo>
                    <a:lnTo>
                      <a:pt x="2792355" y="1193523"/>
                    </a:lnTo>
                    <a:lnTo>
                      <a:pt x="2780272" y="1186720"/>
                    </a:lnTo>
                    <a:lnTo>
                      <a:pt x="2767433" y="1179917"/>
                    </a:lnTo>
                    <a:lnTo>
                      <a:pt x="2756104" y="1170846"/>
                    </a:lnTo>
                    <a:lnTo>
                      <a:pt x="2744776" y="1161020"/>
                    </a:lnTo>
                    <a:lnTo>
                      <a:pt x="2735713" y="1149682"/>
                    </a:lnTo>
                    <a:lnTo>
                      <a:pt x="2726650" y="1138344"/>
                    </a:lnTo>
                    <a:lnTo>
                      <a:pt x="2719097" y="1124738"/>
                    </a:lnTo>
                    <a:lnTo>
                      <a:pt x="2710790" y="1110376"/>
                    </a:lnTo>
                    <a:lnTo>
                      <a:pt x="2705504" y="1095259"/>
                    </a:lnTo>
                    <a:lnTo>
                      <a:pt x="2700972" y="1079385"/>
                    </a:lnTo>
                    <a:lnTo>
                      <a:pt x="2697196" y="1062757"/>
                    </a:lnTo>
                    <a:lnTo>
                      <a:pt x="2694930" y="1045372"/>
                    </a:lnTo>
                    <a:lnTo>
                      <a:pt x="2694175" y="1027986"/>
                    </a:lnTo>
                    <a:lnTo>
                      <a:pt x="2694930" y="1009845"/>
                    </a:lnTo>
                    <a:lnTo>
                      <a:pt x="2697196" y="992460"/>
                    </a:lnTo>
                    <a:lnTo>
                      <a:pt x="2700972" y="975832"/>
                    </a:lnTo>
                    <a:lnTo>
                      <a:pt x="2705504" y="959958"/>
                    </a:lnTo>
                    <a:lnTo>
                      <a:pt x="2710790" y="944841"/>
                    </a:lnTo>
                    <a:lnTo>
                      <a:pt x="2719097" y="930479"/>
                    </a:lnTo>
                    <a:lnTo>
                      <a:pt x="2726650" y="916873"/>
                    </a:lnTo>
                    <a:lnTo>
                      <a:pt x="2735713" y="904779"/>
                    </a:lnTo>
                    <a:lnTo>
                      <a:pt x="2744776" y="894198"/>
                    </a:lnTo>
                    <a:lnTo>
                      <a:pt x="2756104" y="884371"/>
                    </a:lnTo>
                    <a:lnTo>
                      <a:pt x="2767433" y="875301"/>
                    </a:lnTo>
                    <a:lnTo>
                      <a:pt x="2780272" y="868497"/>
                    </a:lnTo>
                    <a:lnTo>
                      <a:pt x="2792355" y="861694"/>
                    </a:lnTo>
                    <a:lnTo>
                      <a:pt x="2805950" y="857916"/>
                    </a:lnTo>
                    <a:lnTo>
                      <a:pt x="2819544" y="854892"/>
                    </a:lnTo>
                    <a:lnTo>
                      <a:pt x="2833894" y="853380"/>
                    </a:lnTo>
                    <a:lnTo>
                      <a:pt x="2846732" y="854892"/>
                    </a:lnTo>
                    <a:lnTo>
                      <a:pt x="2858061" y="857160"/>
                    </a:lnTo>
                    <a:lnTo>
                      <a:pt x="2867879" y="859427"/>
                    </a:lnTo>
                    <a:lnTo>
                      <a:pt x="2878453" y="863963"/>
                    </a:lnTo>
                    <a:lnTo>
                      <a:pt x="2887516" y="868497"/>
                    </a:lnTo>
                    <a:lnTo>
                      <a:pt x="2895067" y="873033"/>
                    </a:lnTo>
                    <a:lnTo>
                      <a:pt x="2901865" y="878324"/>
                    </a:lnTo>
                    <a:lnTo>
                      <a:pt x="2908662" y="884371"/>
                    </a:lnTo>
                    <a:lnTo>
                      <a:pt x="2918480" y="895709"/>
                    </a:lnTo>
                    <a:lnTo>
                      <a:pt x="2925277" y="905535"/>
                    </a:lnTo>
                    <a:lnTo>
                      <a:pt x="2931319" y="914606"/>
                    </a:lnTo>
                    <a:lnTo>
                      <a:pt x="2938116" y="925944"/>
                    </a:lnTo>
                    <a:lnTo>
                      <a:pt x="2944913" y="935014"/>
                    </a:lnTo>
                    <a:lnTo>
                      <a:pt x="2951711" y="940305"/>
                    </a:lnTo>
                    <a:lnTo>
                      <a:pt x="2959262" y="944085"/>
                    </a:lnTo>
                    <a:lnTo>
                      <a:pt x="2967570" y="946352"/>
                    </a:lnTo>
                    <a:lnTo>
                      <a:pt x="2974367" y="944841"/>
                    </a:lnTo>
                    <a:lnTo>
                      <a:pt x="2979654" y="941817"/>
                    </a:lnTo>
                    <a:lnTo>
                      <a:pt x="2985696" y="935770"/>
                    </a:lnTo>
                    <a:lnTo>
                      <a:pt x="2985696" y="300082"/>
                    </a:lnTo>
                    <a:lnTo>
                      <a:pt x="2379996" y="300082"/>
                    </a:lnTo>
                    <a:lnTo>
                      <a:pt x="2370933" y="300082"/>
                    </a:lnTo>
                    <a:lnTo>
                      <a:pt x="2363382" y="298570"/>
                    </a:lnTo>
                    <a:lnTo>
                      <a:pt x="2356584" y="296303"/>
                    </a:lnTo>
                    <a:lnTo>
                      <a:pt x="2351297" y="293280"/>
                    </a:lnTo>
                    <a:lnTo>
                      <a:pt x="2346766" y="289500"/>
                    </a:lnTo>
                    <a:lnTo>
                      <a:pt x="2342990" y="286476"/>
                    </a:lnTo>
                    <a:lnTo>
                      <a:pt x="2340724" y="281941"/>
                    </a:lnTo>
                    <a:lnTo>
                      <a:pt x="2339969" y="277406"/>
                    </a:lnTo>
                    <a:lnTo>
                      <a:pt x="2339969" y="272870"/>
                    </a:lnTo>
                    <a:lnTo>
                      <a:pt x="2340724" y="266823"/>
                    </a:lnTo>
                    <a:lnTo>
                      <a:pt x="2342990" y="262289"/>
                    </a:lnTo>
                    <a:lnTo>
                      <a:pt x="2346766" y="256998"/>
                    </a:lnTo>
                    <a:lnTo>
                      <a:pt x="2351297" y="252462"/>
                    </a:lnTo>
                    <a:lnTo>
                      <a:pt x="2356584" y="247927"/>
                    </a:lnTo>
                    <a:lnTo>
                      <a:pt x="2363382" y="242635"/>
                    </a:lnTo>
                    <a:lnTo>
                      <a:pt x="2370933" y="238857"/>
                    </a:lnTo>
                    <a:lnTo>
                      <a:pt x="2379996" y="233565"/>
                    </a:lnTo>
                    <a:lnTo>
                      <a:pt x="2390570" y="225251"/>
                    </a:lnTo>
                    <a:lnTo>
                      <a:pt x="2400388" y="215424"/>
                    </a:lnTo>
                    <a:lnTo>
                      <a:pt x="2407185" y="209377"/>
                    </a:lnTo>
                    <a:lnTo>
                      <a:pt x="2411717" y="201819"/>
                    </a:lnTo>
                    <a:lnTo>
                      <a:pt x="2417759" y="193504"/>
                    </a:lnTo>
                    <a:lnTo>
                      <a:pt x="2422290" y="184434"/>
                    </a:lnTo>
                    <a:lnTo>
                      <a:pt x="2425310" y="175364"/>
                    </a:lnTo>
                    <a:lnTo>
                      <a:pt x="2429087" y="164025"/>
                    </a:lnTo>
                    <a:lnTo>
                      <a:pt x="2431353" y="152687"/>
                    </a:lnTo>
                    <a:lnTo>
                      <a:pt x="2431353" y="140593"/>
                    </a:lnTo>
                    <a:lnTo>
                      <a:pt x="2431353" y="126988"/>
                    </a:lnTo>
                    <a:lnTo>
                      <a:pt x="2427577" y="112625"/>
                    </a:lnTo>
                    <a:lnTo>
                      <a:pt x="2423045" y="99776"/>
                    </a:lnTo>
                    <a:lnTo>
                      <a:pt x="2417759" y="86170"/>
                    </a:lnTo>
                    <a:lnTo>
                      <a:pt x="2410961" y="74832"/>
                    </a:lnTo>
                    <a:lnTo>
                      <a:pt x="2401899" y="62738"/>
                    </a:lnTo>
                    <a:lnTo>
                      <a:pt x="2391325" y="52156"/>
                    </a:lnTo>
                    <a:lnTo>
                      <a:pt x="2379996" y="42330"/>
                    </a:lnTo>
                    <a:lnTo>
                      <a:pt x="2368668" y="33260"/>
                    </a:lnTo>
                    <a:lnTo>
                      <a:pt x="2355074" y="25700"/>
                    </a:lnTo>
                    <a:lnTo>
                      <a:pt x="2340724" y="18897"/>
                    </a:lnTo>
                    <a:lnTo>
                      <a:pt x="2326374" y="12850"/>
                    </a:lnTo>
                    <a:lnTo>
                      <a:pt x="2310515" y="8316"/>
                    </a:lnTo>
                    <a:lnTo>
                      <a:pt x="2293144" y="3780"/>
                    </a:lnTo>
                    <a:lnTo>
                      <a:pt x="2276529" y="3025"/>
                    </a:lnTo>
                    <a:lnTo>
                      <a:pt x="2258403" y="1512"/>
                    </a:lnTo>
                    <a:lnTo>
                      <a:pt x="2240278" y="3025"/>
                    </a:lnTo>
                    <a:lnTo>
                      <a:pt x="2223662" y="3780"/>
                    </a:lnTo>
                    <a:lnTo>
                      <a:pt x="2206292" y="8316"/>
                    </a:lnTo>
                    <a:lnTo>
                      <a:pt x="2190432" y="12850"/>
                    </a:lnTo>
                    <a:lnTo>
                      <a:pt x="2176083" y="18897"/>
                    </a:lnTo>
                    <a:lnTo>
                      <a:pt x="2160977" y="25700"/>
                    </a:lnTo>
                    <a:lnTo>
                      <a:pt x="2147384" y="33260"/>
                    </a:lnTo>
                    <a:lnTo>
                      <a:pt x="2135300" y="42330"/>
                    </a:lnTo>
                    <a:lnTo>
                      <a:pt x="2123971" y="52156"/>
                    </a:lnTo>
                    <a:lnTo>
                      <a:pt x="2114908" y="62738"/>
                    </a:lnTo>
                    <a:lnTo>
                      <a:pt x="2105845" y="74832"/>
                    </a:lnTo>
                    <a:lnTo>
                      <a:pt x="2099049" y="86170"/>
                    </a:lnTo>
                    <a:lnTo>
                      <a:pt x="2092251" y="99776"/>
                    </a:lnTo>
                    <a:lnTo>
                      <a:pt x="2089231" y="112625"/>
                    </a:lnTo>
                    <a:lnTo>
                      <a:pt x="2085454" y="126988"/>
                    </a:lnTo>
                    <a:lnTo>
                      <a:pt x="2084699" y="140593"/>
                    </a:lnTo>
                    <a:lnTo>
                      <a:pt x="2085454" y="152687"/>
                    </a:lnTo>
                    <a:lnTo>
                      <a:pt x="2087720" y="164025"/>
                    </a:lnTo>
                    <a:lnTo>
                      <a:pt x="2089986" y="175364"/>
                    </a:lnTo>
                    <a:lnTo>
                      <a:pt x="2094517" y="184434"/>
                    </a:lnTo>
                    <a:lnTo>
                      <a:pt x="2099049" y="193504"/>
                    </a:lnTo>
                    <a:lnTo>
                      <a:pt x="2103580" y="201819"/>
                    </a:lnTo>
                    <a:lnTo>
                      <a:pt x="2109622" y="209377"/>
                    </a:lnTo>
                    <a:lnTo>
                      <a:pt x="2114908" y="215424"/>
                    </a:lnTo>
                    <a:lnTo>
                      <a:pt x="2126237" y="225251"/>
                    </a:lnTo>
                    <a:lnTo>
                      <a:pt x="2136055" y="233565"/>
                    </a:lnTo>
                    <a:lnTo>
                      <a:pt x="2145118" y="238857"/>
                    </a:lnTo>
                    <a:lnTo>
                      <a:pt x="2153426" y="242635"/>
                    </a:lnTo>
                    <a:lnTo>
                      <a:pt x="2160222" y="247927"/>
                    </a:lnTo>
                    <a:lnTo>
                      <a:pt x="2165509" y="252462"/>
                    </a:lnTo>
                    <a:lnTo>
                      <a:pt x="2170040" y="256998"/>
                    </a:lnTo>
                    <a:lnTo>
                      <a:pt x="2173817" y="262289"/>
                    </a:lnTo>
                    <a:lnTo>
                      <a:pt x="2176083" y="266823"/>
                    </a:lnTo>
                    <a:lnTo>
                      <a:pt x="2176838" y="272870"/>
                    </a:lnTo>
                    <a:lnTo>
                      <a:pt x="2176838" y="277406"/>
                    </a:lnTo>
                    <a:lnTo>
                      <a:pt x="2176083" y="281941"/>
                    </a:lnTo>
                    <a:lnTo>
                      <a:pt x="2173817" y="286476"/>
                    </a:lnTo>
                    <a:lnTo>
                      <a:pt x="2170040" y="289500"/>
                    </a:lnTo>
                    <a:lnTo>
                      <a:pt x="2165509" y="293280"/>
                    </a:lnTo>
                    <a:lnTo>
                      <a:pt x="2160222" y="296303"/>
                    </a:lnTo>
                    <a:lnTo>
                      <a:pt x="2153426" y="298570"/>
                    </a:lnTo>
                    <a:lnTo>
                      <a:pt x="2145118" y="300082"/>
                    </a:lnTo>
                    <a:lnTo>
                      <a:pt x="2136055" y="300082"/>
                    </a:lnTo>
                    <a:lnTo>
                      <a:pt x="1495116" y="300082"/>
                    </a:lnTo>
                    <a:lnTo>
                      <a:pt x="1495116" y="299452"/>
                    </a:lnTo>
                    <a:lnTo>
                      <a:pt x="1081235" y="299452"/>
                    </a:lnTo>
                    <a:lnTo>
                      <a:pt x="1081235" y="297939"/>
                    </a:lnTo>
                    <a:lnTo>
                      <a:pt x="891319" y="297939"/>
                    </a:lnTo>
                    <a:lnTo>
                      <a:pt x="882996" y="297939"/>
                    </a:lnTo>
                    <a:lnTo>
                      <a:pt x="875430" y="297183"/>
                    </a:lnTo>
                    <a:lnTo>
                      <a:pt x="868620" y="294915"/>
                    </a:lnTo>
                    <a:lnTo>
                      <a:pt x="862567" y="291134"/>
                    </a:lnTo>
                    <a:lnTo>
                      <a:pt x="858783" y="288109"/>
                    </a:lnTo>
                    <a:lnTo>
                      <a:pt x="855001" y="284328"/>
                    </a:lnTo>
                    <a:lnTo>
                      <a:pt x="852730" y="279791"/>
                    </a:lnTo>
                    <a:lnTo>
                      <a:pt x="851973" y="275254"/>
                    </a:lnTo>
                    <a:lnTo>
                      <a:pt x="851973" y="270716"/>
                    </a:lnTo>
                    <a:lnTo>
                      <a:pt x="852730" y="265423"/>
                    </a:lnTo>
                    <a:lnTo>
                      <a:pt x="855001" y="260886"/>
                    </a:lnTo>
                    <a:lnTo>
                      <a:pt x="858783" y="255593"/>
                    </a:lnTo>
                    <a:lnTo>
                      <a:pt x="862567" y="251055"/>
                    </a:lnTo>
                    <a:lnTo>
                      <a:pt x="868620" y="245007"/>
                    </a:lnTo>
                    <a:lnTo>
                      <a:pt x="875430" y="240469"/>
                    </a:lnTo>
                    <a:lnTo>
                      <a:pt x="882240" y="237445"/>
                    </a:lnTo>
                    <a:lnTo>
                      <a:pt x="892076" y="231395"/>
                    </a:lnTo>
                    <a:lnTo>
                      <a:pt x="901155" y="223833"/>
                    </a:lnTo>
                    <a:lnTo>
                      <a:pt x="912505" y="213246"/>
                    </a:lnTo>
                    <a:lnTo>
                      <a:pt x="918558" y="206440"/>
                    </a:lnTo>
                    <a:lnTo>
                      <a:pt x="923854" y="199634"/>
                    </a:lnTo>
                    <a:lnTo>
                      <a:pt x="929907" y="192073"/>
                    </a:lnTo>
                    <a:lnTo>
                      <a:pt x="934447" y="182999"/>
                    </a:lnTo>
                    <a:lnTo>
                      <a:pt x="937474" y="173925"/>
                    </a:lnTo>
                    <a:lnTo>
                      <a:pt x="941257" y="162581"/>
                    </a:lnTo>
                    <a:lnTo>
                      <a:pt x="943526" y="151238"/>
                    </a:lnTo>
                    <a:lnTo>
                      <a:pt x="943526" y="139140"/>
                    </a:lnTo>
                    <a:lnTo>
                      <a:pt x="942013" y="125528"/>
                    </a:lnTo>
                    <a:lnTo>
                      <a:pt x="939744" y="110404"/>
                    </a:lnTo>
                    <a:lnTo>
                      <a:pt x="935204" y="98305"/>
                    </a:lnTo>
                    <a:lnTo>
                      <a:pt x="929907" y="84694"/>
                    </a:lnTo>
                    <a:lnTo>
                      <a:pt x="923097" y="71838"/>
                    </a:lnTo>
                    <a:lnTo>
                      <a:pt x="914018" y="60496"/>
                    </a:lnTo>
                    <a:lnTo>
                      <a:pt x="903425" y="50665"/>
                    </a:lnTo>
                    <a:lnTo>
                      <a:pt x="892076" y="40079"/>
                    </a:lnTo>
                    <a:lnTo>
                      <a:pt x="879969" y="31761"/>
                    </a:lnTo>
                    <a:lnTo>
                      <a:pt x="867106" y="23443"/>
                    </a:lnTo>
                    <a:lnTo>
                      <a:pt x="852730" y="16637"/>
                    </a:lnTo>
                    <a:lnTo>
                      <a:pt x="836841" y="11343"/>
                    </a:lnTo>
                    <a:lnTo>
                      <a:pt x="820952" y="5294"/>
                    </a:lnTo>
                    <a:lnTo>
                      <a:pt x="805062" y="2269"/>
                    </a:lnTo>
                    <a:lnTo>
                      <a:pt x="786903" y="756"/>
                    </a:lnTo>
                    <a:lnTo>
                      <a:pt x="770257" y="0"/>
                    </a:lnTo>
                    <a:close/>
                  </a:path>
                </a:pathLst>
              </a:custGeom>
              <a:solidFill>
                <a:srgbClr val="D0DEE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1600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Machine</a:t>
                </a:r>
                <a:br>
                  <a:rPr kumimoji="0" lang="en-US" sz="1400" b="1"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Learning </a:t>
                </a:r>
              </a:p>
            </p:txBody>
          </p:sp>
        </p:grpSp>
      </p:grpSp>
      <p:sp>
        <p:nvSpPr>
          <p:cNvPr id="22" name="Arrow: Right 21">
            <a:extLst>
              <a:ext uri="{FF2B5EF4-FFF2-40B4-BE49-F238E27FC236}">
                <a16:creationId xmlns:a16="http://schemas.microsoft.com/office/drawing/2014/main" xmlns="" id="{6985B10B-3FA5-469E-AA41-17FAA962E11E}"/>
              </a:ext>
            </a:extLst>
          </p:cNvPr>
          <p:cNvSpPr/>
          <p:nvPr/>
        </p:nvSpPr>
        <p:spPr bwMode="auto">
          <a:xfrm>
            <a:off x="5591287" y="3268930"/>
            <a:ext cx="1086779" cy="1447106"/>
          </a:xfrm>
          <a:prstGeom prst="rightArrow">
            <a:avLst/>
          </a:pr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charset="0"/>
              <a:ea typeface="Arial Unicode MS" pitchFamily="34" charset="-128"/>
              <a:cs typeface="+mn-cs"/>
            </a:endParaRPr>
          </a:p>
        </p:txBody>
      </p:sp>
      <p:sp>
        <p:nvSpPr>
          <p:cNvPr id="6" name="Rectangle 5">
            <a:extLst>
              <a:ext uri="{FF2B5EF4-FFF2-40B4-BE49-F238E27FC236}">
                <a16:creationId xmlns:a16="http://schemas.microsoft.com/office/drawing/2014/main" xmlns="" id="{B7135D84-BF14-4F56-876C-4965798CD6BC}"/>
              </a:ext>
            </a:extLst>
          </p:cNvPr>
          <p:cNvSpPr/>
          <p:nvPr/>
        </p:nvSpPr>
        <p:spPr>
          <a:xfrm>
            <a:off x="1577043" y="1341626"/>
            <a:ext cx="263264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Complemented RPA</a:t>
            </a:r>
          </a:p>
        </p:txBody>
      </p:sp>
      <p:sp>
        <p:nvSpPr>
          <p:cNvPr id="28" name="Freeform 6">
            <a:extLst>
              <a:ext uri="{FF2B5EF4-FFF2-40B4-BE49-F238E27FC236}">
                <a16:creationId xmlns:a16="http://schemas.microsoft.com/office/drawing/2014/main" xmlns="" id="{8AD8D8B5-1DF3-4C9D-BF6A-97BE5842DC5F}"/>
              </a:ext>
            </a:extLst>
          </p:cNvPr>
          <p:cNvSpPr>
            <a:spLocks/>
          </p:cNvSpPr>
          <p:nvPr/>
        </p:nvSpPr>
        <p:spPr bwMode="auto">
          <a:xfrm>
            <a:off x="9721833" y="2724477"/>
            <a:ext cx="1496627" cy="1791416"/>
          </a:xfrm>
          <a:custGeom>
            <a:avLst/>
            <a:gdLst>
              <a:gd name="T0" fmla="*/ 1085 w 1979"/>
              <a:gd name="T1" fmla="*/ 386 h 2371"/>
              <a:gd name="T2" fmla="*/ 1070 w 1979"/>
              <a:gd name="T3" fmla="*/ 368 h 2371"/>
              <a:gd name="T4" fmla="*/ 1073 w 1979"/>
              <a:gd name="T5" fmla="*/ 345 h 2371"/>
              <a:gd name="T6" fmla="*/ 1094 w 1979"/>
              <a:gd name="T7" fmla="*/ 323 h 2371"/>
              <a:gd name="T8" fmla="*/ 1124 w 1979"/>
              <a:gd name="T9" fmla="*/ 305 h 2371"/>
              <a:gd name="T10" fmla="*/ 1166 w 1979"/>
              <a:gd name="T11" fmla="*/ 265 h 2371"/>
              <a:gd name="T12" fmla="*/ 1188 w 1979"/>
              <a:gd name="T13" fmla="*/ 215 h 2371"/>
              <a:gd name="T14" fmla="*/ 1190 w 1979"/>
              <a:gd name="T15" fmla="*/ 164 h 2371"/>
              <a:gd name="T16" fmla="*/ 1163 w 1979"/>
              <a:gd name="T17" fmla="*/ 96 h 2371"/>
              <a:gd name="T18" fmla="*/ 1108 w 1979"/>
              <a:gd name="T19" fmla="*/ 42 h 2371"/>
              <a:gd name="T20" fmla="*/ 1030 w 1979"/>
              <a:gd name="T21" fmla="*/ 7 h 2371"/>
              <a:gd name="T22" fmla="*/ 963 w 1979"/>
              <a:gd name="T23" fmla="*/ 0 h 2371"/>
              <a:gd name="T24" fmla="*/ 873 w 1979"/>
              <a:gd name="T25" fmla="*/ 13 h 2371"/>
              <a:gd name="T26" fmla="*/ 800 w 1979"/>
              <a:gd name="T27" fmla="*/ 54 h 2371"/>
              <a:gd name="T28" fmla="*/ 750 w 1979"/>
              <a:gd name="T29" fmla="*/ 112 h 2371"/>
              <a:gd name="T30" fmla="*/ 732 w 1979"/>
              <a:gd name="T31" fmla="*/ 184 h 2371"/>
              <a:gd name="T32" fmla="*/ 740 w 1979"/>
              <a:gd name="T33" fmla="*/ 229 h 2371"/>
              <a:gd name="T34" fmla="*/ 765 w 1979"/>
              <a:gd name="T35" fmla="*/ 274 h 2371"/>
              <a:gd name="T36" fmla="*/ 813 w 1979"/>
              <a:gd name="T37" fmla="*/ 312 h 2371"/>
              <a:gd name="T38" fmla="*/ 837 w 1979"/>
              <a:gd name="T39" fmla="*/ 329 h 2371"/>
              <a:gd name="T40" fmla="*/ 852 w 1979"/>
              <a:gd name="T41" fmla="*/ 351 h 2371"/>
              <a:gd name="T42" fmla="*/ 850 w 1979"/>
              <a:gd name="T43" fmla="*/ 374 h 2371"/>
              <a:gd name="T44" fmla="*/ 831 w 1979"/>
              <a:gd name="T45" fmla="*/ 389 h 2371"/>
              <a:gd name="T46" fmla="*/ 0 w 1979"/>
              <a:gd name="T47" fmla="*/ 1233 h 2371"/>
              <a:gd name="T48" fmla="*/ 33 w 1979"/>
              <a:gd name="T49" fmla="*/ 1244 h 2371"/>
              <a:gd name="T50" fmla="*/ 70 w 1979"/>
              <a:gd name="T51" fmla="*/ 1205 h 2371"/>
              <a:gd name="T52" fmla="*/ 102 w 1979"/>
              <a:gd name="T53" fmla="*/ 1165 h 2371"/>
              <a:gd name="T54" fmla="*/ 142 w 1979"/>
              <a:gd name="T55" fmla="*/ 1138 h 2371"/>
              <a:gd name="T56" fmla="*/ 200 w 1979"/>
              <a:gd name="T57" fmla="*/ 1124 h 2371"/>
              <a:gd name="T58" fmla="*/ 254 w 1979"/>
              <a:gd name="T59" fmla="*/ 1135 h 2371"/>
              <a:gd name="T60" fmla="*/ 317 w 1979"/>
              <a:gd name="T61" fmla="*/ 1176 h 2371"/>
              <a:gd name="T62" fmla="*/ 362 w 1979"/>
              <a:gd name="T63" fmla="*/ 1245 h 2371"/>
              <a:gd name="T64" fmla="*/ 383 w 1979"/>
              <a:gd name="T65" fmla="*/ 1330 h 2371"/>
              <a:gd name="T66" fmla="*/ 380 w 1979"/>
              <a:gd name="T67" fmla="*/ 1401 h 2371"/>
              <a:gd name="T68" fmla="*/ 353 w 1979"/>
              <a:gd name="T69" fmla="*/ 1483 h 2371"/>
              <a:gd name="T70" fmla="*/ 303 w 1979"/>
              <a:gd name="T71" fmla="*/ 1544 h 2371"/>
              <a:gd name="T72" fmla="*/ 238 w 1979"/>
              <a:gd name="T73" fmla="*/ 1579 h 2371"/>
              <a:gd name="T74" fmla="*/ 184 w 1979"/>
              <a:gd name="T75" fmla="*/ 1583 h 2371"/>
              <a:gd name="T76" fmla="*/ 130 w 1979"/>
              <a:gd name="T77" fmla="*/ 1565 h 2371"/>
              <a:gd name="T78" fmla="*/ 88 w 1979"/>
              <a:gd name="T79" fmla="*/ 1528 h 2371"/>
              <a:gd name="T80" fmla="*/ 63 w 1979"/>
              <a:gd name="T81" fmla="*/ 1489 h 2371"/>
              <a:gd name="T82" fmla="*/ 24 w 1979"/>
              <a:gd name="T83" fmla="*/ 1462 h 2371"/>
              <a:gd name="T84" fmla="*/ 0 w 1979"/>
              <a:gd name="T85" fmla="*/ 2371 h 2371"/>
              <a:gd name="T86" fmla="*/ 853 w 1979"/>
              <a:gd name="T87" fmla="*/ 2356 h 2371"/>
              <a:gd name="T88" fmla="*/ 836 w 1979"/>
              <a:gd name="T89" fmla="*/ 2322 h 2371"/>
              <a:gd name="T90" fmla="*/ 800 w 1979"/>
              <a:gd name="T91" fmla="*/ 2298 h 2371"/>
              <a:gd name="T92" fmla="*/ 758 w 1979"/>
              <a:gd name="T93" fmla="*/ 2257 h 2371"/>
              <a:gd name="T94" fmla="*/ 735 w 1979"/>
              <a:gd name="T95" fmla="*/ 2208 h 2371"/>
              <a:gd name="T96" fmla="*/ 734 w 1979"/>
              <a:gd name="T97" fmla="*/ 2157 h 2371"/>
              <a:gd name="T98" fmla="*/ 759 w 1979"/>
              <a:gd name="T99" fmla="*/ 2088 h 2371"/>
              <a:gd name="T100" fmla="*/ 816 w 1979"/>
              <a:gd name="T101" fmla="*/ 2035 h 2371"/>
              <a:gd name="T102" fmla="*/ 894 w 1979"/>
              <a:gd name="T103" fmla="*/ 2000 h 2371"/>
              <a:gd name="T104" fmla="*/ 961 w 1979"/>
              <a:gd name="T105" fmla="*/ 1993 h 2371"/>
              <a:gd name="T106" fmla="*/ 1051 w 1979"/>
              <a:gd name="T107" fmla="*/ 2006 h 2371"/>
              <a:gd name="T108" fmla="*/ 1124 w 1979"/>
              <a:gd name="T109" fmla="*/ 2046 h 2371"/>
              <a:gd name="T110" fmla="*/ 1173 w 1979"/>
              <a:gd name="T111" fmla="*/ 2105 h 2371"/>
              <a:gd name="T112" fmla="*/ 1191 w 1979"/>
              <a:gd name="T113" fmla="*/ 2177 h 2371"/>
              <a:gd name="T114" fmla="*/ 1184 w 1979"/>
              <a:gd name="T115" fmla="*/ 2221 h 2371"/>
              <a:gd name="T116" fmla="*/ 1158 w 1979"/>
              <a:gd name="T117" fmla="*/ 2266 h 2371"/>
              <a:gd name="T118" fmla="*/ 1111 w 1979"/>
              <a:gd name="T119" fmla="*/ 2305 h 2371"/>
              <a:gd name="T120" fmla="*/ 1079 w 1979"/>
              <a:gd name="T121" fmla="*/ 2329 h 2371"/>
              <a:gd name="T122" fmla="*/ 1072 w 1979"/>
              <a:gd name="T123" fmla="*/ 2363 h 2371"/>
              <a:gd name="T124" fmla="*/ 1100 w 1979"/>
              <a:gd name="T125" fmla="*/ 392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9" h="2371">
                <a:moveTo>
                  <a:pt x="1100" y="392"/>
                </a:moveTo>
                <a:lnTo>
                  <a:pt x="1100" y="392"/>
                </a:lnTo>
                <a:lnTo>
                  <a:pt x="1093" y="389"/>
                </a:lnTo>
                <a:lnTo>
                  <a:pt x="1085" y="386"/>
                </a:lnTo>
                <a:lnTo>
                  <a:pt x="1081" y="383"/>
                </a:lnTo>
                <a:lnTo>
                  <a:pt x="1076" y="378"/>
                </a:lnTo>
                <a:lnTo>
                  <a:pt x="1073" y="374"/>
                </a:lnTo>
                <a:lnTo>
                  <a:pt x="1070" y="368"/>
                </a:lnTo>
                <a:lnTo>
                  <a:pt x="1070" y="363"/>
                </a:lnTo>
                <a:lnTo>
                  <a:pt x="1070" y="357"/>
                </a:lnTo>
                <a:lnTo>
                  <a:pt x="1072" y="351"/>
                </a:lnTo>
                <a:lnTo>
                  <a:pt x="1073" y="345"/>
                </a:lnTo>
                <a:lnTo>
                  <a:pt x="1078" y="339"/>
                </a:lnTo>
                <a:lnTo>
                  <a:pt x="1082" y="333"/>
                </a:lnTo>
                <a:lnTo>
                  <a:pt x="1087" y="329"/>
                </a:lnTo>
                <a:lnTo>
                  <a:pt x="1094" y="323"/>
                </a:lnTo>
                <a:lnTo>
                  <a:pt x="1102" y="317"/>
                </a:lnTo>
                <a:lnTo>
                  <a:pt x="1111" y="312"/>
                </a:lnTo>
                <a:lnTo>
                  <a:pt x="1111" y="312"/>
                </a:lnTo>
                <a:lnTo>
                  <a:pt x="1124" y="305"/>
                </a:lnTo>
                <a:lnTo>
                  <a:pt x="1136" y="296"/>
                </a:lnTo>
                <a:lnTo>
                  <a:pt x="1151" y="283"/>
                </a:lnTo>
                <a:lnTo>
                  <a:pt x="1158" y="274"/>
                </a:lnTo>
                <a:lnTo>
                  <a:pt x="1166" y="265"/>
                </a:lnTo>
                <a:lnTo>
                  <a:pt x="1173" y="254"/>
                </a:lnTo>
                <a:lnTo>
                  <a:pt x="1179" y="242"/>
                </a:lnTo>
                <a:lnTo>
                  <a:pt x="1184" y="229"/>
                </a:lnTo>
                <a:lnTo>
                  <a:pt x="1188" y="215"/>
                </a:lnTo>
                <a:lnTo>
                  <a:pt x="1190" y="200"/>
                </a:lnTo>
                <a:lnTo>
                  <a:pt x="1191" y="184"/>
                </a:lnTo>
                <a:lnTo>
                  <a:pt x="1191" y="184"/>
                </a:lnTo>
                <a:lnTo>
                  <a:pt x="1190" y="164"/>
                </a:lnTo>
                <a:lnTo>
                  <a:pt x="1187" y="147"/>
                </a:lnTo>
                <a:lnTo>
                  <a:pt x="1181" y="129"/>
                </a:lnTo>
                <a:lnTo>
                  <a:pt x="1173" y="112"/>
                </a:lnTo>
                <a:lnTo>
                  <a:pt x="1163" y="96"/>
                </a:lnTo>
                <a:lnTo>
                  <a:pt x="1152" y="81"/>
                </a:lnTo>
                <a:lnTo>
                  <a:pt x="1139" y="66"/>
                </a:lnTo>
                <a:lnTo>
                  <a:pt x="1124" y="54"/>
                </a:lnTo>
                <a:lnTo>
                  <a:pt x="1108" y="42"/>
                </a:lnTo>
                <a:lnTo>
                  <a:pt x="1090" y="31"/>
                </a:lnTo>
                <a:lnTo>
                  <a:pt x="1072" y="21"/>
                </a:lnTo>
                <a:lnTo>
                  <a:pt x="1051" y="13"/>
                </a:lnTo>
                <a:lnTo>
                  <a:pt x="1030" y="7"/>
                </a:lnTo>
                <a:lnTo>
                  <a:pt x="1007" y="3"/>
                </a:lnTo>
                <a:lnTo>
                  <a:pt x="985" y="0"/>
                </a:lnTo>
                <a:lnTo>
                  <a:pt x="963" y="0"/>
                </a:lnTo>
                <a:lnTo>
                  <a:pt x="963" y="0"/>
                </a:lnTo>
                <a:lnTo>
                  <a:pt x="939" y="0"/>
                </a:lnTo>
                <a:lnTo>
                  <a:pt x="916" y="3"/>
                </a:lnTo>
                <a:lnTo>
                  <a:pt x="894" y="7"/>
                </a:lnTo>
                <a:lnTo>
                  <a:pt x="873" y="13"/>
                </a:lnTo>
                <a:lnTo>
                  <a:pt x="852" y="21"/>
                </a:lnTo>
                <a:lnTo>
                  <a:pt x="834" y="31"/>
                </a:lnTo>
                <a:lnTo>
                  <a:pt x="816" y="42"/>
                </a:lnTo>
                <a:lnTo>
                  <a:pt x="800" y="54"/>
                </a:lnTo>
                <a:lnTo>
                  <a:pt x="785" y="66"/>
                </a:lnTo>
                <a:lnTo>
                  <a:pt x="771" y="81"/>
                </a:lnTo>
                <a:lnTo>
                  <a:pt x="761" y="96"/>
                </a:lnTo>
                <a:lnTo>
                  <a:pt x="750" y="112"/>
                </a:lnTo>
                <a:lnTo>
                  <a:pt x="743" y="129"/>
                </a:lnTo>
                <a:lnTo>
                  <a:pt x="737" y="147"/>
                </a:lnTo>
                <a:lnTo>
                  <a:pt x="734" y="164"/>
                </a:lnTo>
                <a:lnTo>
                  <a:pt x="732" y="184"/>
                </a:lnTo>
                <a:lnTo>
                  <a:pt x="732" y="184"/>
                </a:lnTo>
                <a:lnTo>
                  <a:pt x="734" y="200"/>
                </a:lnTo>
                <a:lnTo>
                  <a:pt x="735" y="215"/>
                </a:lnTo>
                <a:lnTo>
                  <a:pt x="740" y="229"/>
                </a:lnTo>
                <a:lnTo>
                  <a:pt x="744" y="242"/>
                </a:lnTo>
                <a:lnTo>
                  <a:pt x="752" y="254"/>
                </a:lnTo>
                <a:lnTo>
                  <a:pt x="758" y="265"/>
                </a:lnTo>
                <a:lnTo>
                  <a:pt x="765" y="274"/>
                </a:lnTo>
                <a:lnTo>
                  <a:pt x="773" y="283"/>
                </a:lnTo>
                <a:lnTo>
                  <a:pt x="788" y="296"/>
                </a:lnTo>
                <a:lnTo>
                  <a:pt x="800" y="305"/>
                </a:lnTo>
                <a:lnTo>
                  <a:pt x="813" y="312"/>
                </a:lnTo>
                <a:lnTo>
                  <a:pt x="813" y="312"/>
                </a:lnTo>
                <a:lnTo>
                  <a:pt x="822" y="317"/>
                </a:lnTo>
                <a:lnTo>
                  <a:pt x="830" y="323"/>
                </a:lnTo>
                <a:lnTo>
                  <a:pt x="837" y="329"/>
                </a:lnTo>
                <a:lnTo>
                  <a:pt x="843" y="333"/>
                </a:lnTo>
                <a:lnTo>
                  <a:pt x="847" y="339"/>
                </a:lnTo>
                <a:lnTo>
                  <a:pt x="850" y="345"/>
                </a:lnTo>
                <a:lnTo>
                  <a:pt x="852" y="351"/>
                </a:lnTo>
                <a:lnTo>
                  <a:pt x="853" y="357"/>
                </a:lnTo>
                <a:lnTo>
                  <a:pt x="853" y="363"/>
                </a:lnTo>
                <a:lnTo>
                  <a:pt x="853" y="368"/>
                </a:lnTo>
                <a:lnTo>
                  <a:pt x="850" y="374"/>
                </a:lnTo>
                <a:lnTo>
                  <a:pt x="847" y="378"/>
                </a:lnTo>
                <a:lnTo>
                  <a:pt x="843" y="383"/>
                </a:lnTo>
                <a:lnTo>
                  <a:pt x="839" y="386"/>
                </a:lnTo>
                <a:lnTo>
                  <a:pt x="831" y="389"/>
                </a:lnTo>
                <a:lnTo>
                  <a:pt x="824" y="392"/>
                </a:lnTo>
                <a:lnTo>
                  <a:pt x="0" y="392"/>
                </a:lnTo>
                <a:lnTo>
                  <a:pt x="0" y="1233"/>
                </a:lnTo>
                <a:lnTo>
                  <a:pt x="0" y="1233"/>
                </a:lnTo>
                <a:lnTo>
                  <a:pt x="6" y="1241"/>
                </a:lnTo>
                <a:lnTo>
                  <a:pt x="15" y="1245"/>
                </a:lnTo>
                <a:lnTo>
                  <a:pt x="24" y="1245"/>
                </a:lnTo>
                <a:lnTo>
                  <a:pt x="33" y="1244"/>
                </a:lnTo>
                <a:lnTo>
                  <a:pt x="43" y="1239"/>
                </a:lnTo>
                <a:lnTo>
                  <a:pt x="54" y="1230"/>
                </a:lnTo>
                <a:lnTo>
                  <a:pt x="63" y="1220"/>
                </a:lnTo>
                <a:lnTo>
                  <a:pt x="70" y="1205"/>
                </a:lnTo>
                <a:lnTo>
                  <a:pt x="70" y="1205"/>
                </a:lnTo>
                <a:lnTo>
                  <a:pt x="78" y="1193"/>
                </a:lnTo>
                <a:lnTo>
                  <a:pt x="88" y="1179"/>
                </a:lnTo>
                <a:lnTo>
                  <a:pt x="102" y="1165"/>
                </a:lnTo>
                <a:lnTo>
                  <a:pt x="109" y="1157"/>
                </a:lnTo>
                <a:lnTo>
                  <a:pt x="120" y="1150"/>
                </a:lnTo>
                <a:lnTo>
                  <a:pt x="130" y="1144"/>
                </a:lnTo>
                <a:lnTo>
                  <a:pt x="142" y="1138"/>
                </a:lnTo>
                <a:lnTo>
                  <a:pt x="154" y="1132"/>
                </a:lnTo>
                <a:lnTo>
                  <a:pt x="169" y="1129"/>
                </a:lnTo>
                <a:lnTo>
                  <a:pt x="184" y="1126"/>
                </a:lnTo>
                <a:lnTo>
                  <a:pt x="200" y="1124"/>
                </a:lnTo>
                <a:lnTo>
                  <a:pt x="200" y="1124"/>
                </a:lnTo>
                <a:lnTo>
                  <a:pt x="218" y="1126"/>
                </a:lnTo>
                <a:lnTo>
                  <a:pt x="238" y="1129"/>
                </a:lnTo>
                <a:lnTo>
                  <a:pt x="254" y="1135"/>
                </a:lnTo>
                <a:lnTo>
                  <a:pt x="272" y="1142"/>
                </a:lnTo>
                <a:lnTo>
                  <a:pt x="287" y="1153"/>
                </a:lnTo>
                <a:lnTo>
                  <a:pt x="303" y="1163"/>
                </a:lnTo>
                <a:lnTo>
                  <a:pt x="317" y="1176"/>
                </a:lnTo>
                <a:lnTo>
                  <a:pt x="330" y="1191"/>
                </a:lnTo>
                <a:lnTo>
                  <a:pt x="342" y="1208"/>
                </a:lnTo>
                <a:lnTo>
                  <a:pt x="353" y="1226"/>
                </a:lnTo>
                <a:lnTo>
                  <a:pt x="362" y="1245"/>
                </a:lnTo>
                <a:lnTo>
                  <a:pt x="369" y="1265"/>
                </a:lnTo>
                <a:lnTo>
                  <a:pt x="375" y="1286"/>
                </a:lnTo>
                <a:lnTo>
                  <a:pt x="380" y="1308"/>
                </a:lnTo>
                <a:lnTo>
                  <a:pt x="383" y="1330"/>
                </a:lnTo>
                <a:lnTo>
                  <a:pt x="384" y="1354"/>
                </a:lnTo>
                <a:lnTo>
                  <a:pt x="384" y="1354"/>
                </a:lnTo>
                <a:lnTo>
                  <a:pt x="383" y="1377"/>
                </a:lnTo>
                <a:lnTo>
                  <a:pt x="380" y="1401"/>
                </a:lnTo>
                <a:lnTo>
                  <a:pt x="375" y="1422"/>
                </a:lnTo>
                <a:lnTo>
                  <a:pt x="369" y="1443"/>
                </a:lnTo>
                <a:lnTo>
                  <a:pt x="362" y="1463"/>
                </a:lnTo>
                <a:lnTo>
                  <a:pt x="353" y="1483"/>
                </a:lnTo>
                <a:lnTo>
                  <a:pt x="342" y="1499"/>
                </a:lnTo>
                <a:lnTo>
                  <a:pt x="330" y="1516"/>
                </a:lnTo>
                <a:lnTo>
                  <a:pt x="317" y="1531"/>
                </a:lnTo>
                <a:lnTo>
                  <a:pt x="303" y="1544"/>
                </a:lnTo>
                <a:lnTo>
                  <a:pt x="287" y="1556"/>
                </a:lnTo>
                <a:lnTo>
                  <a:pt x="272" y="1565"/>
                </a:lnTo>
                <a:lnTo>
                  <a:pt x="254" y="1573"/>
                </a:lnTo>
                <a:lnTo>
                  <a:pt x="238" y="1579"/>
                </a:lnTo>
                <a:lnTo>
                  <a:pt x="218" y="1582"/>
                </a:lnTo>
                <a:lnTo>
                  <a:pt x="200" y="1583"/>
                </a:lnTo>
                <a:lnTo>
                  <a:pt x="200" y="1583"/>
                </a:lnTo>
                <a:lnTo>
                  <a:pt x="184" y="1583"/>
                </a:lnTo>
                <a:lnTo>
                  <a:pt x="169" y="1580"/>
                </a:lnTo>
                <a:lnTo>
                  <a:pt x="154" y="1576"/>
                </a:lnTo>
                <a:lnTo>
                  <a:pt x="142" y="1571"/>
                </a:lnTo>
                <a:lnTo>
                  <a:pt x="130" y="1565"/>
                </a:lnTo>
                <a:lnTo>
                  <a:pt x="120" y="1558"/>
                </a:lnTo>
                <a:lnTo>
                  <a:pt x="109" y="1550"/>
                </a:lnTo>
                <a:lnTo>
                  <a:pt x="102" y="1543"/>
                </a:lnTo>
                <a:lnTo>
                  <a:pt x="88" y="1528"/>
                </a:lnTo>
                <a:lnTo>
                  <a:pt x="78" y="1516"/>
                </a:lnTo>
                <a:lnTo>
                  <a:pt x="70" y="1502"/>
                </a:lnTo>
                <a:lnTo>
                  <a:pt x="70" y="1502"/>
                </a:lnTo>
                <a:lnTo>
                  <a:pt x="63" y="1489"/>
                </a:lnTo>
                <a:lnTo>
                  <a:pt x="54" y="1477"/>
                </a:lnTo>
                <a:lnTo>
                  <a:pt x="43" y="1469"/>
                </a:lnTo>
                <a:lnTo>
                  <a:pt x="33" y="1463"/>
                </a:lnTo>
                <a:lnTo>
                  <a:pt x="24" y="1462"/>
                </a:lnTo>
                <a:lnTo>
                  <a:pt x="15" y="1463"/>
                </a:lnTo>
                <a:lnTo>
                  <a:pt x="6" y="1468"/>
                </a:lnTo>
                <a:lnTo>
                  <a:pt x="0" y="1474"/>
                </a:lnTo>
                <a:lnTo>
                  <a:pt x="0" y="2371"/>
                </a:lnTo>
                <a:lnTo>
                  <a:pt x="847" y="2371"/>
                </a:lnTo>
                <a:lnTo>
                  <a:pt x="847" y="2371"/>
                </a:lnTo>
                <a:lnTo>
                  <a:pt x="852" y="2363"/>
                </a:lnTo>
                <a:lnTo>
                  <a:pt x="853" y="2356"/>
                </a:lnTo>
                <a:lnTo>
                  <a:pt x="853" y="2347"/>
                </a:lnTo>
                <a:lnTo>
                  <a:pt x="850" y="2338"/>
                </a:lnTo>
                <a:lnTo>
                  <a:pt x="844" y="2329"/>
                </a:lnTo>
                <a:lnTo>
                  <a:pt x="836" y="2322"/>
                </a:lnTo>
                <a:lnTo>
                  <a:pt x="825" y="2313"/>
                </a:lnTo>
                <a:lnTo>
                  <a:pt x="813" y="2305"/>
                </a:lnTo>
                <a:lnTo>
                  <a:pt x="813" y="2305"/>
                </a:lnTo>
                <a:lnTo>
                  <a:pt x="800" y="2298"/>
                </a:lnTo>
                <a:lnTo>
                  <a:pt x="788" y="2289"/>
                </a:lnTo>
                <a:lnTo>
                  <a:pt x="773" y="2275"/>
                </a:lnTo>
                <a:lnTo>
                  <a:pt x="765" y="2266"/>
                </a:lnTo>
                <a:lnTo>
                  <a:pt x="758" y="2257"/>
                </a:lnTo>
                <a:lnTo>
                  <a:pt x="750" y="2247"/>
                </a:lnTo>
                <a:lnTo>
                  <a:pt x="744" y="2235"/>
                </a:lnTo>
                <a:lnTo>
                  <a:pt x="740" y="2221"/>
                </a:lnTo>
                <a:lnTo>
                  <a:pt x="735" y="2208"/>
                </a:lnTo>
                <a:lnTo>
                  <a:pt x="732" y="2193"/>
                </a:lnTo>
                <a:lnTo>
                  <a:pt x="732" y="2177"/>
                </a:lnTo>
                <a:lnTo>
                  <a:pt x="732" y="2177"/>
                </a:lnTo>
                <a:lnTo>
                  <a:pt x="734" y="2157"/>
                </a:lnTo>
                <a:lnTo>
                  <a:pt x="737" y="2139"/>
                </a:lnTo>
                <a:lnTo>
                  <a:pt x="743" y="2121"/>
                </a:lnTo>
                <a:lnTo>
                  <a:pt x="750" y="2105"/>
                </a:lnTo>
                <a:lnTo>
                  <a:pt x="759" y="2088"/>
                </a:lnTo>
                <a:lnTo>
                  <a:pt x="771" y="2073"/>
                </a:lnTo>
                <a:lnTo>
                  <a:pt x="785" y="2060"/>
                </a:lnTo>
                <a:lnTo>
                  <a:pt x="800" y="2046"/>
                </a:lnTo>
                <a:lnTo>
                  <a:pt x="816" y="2035"/>
                </a:lnTo>
                <a:lnTo>
                  <a:pt x="833" y="2024"/>
                </a:lnTo>
                <a:lnTo>
                  <a:pt x="852" y="2015"/>
                </a:lnTo>
                <a:lnTo>
                  <a:pt x="873" y="2006"/>
                </a:lnTo>
                <a:lnTo>
                  <a:pt x="894" y="2000"/>
                </a:lnTo>
                <a:lnTo>
                  <a:pt x="915" y="1996"/>
                </a:lnTo>
                <a:lnTo>
                  <a:pt x="939" y="1993"/>
                </a:lnTo>
                <a:lnTo>
                  <a:pt x="961" y="1993"/>
                </a:lnTo>
                <a:lnTo>
                  <a:pt x="961" y="1993"/>
                </a:lnTo>
                <a:lnTo>
                  <a:pt x="985" y="1993"/>
                </a:lnTo>
                <a:lnTo>
                  <a:pt x="1007" y="1996"/>
                </a:lnTo>
                <a:lnTo>
                  <a:pt x="1030" y="2000"/>
                </a:lnTo>
                <a:lnTo>
                  <a:pt x="1051" y="2006"/>
                </a:lnTo>
                <a:lnTo>
                  <a:pt x="1070" y="2015"/>
                </a:lnTo>
                <a:lnTo>
                  <a:pt x="1090" y="2024"/>
                </a:lnTo>
                <a:lnTo>
                  <a:pt x="1108" y="2035"/>
                </a:lnTo>
                <a:lnTo>
                  <a:pt x="1124" y="2046"/>
                </a:lnTo>
                <a:lnTo>
                  <a:pt x="1139" y="2060"/>
                </a:lnTo>
                <a:lnTo>
                  <a:pt x="1152" y="2073"/>
                </a:lnTo>
                <a:lnTo>
                  <a:pt x="1163" y="2088"/>
                </a:lnTo>
                <a:lnTo>
                  <a:pt x="1173" y="2105"/>
                </a:lnTo>
                <a:lnTo>
                  <a:pt x="1181" y="2121"/>
                </a:lnTo>
                <a:lnTo>
                  <a:pt x="1187" y="2139"/>
                </a:lnTo>
                <a:lnTo>
                  <a:pt x="1190" y="2157"/>
                </a:lnTo>
                <a:lnTo>
                  <a:pt x="1191" y="2177"/>
                </a:lnTo>
                <a:lnTo>
                  <a:pt x="1191" y="2177"/>
                </a:lnTo>
                <a:lnTo>
                  <a:pt x="1190" y="2193"/>
                </a:lnTo>
                <a:lnTo>
                  <a:pt x="1187" y="2208"/>
                </a:lnTo>
                <a:lnTo>
                  <a:pt x="1184" y="2221"/>
                </a:lnTo>
                <a:lnTo>
                  <a:pt x="1178" y="2235"/>
                </a:lnTo>
                <a:lnTo>
                  <a:pt x="1172" y="2247"/>
                </a:lnTo>
                <a:lnTo>
                  <a:pt x="1166" y="2257"/>
                </a:lnTo>
                <a:lnTo>
                  <a:pt x="1158" y="2266"/>
                </a:lnTo>
                <a:lnTo>
                  <a:pt x="1151" y="2275"/>
                </a:lnTo>
                <a:lnTo>
                  <a:pt x="1136" y="2289"/>
                </a:lnTo>
                <a:lnTo>
                  <a:pt x="1123" y="2298"/>
                </a:lnTo>
                <a:lnTo>
                  <a:pt x="1111" y="2305"/>
                </a:lnTo>
                <a:lnTo>
                  <a:pt x="1111" y="2305"/>
                </a:lnTo>
                <a:lnTo>
                  <a:pt x="1097" y="2313"/>
                </a:lnTo>
                <a:lnTo>
                  <a:pt x="1087" y="2322"/>
                </a:lnTo>
                <a:lnTo>
                  <a:pt x="1079" y="2329"/>
                </a:lnTo>
                <a:lnTo>
                  <a:pt x="1073" y="2338"/>
                </a:lnTo>
                <a:lnTo>
                  <a:pt x="1070" y="2347"/>
                </a:lnTo>
                <a:lnTo>
                  <a:pt x="1070" y="2356"/>
                </a:lnTo>
                <a:lnTo>
                  <a:pt x="1072" y="2363"/>
                </a:lnTo>
                <a:lnTo>
                  <a:pt x="1076" y="2371"/>
                </a:lnTo>
                <a:lnTo>
                  <a:pt x="1979" y="2371"/>
                </a:lnTo>
                <a:lnTo>
                  <a:pt x="1979" y="392"/>
                </a:lnTo>
                <a:lnTo>
                  <a:pt x="1100" y="392"/>
                </a:lnTo>
                <a:close/>
              </a:path>
            </a:pathLst>
          </a:custGeom>
          <a:solidFill>
            <a:srgbClr val="6A80A3"/>
          </a:solidFill>
          <a:ln w="28575">
            <a:solidFill>
              <a:schemeClr val="bg1"/>
            </a:solidFill>
            <a:prstDash val="solid"/>
            <a:round/>
            <a:headEnd/>
            <a:tailEnd/>
          </a:ln>
        </p:spPr>
        <p:txBody>
          <a:bodyPr lIns="288000" tIns="251999"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Arial"/>
                <a:ea typeface="+mn-ea"/>
                <a:cs typeface="Arial" charset="0"/>
              </a:rPr>
              <a:t>UX </a:t>
            </a:r>
            <a:br>
              <a:rPr kumimoji="0" lang="en-GB" sz="1800" b="1" i="0" u="none" strike="noStrike" kern="1200" cap="none" spc="0" normalizeH="0" baseline="0" noProof="0" dirty="0">
                <a:ln>
                  <a:noFill/>
                </a:ln>
                <a:solidFill>
                  <a:prstClr val="white"/>
                </a:solidFill>
                <a:effectLst/>
                <a:uLnTx/>
                <a:uFillTx/>
                <a:latin typeface="Arial"/>
                <a:ea typeface="+mn-ea"/>
                <a:cs typeface="Arial" charset="0"/>
              </a:rPr>
            </a:br>
            <a:r>
              <a:rPr kumimoji="0" lang="en-GB" sz="1800" b="1" i="0" u="none" strike="noStrike" kern="1200" cap="none" spc="0" normalizeH="0" baseline="0" noProof="0" dirty="0">
                <a:ln>
                  <a:noFill/>
                </a:ln>
                <a:solidFill>
                  <a:prstClr val="white"/>
                </a:solidFill>
                <a:effectLst/>
                <a:uLnTx/>
                <a:uFillTx/>
                <a:latin typeface="Arial"/>
                <a:ea typeface="+mn-ea"/>
                <a:cs typeface="Arial" charset="0"/>
              </a:rPr>
              <a:t>Customer Exp.</a:t>
            </a:r>
          </a:p>
        </p:txBody>
      </p:sp>
      <p:sp>
        <p:nvSpPr>
          <p:cNvPr id="29" name="Freeform 12">
            <a:extLst>
              <a:ext uri="{FF2B5EF4-FFF2-40B4-BE49-F238E27FC236}">
                <a16:creationId xmlns:a16="http://schemas.microsoft.com/office/drawing/2014/main" xmlns="" id="{DF583924-6054-41CE-9932-7EEEF7F4FB94}"/>
              </a:ext>
            </a:extLst>
          </p:cNvPr>
          <p:cNvSpPr>
            <a:spLocks/>
          </p:cNvSpPr>
          <p:nvPr/>
        </p:nvSpPr>
        <p:spPr bwMode="auto">
          <a:xfrm>
            <a:off x="9420996" y="1527175"/>
            <a:ext cx="1797464" cy="1493603"/>
          </a:xfrm>
          <a:custGeom>
            <a:avLst/>
            <a:gdLst>
              <a:gd name="T0" fmla="*/ 1586 w 2377"/>
              <a:gd name="T1" fmla="*/ 1797 h 1975"/>
              <a:gd name="T2" fmla="*/ 1564 w 2377"/>
              <a:gd name="T3" fmla="*/ 1845 h 1975"/>
              <a:gd name="T4" fmla="*/ 1522 w 2377"/>
              <a:gd name="T5" fmla="*/ 1886 h 1975"/>
              <a:gd name="T6" fmla="*/ 1489 w 2377"/>
              <a:gd name="T7" fmla="*/ 1906 h 1975"/>
              <a:gd name="T8" fmla="*/ 1470 w 2377"/>
              <a:gd name="T9" fmla="*/ 1933 h 1975"/>
              <a:gd name="T10" fmla="*/ 1473 w 2377"/>
              <a:gd name="T11" fmla="*/ 1957 h 1975"/>
              <a:gd name="T12" fmla="*/ 1500 w 2377"/>
              <a:gd name="T13" fmla="*/ 1973 h 1975"/>
              <a:gd name="T14" fmla="*/ 2377 w 2377"/>
              <a:gd name="T15" fmla="*/ 0 h 1975"/>
              <a:gd name="T16" fmla="*/ 395 w 2377"/>
              <a:gd name="T17" fmla="*/ 855 h 1975"/>
              <a:gd name="T18" fmla="*/ 390 w 2377"/>
              <a:gd name="T19" fmla="*/ 886 h 1975"/>
              <a:gd name="T20" fmla="*/ 371 w 2377"/>
              <a:gd name="T21" fmla="*/ 907 h 1975"/>
              <a:gd name="T22" fmla="*/ 346 w 2377"/>
              <a:gd name="T23" fmla="*/ 904 h 1975"/>
              <a:gd name="T24" fmla="*/ 320 w 2377"/>
              <a:gd name="T25" fmla="*/ 877 h 1975"/>
              <a:gd name="T26" fmla="*/ 298 w 2377"/>
              <a:gd name="T27" fmla="*/ 842 h 1975"/>
              <a:gd name="T28" fmla="*/ 254 w 2377"/>
              <a:gd name="T29" fmla="*/ 806 h 1975"/>
              <a:gd name="T30" fmla="*/ 201 w 2377"/>
              <a:gd name="T31" fmla="*/ 788 h 1975"/>
              <a:gd name="T32" fmla="*/ 148 w 2377"/>
              <a:gd name="T33" fmla="*/ 792 h 1975"/>
              <a:gd name="T34" fmla="*/ 83 w 2377"/>
              <a:gd name="T35" fmla="*/ 827 h 1975"/>
              <a:gd name="T36" fmla="*/ 32 w 2377"/>
              <a:gd name="T37" fmla="*/ 888 h 1975"/>
              <a:gd name="T38" fmla="*/ 5 w 2377"/>
              <a:gd name="T39" fmla="*/ 970 h 1975"/>
              <a:gd name="T40" fmla="*/ 2 w 2377"/>
              <a:gd name="T41" fmla="*/ 1040 h 1975"/>
              <a:gd name="T42" fmla="*/ 23 w 2377"/>
              <a:gd name="T43" fmla="*/ 1126 h 1975"/>
              <a:gd name="T44" fmla="*/ 68 w 2377"/>
              <a:gd name="T45" fmla="*/ 1193 h 1975"/>
              <a:gd name="T46" fmla="*/ 130 w 2377"/>
              <a:gd name="T47" fmla="*/ 1236 h 1975"/>
              <a:gd name="T48" fmla="*/ 184 w 2377"/>
              <a:gd name="T49" fmla="*/ 1245 h 1975"/>
              <a:gd name="T50" fmla="*/ 243 w 2377"/>
              <a:gd name="T51" fmla="*/ 1233 h 1975"/>
              <a:gd name="T52" fmla="*/ 283 w 2377"/>
              <a:gd name="T53" fmla="*/ 1206 h 1975"/>
              <a:gd name="T54" fmla="*/ 314 w 2377"/>
              <a:gd name="T55" fmla="*/ 1166 h 1975"/>
              <a:gd name="T56" fmla="*/ 340 w 2377"/>
              <a:gd name="T57" fmla="*/ 1133 h 1975"/>
              <a:gd name="T58" fmla="*/ 365 w 2377"/>
              <a:gd name="T59" fmla="*/ 1124 h 1975"/>
              <a:gd name="T60" fmla="*/ 388 w 2377"/>
              <a:gd name="T61" fmla="*/ 1139 h 1975"/>
              <a:gd name="T62" fmla="*/ 395 w 2377"/>
              <a:gd name="T63" fmla="*/ 1178 h 1975"/>
              <a:gd name="T64" fmla="*/ 1199 w 2377"/>
              <a:gd name="T65" fmla="*/ 1975 h 1975"/>
              <a:gd name="T66" fmla="*/ 1229 w 2377"/>
              <a:gd name="T67" fmla="*/ 1970 h 1975"/>
              <a:gd name="T68" fmla="*/ 1250 w 2377"/>
              <a:gd name="T69" fmla="*/ 1951 h 1975"/>
              <a:gd name="T70" fmla="*/ 1247 w 2377"/>
              <a:gd name="T71" fmla="*/ 1925 h 1975"/>
              <a:gd name="T72" fmla="*/ 1222 w 2377"/>
              <a:gd name="T73" fmla="*/ 1900 h 1975"/>
              <a:gd name="T74" fmla="*/ 1186 w 2377"/>
              <a:gd name="T75" fmla="*/ 1878 h 1975"/>
              <a:gd name="T76" fmla="*/ 1150 w 2377"/>
              <a:gd name="T77" fmla="*/ 1834 h 1975"/>
              <a:gd name="T78" fmla="*/ 1132 w 2377"/>
              <a:gd name="T79" fmla="*/ 1780 h 1975"/>
              <a:gd name="T80" fmla="*/ 1135 w 2377"/>
              <a:gd name="T81" fmla="*/ 1728 h 1975"/>
              <a:gd name="T82" fmla="*/ 1169 w 2377"/>
              <a:gd name="T83" fmla="*/ 1662 h 1975"/>
              <a:gd name="T84" fmla="*/ 1232 w 2377"/>
              <a:gd name="T85" fmla="*/ 1611 h 1975"/>
              <a:gd name="T86" fmla="*/ 1314 w 2377"/>
              <a:gd name="T87" fmla="*/ 1585 h 1975"/>
              <a:gd name="T88" fmla="*/ 1383 w 2377"/>
              <a:gd name="T89" fmla="*/ 1582 h 1975"/>
              <a:gd name="T90" fmla="*/ 1470 w 2377"/>
              <a:gd name="T91" fmla="*/ 1602 h 1975"/>
              <a:gd name="T92" fmla="*/ 1537 w 2377"/>
              <a:gd name="T93" fmla="*/ 1647 h 1975"/>
              <a:gd name="T94" fmla="*/ 1579 w 2377"/>
              <a:gd name="T95" fmla="*/ 1710 h 1975"/>
              <a:gd name="T96" fmla="*/ 1589 w 2377"/>
              <a:gd name="T97" fmla="*/ 1764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77" h="1975">
                <a:moveTo>
                  <a:pt x="1589" y="1764"/>
                </a:moveTo>
                <a:lnTo>
                  <a:pt x="1589" y="1764"/>
                </a:lnTo>
                <a:lnTo>
                  <a:pt x="1588" y="1780"/>
                </a:lnTo>
                <a:lnTo>
                  <a:pt x="1586" y="1797"/>
                </a:lnTo>
                <a:lnTo>
                  <a:pt x="1582" y="1810"/>
                </a:lnTo>
                <a:lnTo>
                  <a:pt x="1577" y="1822"/>
                </a:lnTo>
                <a:lnTo>
                  <a:pt x="1571" y="1834"/>
                </a:lnTo>
                <a:lnTo>
                  <a:pt x="1564" y="1845"/>
                </a:lnTo>
                <a:lnTo>
                  <a:pt x="1556" y="1855"/>
                </a:lnTo>
                <a:lnTo>
                  <a:pt x="1549" y="1863"/>
                </a:lnTo>
                <a:lnTo>
                  <a:pt x="1534" y="1878"/>
                </a:lnTo>
                <a:lnTo>
                  <a:pt x="1522" y="1886"/>
                </a:lnTo>
                <a:lnTo>
                  <a:pt x="1509" y="1894"/>
                </a:lnTo>
                <a:lnTo>
                  <a:pt x="1509" y="1894"/>
                </a:lnTo>
                <a:lnTo>
                  <a:pt x="1498" y="1900"/>
                </a:lnTo>
                <a:lnTo>
                  <a:pt x="1489" y="1906"/>
                </a:lnTo>
                <a:lnTo>
                  <a:pt x="1483" y="1912"/>
                </a:lnTo>
                <a:lnTo>
                  <a:pt x="1477" y="1919"/>
                </a:lnTo>
                <a:lnTo>
                  <a:pt x="1473" y="1925"/>
                </a:lnTo>
                <a:lnTo>
                  <a:pt x="1470" y="1933"/>
                </a:lnTo>
                <a:lnTo>
                  <a:pt x="1468" y="1939"/>
                </a:lnTo>
                <a:lnTo>
                  <a:pt x="1468" y="1945"/>
                </a:lnTo>
                <a:lnTo>
                  <a:pt x="1470" y="1951"/>
                </a:lnTo>
                <a:lnTo>
                  <a:pt x="1473" y="1957"/>
                </a:lnTo>
                <a:lnTo>
                  <a:pt x="1477" y="1963"/>
                </a:lnTo>
                <a:lnTo>
                  <a:pt x="1483" y="1967"/>
                </a:lnTo>
                <a:lnTo>
                  <a:pt x="1491" y="1970"/>
                </a:lnTo>
                <a:lnTo>
                  <a:pt x="1500" y="1973"/>
                </a:lnTo>
                <a:lnTo>
                  <a:pt x="1509" y="1975"/>
                </a:lnTo>
                <a:lnTo>
                  <a:pt x="1521" y="1975"/>
                </a:lnTo>
                <a:lnTo>
                  <a:pt x="2377" y="1975"/>
                </a:lnTo>
                <a:lnTo>
                  <a:pt x="2377" y="0"/>
                </a:lnTo>
                <a:lnTo>
                  <a:pt x="398" y="0"/>
                </a:lnTo>
                <a:lnTo>
                  <a:pt x="398" y="454"/>
                </a:lnTo>
                <a:lnTo>
                  <a:pt x="395" y="454"/>
                </a:lnTo>
                <a:lnTo>
                  <a:pt x="395" y="855"/>
                </a:lnTo>
                <a:lnTo>
                  <a:pt x="395" y="855"/>
                </a:lnTo>
                <a:lnTo>
                  <a:pt x="395" y="867"/>
                </a:lnTo>
                <a:lnTo>
                  <a:pt x="393" y="877"/>
                </a:lnTo>
                <a:lnTo>
                  <a:pt x="390" y="886"/>
                </a:lnTo>
                <a:lnTo>
                  <a:pt x="388" y="894"/>
                </a:lnTo>
                <a:lnTo>
                  <a:pt x="383" y="900"/>
                </a:lnTo>
                <a:lnTo>
                  <a:pt x="377" y="904"/>
                </a:lnTo>
                <a:lnTo>
                  <a:pt x="371" y="907"/>
                </a:lnTo>
                <a:lnTo>
                  <a:pt x="365" y="909"/>
                </a:lnTo>
                <a:lnTo>
                  <a:pt x="359" y="909"/>
                </a:lnTo>
                <a:lnTo>
                  <a:pt x="353" y="907"/>
                </a:lnTo>
                <a:lnTo>
                  <a:pt x="346" y="904"/>
                </a:lnTo>
                <a:lnTo>
                  <a:pt x="340" y="900"/>
                </a:lnTo>
                <a:lnTo>
                  <a:pt x="332" y="894"/>
                </a:lnTo>
                <a:lnTo>
                  <a:pt x="326" y="886"/>
                </a:lnTo>
                <a:lnTo>
                  <a:pt x="320" y="877"/>
                </a:lnTo>
                <a:lnTo>
                  <a:pt x="314" y="867"/>
                </a:lnTo>
                <a:lnTo>
                  <a:pt x="314" y="867"/>
                </a:lnTo>
                <a:lnTo>
                  <a:pt x="307" y="855"/>
                </a:lnTo>
                <a:lnTo>
                  <a:pt x="298" y="842"/>
                </a:lnTo>
                <a:lnTo>
                  <a:pt x="283" y="827"/>
                </a:lnTo>
                <a:lnTo>
                  <a:pt x="275" y="819"/>
                </a:lnTo>
                <a:lnTo>
                  <a:pt x="265" y="813"/>
                </a:lnTo>
                <a:lnTo>
                  <a:pt x="254" y="806"/>
                </a:lnTo>
                <a:lnTo>
                  <a:pt x="243" y="800"/>
                </a:lnTo>
                <a:lnTo>
                  <a:pt x="231" y="795"/>
                </a:lnTo>
                <a:lnTo>
                  <a:pt x="217" y="791"/>
                </a:lnTo>
                <a:lnTo>
                  <a:pt x="201" y="788"/>
                </a:lnTo>
                <a:lnTo>
                  <a:pt x="184" y="788"/>
                </a:lnTo>
                <a:lnTo>
                  <a:pt x="184" y="788"/>
                </a:lnTo>
                <a:lnTo>
                  <a:pt x="166" y="788"/>
                </a:lnTo>
                <a:lnTo>
                  <a:pt x="148" y="792"/>
                </a:lnTo>
                <a:lnTo>
                  <a:pt x="130" y="797"/>
                </a:lnTo>
                <a:lnTo>
                  <a:pt x="112" y="806"/>
                </a:lnTo>
                <a:lnTo>
                  <a:pt x="98" y="815"/>
                </a:lnTo>
                <a:lnTo>
                  <a:pt x="83" y="827"/>
                </a:lnTo>
                <a:lnTo>
                  <a:pt x="68" y="840"/>
                </a:lnTo>
                <a:lnTo>
                  <a:pt x="54" y="855"/>
                </a:lnTo>
                <a:lnTo>
                  <a:pt x="42" y="870"/>
                </a:lnTo>
                <a:lnTo>
                  <a:pt x="32" y="888"/>
                </a:lnTo>
                <a:lnTo>
                  <a:pt x="23" y="907"/>
                </a:lnTo>
                <a:lnTo>
                  <a:pt x="15" y="927"/>
                </a:lnTo>
                <a:lnTo>
                  <a:pt x="9" y="948"/>
                </a:lnTo>
                <a:lnTo>
                  <a:pt x="5" y="970"/>
                </a:lnTo>
                <a:lnTo>
                  <a:pt x="2" y="993"/>
                </a:lnTo>
                <a:lnTo>
                  <a:pt x="0" y="1016"/>
                </a:lnTo>
                <a:lnTo>
                  <a:pt x="0" y="1016"/>
                </a:lnTo>
                <a:lnTo>
                  <a:pt x="2" y="1040"/>
                </a:lnTo>
                <a:lnTo>
                  <a:pt x="5" y="1063"/>
                </a:lnTo>
                <a:lnTo>
                  <a:pt x="9" y="1085"/>
                </a:lnTo>
                <a:lnTo>
                  <a:pt x="15" y="1106"/>
                </a:lnTo>
                <a:lnTo>
                  <a:pt x="23" y="1126"/>
                </a:lnTo>
                <a:lnTo>
                  <a:pt x="32" y="1145"/>
                </a:lnTo>
                <a:lnTo>
                  <a:pt x="42" y="1163"/>
                </a:lnTo>
                <a:lnTo>
                  <a:pt x="54" y="1179"/>
                </a:lnTo>
                <a:lnTo>
                  <a:pt x="68" y="1193"/>
                </a:lnTo>
                <a:lnTo>
                  <a:pt x="83" y="1206"/>
                </a:lnTo>
                <a:lnTo>
                  <a:pt x="98" y="1218"/>
                </a:lnTo>
                <a:lnTo>
                  <a:pt x="112" y="1227"/>
                </a:lnTo>
                <a:lnTo>
                  <a:pt x="130" y="1236"/>
                </a:lnTo>
                <a:lnTo>
                  <a:pt x="148" y="1241"/>
                </a:lnTo>
                <a:lnTo>
                  <a:pt x="166" y="1245"/>
                </a:lnTo>
                <a:lnTo>
                  <a:pt x="184" y="1245"/>
                </a:lnTo>
                <a:lnTo>
                  <a:pt x="184" y="1245"/>
                </a:lnTo>
                <a:lnTo>
                  <a:pt x="201" y="1245"/>
                </a:lnTo>
                <a:lnTo>
                  <a:pt x="217" y="1242"/>
                </a:lnTo>
                <a:lnTo>
                  <a:pt x="231" y="1239"/>
                </a:lnTo>
                <a:lnTo>
                  <a:pt x="243" y="1233"/>
                </a:lnTo>
                <a:lnTo>
                  <a:pt x="254" y="1227"/>
                </a:lnTo>
                <a:lnTo>
                  <a:pt x="265" y="1220"/>
                </a:lnTo>
                <a:lnTo>
                  <a:pt x="275" y="1214"/>
                </a:lnTo>
                <a:lnTo>
                  <a:pt x="283" y="1206"/>
                </a:lnTo>
                <a:lnTo>
                  <a:pt x="298" y="1191"/>
                </a:lnTo>
                <a:lnTo>
                  <a:pt x="307" y="1178"/>
                </a:lnTo>
                <a:lnTo>
                  <a:pt x="314" y="1166"/>
                </a:lnTo>
                <a:lnTo>
                  <a:pt x="314" y="1166"/>
                </a:lnTo>
                <a:lnTo>
                  <a:pt x="320" y="1155"/>
                </a:lnTo>
                <a:lnTo>
                  <a:pt x="326" y="1147"/>
                </a:lnTo>
                <a:lnTo>
                  <a:pt x="332" y="1139"/>
                </a:lnTo>
                <a:lnTo>
                  <a:pt x="340" y="1133"/>
                </a:lnTo>
                <a:lnTo>
                  <a:pt x="346" y="1129"/>
                </a:lnTo>
                <a:lnTo>
                  <a:pt x="353" y="1126"/>
                </a:lnTo>
                <a:lnTo>
                  <a:pt x="359" y="1124"/>
                </a:lnTo>
                <a:lnTo>
                  <a:pt x="365" y="1124"/>
                </a:lnTo>
                <a:lnTo>
                  <a:pt x="371" y="1126"/>
                </a:lnTo>
                <a:lnTo>
                  <a:pt x="377" y="1129"/>
                </a:lnTo>
                <a:lnTo>
                  <a:pt x="383" y="1133"/>
                </a:lnTo>
                <a:lnTo>
                  <a:pt x="388" y="1139"/>
                </a:lnTo>
                <a:lnTo>
                  <a:pt x="390" y="1147"/>
                </a:lnTo>
                <a:lnTo>
                  <a:pt x="393" y="1155"/>
                </a:lnTo>
                <a:lnTo>
                  <a:pt x="395" y="1166"/>
                </a:lnTo>
                <a:lnTo>
                  <a:pt x="395" y="1178"/>
                </a:lnTo>
                <a:lnTo>
                  <a:pt x="395" y="1429"/>
                </a:lnTo>
                <a:lnTo>
                  <a:pt x="398" y="1429"/>
                </a:lnTo>
                <a:lnTo>
                  <a:pt x="398" y="1975"/>
                </a:lnTo>
                <a:lnTo>
                  <a:pt x="1199" y="1975"/>
                </a:lnTo>
                <a:lnTo>
                  <a:pt x="1199" y="1975"/>
                </a:lnTo>
                <a:lnTo>
                  <a:pt x="1211" y="1975"/>
                </a:lnTo>
                <a:lnTo>
                  <a:pt x="1220" y="1973"/>
                </a:lnTo>
                <a:lnTo>
                  <a:pt x="1229" y="1970"/>
                </a:lnTo>
                <a:lnTo>
                  <a:pt x="1237" y="1967"/>
                </a:lnTo>
                <a:lnTo>
                  <a:pt x="1242" y="1963"/>
                </a:lnTo>
                <a:lnTo>
                  <a:pt x="1247" y="1957"/>
                </a:lnTo>
                <a:lnTo>
                  <a:pt x="1250" y="1951"/>
                </a:lnTo>
                <a:lnTo>
                  <a:pt x="1251" y="1945"/>
                </a:lnTo>
                <a:lnTo>
                  <a:pt x="1251" y="1939"/>
                </a:lnTo>
                <a:lnTo>
                  <a:pt x="1250" y="1933"/>
                </a:lnTo>
                <a:lnTo>
                  <a:pt x="1247" y="1925"/>
                </a:lnTo>
                <a:lnTo>
                  <a:pt x="1242" y="1919"/>
                </a:lnTo>
                <a:lnTo>
                  <a:pt x="1238" y="1912"/>
                </a:lnTo>
                <a:lnTo>
                  <a:pt x="1231" y="1906"/>
                </a:lnTo>
                <a:lnTo>
                  <a:pt x="1222" y="1900"/>
                </a:lnTo>
                <a:lnTo>
                  <a:pt x="1211" y="1894"/>
                </a:lnTo>
                <a:lnTo>
                  <a:pt x="1211" y="1894"/>
                </a:lnTo>
                <a:lnTo>
                  <a:pt x="1198" y="1886"/>
                </a:lnTo>
                <a:lnTo>
                  <a:pt x="1186" y="1878"/>
                </a:lnTo>
                <a:lnTo>
                  <a:pt x="1171" y="1863"/>
                </a:lnTo>
                <a:lnTo>
                  <a:pt x="1163" y="1855"/>
                </a:lnTo>
                <a:lnTo>
                  <a:pt x="1156" y="1845"/>
                </a:lnTo>
                <a:lnTo>
                  <a:pt x="1150" y="1834"/>
                </a:lnTo>
                <a:lnTo>
                  <a:pt x="1142" y="1822"/>
                </a:lnTo>
                <a:lnTo>
                  <a:pt x="1138" y="1810"/>
                </a:lnTo>
                <a:lnTo>
                  <a:pt x="1133" y="1797"/>
                </a:lnTo>
                <a:lnTo>
                  <a:pt x="1132" y="1780"/>
                </a:lnTo>
                <a:lnTo>
                  <a:pt x="1130" y="1764"/>
                </a:lnTo>
                <a:lnTo>
                  <a:pt x="1130" y="1764"/>
                </a:lnTo>
                <a:lnTo>
                  <a:pt x="1132" y="1746"/>
                </a:lnTo>
                <a:lnTo>
                  <a:pt x="1135" y="1728"/>
                </a:lnTo>
                <a:lnTo>
                  <a:pt x="1141" y="1710"/>
                </a:lnTo>
                <a:lnTo>
                  <a:pt x="1148" y="1692"/>
                </a:lnTo>
                <a:lnTo>
                  <a:pt x="1159" y="1677"/>
                </a:lnTo>
                <a:lnTo>
                  <a:pt x="1169" y="1662"/>
                </a:lnTo>
                <a:lnTo>
                  <a:pt x="1183" y="1647"/>
                </a:lnTo>
                <a:lnTo>
                  <a:pt x="1198" y="1634"/>
                </a:lnTo>
                <a:lnTo>
                  <a:pt x="1214" y="1622"/>
                </a:lnTo>
                <a:lnTo>
                  <a:pt x="1232" y="1611"/>
                </a:lnTo>
                <a:lnTo>
                  <a:pt x="1250" y="1602"/>
                </a:lnTo>
                <a:lnTo>
                  <a:pt x="1271" y="1595"/>
                </a:lnTo>
                <a:lnTo>
                  <a:pt x="1292" y="1589"/>
                </a:lnTo>
                <a:lnTo>
                  <a:pt x="1314" y="1585"/>
                </a:lnTo>
                <a:lnTo>
                  <a:pt x="1337" y="1582"/>
                </a:lnTo>
                <a:lnTo>
                  <a:pt x="1361" y="1580"/>
                </a:lnTo>
                <a:lnTo>
                  <a:pt x="1361" y="1580"/>
                </a:lnTo>
                <a:lnTo>
                  <a:pt x="1383" y="1582"/>
                </a:lnTo>
                <a:lnTo>
                  <a:pt x="1405" y="1585"/>
                </a:lnTo>
                <a:lnTo>
                  <a:pt x="1428" y="1589"/>
                </a:lnTo>
                <a:lnTo>
                  <a:pt x="1449" y="1595"/>
                </a:lnTo>
                <a:lnTo>
                  <a:pt x="1470" y="1602"/>
                </a:lnTo>
                <a:lnTo>
                  <a:pt x="1488" y="1611"/>
                </a:lnTo>
                <a:lnTo>
                  <a:pt x="1506" y="1622"/>
                </a:lnTo>
                <a:lnTo>
                  <a:pt x="1522" y="1634"/>
                </a:lnTo>
                <a:lnTo>
                  <a:pt x="1537" y="1647"/>
                </a:lnTo>
                <a:lnTo>
                  <a:pt x="1550" y="1662"/>
                </a:lnTo>
                <a:lnTo>
                  <a:pt x="1561" y="1677"/>
                </a:lnTo>
                <a:lnTo>
                  <a:pt x="1571" y="1692"/>
                </a:lnTo>
                <a:lnTo>
                  <a:pt x="1579" y="1710"/>
                </a:lnTo>
                <a:lnTo>
                  <a:pt x="1585" y="1728"/>
                </a:lnTo>
                <a:lnTo>
                  <a:pt x="1588" y="1746"/>
                </a:lnTo>
                <a:lnTo>
                  <a:pt x="1589" y="1764"/>
                </a:lnTo>
                <a:lnTo>
                  <a:pt x="1589" y="1764"/>
                </a:lnTo>
                <a:close/>
              </a:path>
            </a:pathLst>
          </a:custGeom>
          <a:solidFill>
            <a:srgbClr val="A1B3CA"/>
          </a:solidFill>
          <a:ln w="28575">
            <a:solidFill>
              <a:schemeClr val="bg1"/>
            </a:solidFill>
            <a:prstDash val="solid"/>
            <a:round/>
            <a:headEnd/>
            <a:tailEnd/>
          </a:ln>
        </p:spPr>
        <p:txBody>
          <a:bodyPr lIns="32400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rial"/>
                <a:ea typeface="+mn-ea"/>
                <a:cs typeface="Arial" charset="0"/>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rial"/>
                <a:ea typeface="+mn-ea"/>
                <a:cs typeface="Arial" charset="0"/>
              </a:rPr>
              <a:t>Of</a:t>
            </a:r>
            <a:br>
              <a:rPr kumimoji="0" lang="en-GB" sz="1800" b="1" i="0" u="none" strike="noStrike" kern="1200" cap="none" spc="0" normalizeH="0" baseline="0" noProof="0" dirty="0">
                <a:ln>
                  <a:noFill/>
                </a:ln>
                <a:solidFill>
                  <a:prstClr val="black"/>
                </a:solidFill>
                <a:effectLst/>
                <a:uLnTx/>
                <a:uFillTx/>
                <a:latin typeface="Arial"/>
                <a:ea typeface="+mn-ea"/>
                <a:cs typeface="Arial" charset="0"/>
              </a:rPr>
            </a:br>
            <a:r>
              <a:rPr kumimoji="0" lang="en-GB" sz="1800" b="1" i="0" u="none" strike="noStrike" kern="1200" cap="none" spc="0" normalizeH="0" baseline="0" noProof="0" dirty="0">
                <a:ln>
                  <a:noFill/>
                </a:ln>
                <a:solidFill>
                  <a:prstClr val="black"/>
                </a:solidFill>
                <a:effectLst/>
                <a:uLnTx/>
                <a:uFillTx/>
                <a:latin typeface="Arial"/>
                <a:ea typeface="+mn-ea"/>
                <a:cs typeface="Arial" charset="0"/>
              </a:rPr>
              <a:t>Process</a:t>
            </a:r>
          </a:p>
        </p:txBody>
      </p:sp>
      <p:sp>
        <p:nvSpPr>
          <p:cNvPr id="30" name="Freeform 9">
            <a:extLst>
              <a:ext uri="{FF2B5EF4-FFF2-40B4-BE49-F238E27FC236}">
                <a16:creationId xmlns:a16="http://schemas.microsoft.com/office/drawing/2014/main" xmlns="" id="{68AC7CA9-90A9-47A5-A1C7-A231ED8E4F56}"/>
              </a:ext>
            </a:extLst>
          </p:cNvPr>
          <p:cNvSpPr>
            <a:spLocks/>
          </p:cNvSpPr>
          <p:nvPr/>
        </p:nvSpPr>
        <p:spPr bwMode="auto">
          <a:xfrm>
            <a:off x="7933440" y="3022290"/>
            <a:ext cx="2095278" cy="1493603"/>
          </a:xfrm>
          <a:custGeom>
            <a:avLst/>
            <a:gdLst>
              <a:gd name="T0" fmla="*/ 2529 w 2773"/>
              <a:gd name="T1" fmla="*/ 743 h 1976"/>
              <a:gd name="T2" fmla="*/ 2466 w 2773"/>
              <a:gd name="T3" fmla="*/ 798 h 1976"/>
              <a:gd name="T4" fmla="*/ 2421 w 2773"/>
              <a:gd name="T5" fmla="*/ 849 h 1976"/>
              <a:gd name="T6" fmla="*/ 2382 w 2773"/>
              <a:gd name="T7" fmla="*/ 831 h 1976"/>
              <a:gd name="T8" fmla="*/ 2375 w 2773"/>
              <a:gd name="T9" fmla="*/ 0 h 1976"/>
              <a:gd name="T10" fmla="*/ 1536 w 2773"/>
              <a:gd name="T11" fmla="*/ 9 h 1976"/>
              <a:gd name="T12" fmla="*/ 1523 w 2773"/>
              <a:gd name="T13" fmla="*/ 43 h 1976"/>
              <a:gd name="T14" fmla="*/ 1562 w 2773"/>
              <a:gd name="T15" fmla="*/ 82 h 1976"/>
              <a:gd name="T16" fmla="*/ 1617 w 2773"/>
              <a:gd name="T17" fmla="*/ 130 h 1976"/>
              <a:gd name="T18" fmla="*/ 1643 w 2773"/>
              <a:gd name="T19" fmla="*/ 210 h 1976"/>
              <a:gd name="T20" fmla="*/ 1614 w 2773"/>
              <a:gd name="T21" fmla="*/ 299 h 1976"/>
              <a:gd name="T22" fmla="*/ 1521 w 2773"/>
              <a:gd name="T23" fmla="*/ 373 h 1976"/>
              <a:gd name="T24" fmla="*/ 1412 w 2773"/>
              <a:gd name="T25" fmla="*/ 396 h 1976"/>
              <a:gd name="T26" fmla="*/ 1284 w 2773"/>
              <a:gd name="T27" fmla="*/ 363 h 1976"/>
              <a:gd name="T28" fmla="*/ 1202 w 2773"/>
              <a:gd name="T29" fmla="*/ 282 h 1976"/>
              <a:gd name="T30" fmla="*/ 1184 w 2773"/>
              <a:gd name="T31" fmla="*/ 194 h 1976"/>
              <a:gd name="T32" fmla="*/ 1217 w 2773"/>
              <a:gd name="T33" fmla="*/ 121 h 1976"/>
              <a:gd name="T34" fmla="*/ 1275 w 2773"/>
              <a:gd name="T35" fmla="*/ 76 h 1976"/>
              <a:gd name="T36" fmla="*/ 1305 w 2773"/>
              <a:gd name="T37" fmla="*/ 37 h 1976"/>
              <a:gd name="T38" fmla="*/ 1282 w 2773"/>
              <a:gd name="T39" fmla="*/ 6 h 1976"/>
              <a:gd name="T40" fmla="*/ 394 w 2773"/>
              <a:gd name="T41" fmla="*/ 454 h 1976"/>
              <a:gd name="T42" fmla="*/ 384 w 2773"/>
              <a:gd name="T43" fmla="*/ 897 h 1976"/>
              <a:gd name="T44" fmla="*/ 341 w 2773"/>
              <a:gd name="T45" fmla="*/ 903 h 1976"/>
              <a:gd name="T46" fmla="*/ 296 w 2773"/>
              <a:gd name="T47" fmla="*/ 843 h 1976"/>
              <a:gd name="T48" fmla="*/ 230 w 2773"/>
              <a:gd name="T49" fmla="*/ 795 h 1976"/>
              <a:gd name="T50" fmla="*/ 146 w 2773"/>
              <a:gd name="T51" fmla="*/ 792 h 1976"/>
              <a:gd name="T52" fmla="*/ 54 w 2773"/>
              <a:gd name="T53" fmla="*/ 855 h 1976"/>
              <a:gd name="T54" fmla="*/ 3 w 2773"/>
              <a:gd name="T55" fmla="*/ 971 h 1976"/>
              <a:gd name="T56" fmla="*/ 7 w 2773"/>
              <a:gd name="T57" fmla="*/ 1085 h 1976"/>
              <a:gd name="T58" fmla="*/ 67 w 2773"/>
              <a:gd name="T59" fmla="*/ 1194 h 1976"/>
              <a:gd name="T60" fmla="*/ 166 w 2773"/>
              <a:gd name="T61" fmla="*/ 1245 h 1976"/>
              <a:gd name="T62" fmla="*/ 242 w 2773"/>
              <a:gd name="T63" fmla="*/ 1234 h 1976"/>
              <a:gd name="T64" fmla="*/ 306 w 2773"/>
              <a:gd name="T65" fmla="*/ 1179 h 1976"/>
              <a:gd name="T66" fmla="*/ 350 w 2773"/>
              <a:gd name="T67" fmla="*/ 1127 h 1976"/>
              <a:gd name="T68" fmla="*/ 388 w 2773"/>
              <a:gd name="T69" fmla="*/ 1145 h 1976"/>
              <a:gd name="T70" fmla="*/ 396 w 2773"/>
              <a:gd name="T71" fmla="*/ 1976 h 1976"/>
              <a:gd name="T72" fmla="*/ 1236 w 2773"/>
              <a:gd name="T73" fmla="*/ 1967 h 1976"/>
              <a:gd name="T74" fmla="*/ 1249 w 2773"/>
              <a:gd name="T75" fmla="*/ 1933 h 1976"/>
              <a:gd name="T76" fmla="*/ 1211 w 2773"/>
              <a:gd name="T77" fmla="*/ 1894 h 1976"/>
              <a:gd name="T78" fmla="*/ 1155 w 2773"/>
              <a:gd name="T79" fmla="*/ 1846 h 1976"/>
              <a:gd name="T80" fmla="*/ 1130 w 2773"/>
              <a:gd name="T81" fmla="*/ 1765 h 1976"/>
              <a:gd name="T82" fmla="*/ 1157 w 2773"/>
              <a:gd name="T83" fmla="*/ 1677 h 1976"/>
              <a:gd name="T84" fmla="*/ 1249 w 2773"/>
              <a:gd name="T85" fmla="*/ 1604 h 1976"/>
              <a:gd name="T86" fmla="*/ 1359 w 2773"/>
              <a:gd name="T87" fmla="*/ 1581 h 1976"/>
              <a:gd name="T88" fmla="*/ 1487 w 2773"/>
              <a:gd name="T89" fmla="*/ 1613 h 1976"/>
              <a:gd name="T90" fmla="*/ 1571 w 2773"/>
              <a:gd name="T91" fmla="*/ 1693 h 1976"/>
              <a:gd name="T92" fmla="*/ 1587 w 2773"/>
              <a:gd name="T93" fmla="*/ 1782 h 1976"/>
              <a:gd name="T94" fmla="*/ 1556 w 2773"/>
              <a:gd name="T95" fmla="*/ 1855 h 1976"/>
              <a:gd name="T96" fmla="*/ 1498 w 2773"/>
              <a:gd name="T97" fmla="*/ 1900 h 1976"/>
              <a:gd name="T98" fmla="*/ 1468 w 2773"/>
              <a:gd name="T99" fmla="*/ 1940 h 1976"/>
              <a:gd name="T100" fmla="*/ 1489 w 2773"/>
              <a:gd name="T101" fmla="*/ 1971 h 1976"/>
              <a:gd name="T102" fmla="*/ 2376 w 2773"/>
              <a:gd name="T103" fmla="*/ 1521 h 1976"/>
              <a:gd name="T104" fmla="*/ 2387 w 2773"/>
              <a:gd name="T105" fmla="*/ 1079 h 1976"/>
              <a:gd name="T106" fmla="*/ 2432 w 2773"/>
              <a:gd name="T107" fmla="*/ 1074 h 1976"/>
              <a:gd name="T108" fmla="*/ 2475 w 2773"/>
              <a:gd name="T109" fmla="*/ 1133 h 1976"/>
              <a:gd name="T110" fmla="*/ 2542 w 2773"/>
              <a:gd name="T111" fmla="*/ 1181 h 1976"/>
              <a:gd name="T112" fmla="*/ 2625 w 2773"/>
              <a:gd name="T113" fmla="*/ 1184 h 1976"/>
              <a:gd name="T114" fmla="*/ 2719 w 2773"/>
              <a:gd name="T115" fmla="*/ 1121 h 1976"/>
              <a:gd name="T116" fmla="*/ 2768 w 2773"/>
              <a:gd name="T117" fmla="*/ 1006 h 1976"/>
              <a:gd name="T118" fmla="*/ 2764 w 2773"/>
              <a:gd name="T119" fmla="*/ 891 h 1976"/>
              <a:gd name="T120" fmla="*/ 2705 w 2773"/>
              <a:gd name="T121" fmla="*/ 781 h 1976"/>
              <a:gd name="T122" fmla="*/ 2607 w 2773"/>
              <a:gd name="T123" fmla="*/ 731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1976">
                <a:moveTo>
                  <a:pt x="2587" y="729"/>
                </a:moveTo>
                <a:lnTo>
                  <a:pt x="2587" y="729"/>
                </a:lnTo>
                <a:lnTo>
                  <a:pt x="2571" y="731"/>
                </a:lnTo>
                <a:lnTo>
                  <a:pt x="2556" y="734"/>
                </a:lnTo>
                <a:lnTo>
                  <a:pt x="2542" y="737"/>
                </a:lnTo>
                <a:lnTo>
                  <a:pt x="2529" y="743"/>
                </a:lnTo>
                <a:lnTo>
                  <a:pt x="2518" y="749"/>
                </a:lnTo>
                <a:lnTo>
                  <a:pt x="2507" y="755"/>
                </a:lnTo>
                <a:lnTo>
                  <a:pt x="2498" y="762"/>
                </a:lnTo>
                <a:lnTo>
                  <a:pt x="2489" y="770"/>
                </a:lnTo>
                <a:lnTo>
                  <a:pt x="2475" y="784"/>
                </a:lnTo>
                <a:lnTo>
                  <a:pt x="2466" y="798"/>
                </a:lnTo>
                <a:lnTo>
                  <a:pt x="2459" y="810"/>
                </a:lnTo>
                <a:lnTo>
                  <a:pt x="2459" y="810"/>
                </a:lnTo>
                <a:lnTo>
                  <a:pt x="2450" y="825"/>
                </a:lnTo>
                <a:lnTo>
                  <a:pt x="2441" y="835"/>
                </a:lnTo>
                <a:lnTo>
                  <a:pt x="2432" y="844"/>
                </a:lnTo>
                <a:lnTo>
                  <a:pt x="2421" y="849"/>
                </a:lnTo>
                <a:lnTo>
                  <a:pt x="2412" y="850"/>
                </a:lnTo>
                <a:lnTo>
                  <a:pt x="2403" y="850"/>
                </a:lnTo>
                <a:lnTo>
                  <a:pt x="2394" y="846"/>
                </a:lnTo>
                <a:lnTo>
                  <a:pt x="2387" y="838"/>
                </a:lnTo>
                <a:lnTo>
                  <a:pt x="2387" y="838"/>
                </a:lnTo>
                <a:lnTo>
                  <a:pt x="2382" y="831"/>
                </a:lnTo>
                <a:lnTo>
                  <a:pt x="2379" y="822"/>
                </a:lnTo>
                <a:lnTo>
                  <a:pt x="2378" y="810"/>
                </a:lnTo>
                <a:lnTo>
                  <a:pt x="2376" y="798"/>
                </a:lnTo>
                <a:lnTo>
                  <a:pt x="2376" y="547"/>
                </a:lnTo>
                <a:lnTo>
                  <a:pt x="2375" y="547"/>
                </a:lnTo>
                <a:lnTo>
                  <a:pt x="2375" y="0"/>
                </a:lnTo>
                <a:lnTo>
                  <a:pt x="1574" y="0"/>
                </a:lnTo>
                <a:lnTo>
                  <a:pt x="1574" y="0"/>
                </a:lnTo>
                <a:lnTo>
                  <a:pt x="1562" y="1"/>
                </a:lnTo>
                <a:lnTo>
                  <a:pt x="1551" y="3"/>
                </a:lnTo>
                <a:lnTo>
                  <a:pt x="1542" y="6"/>
                </a:lnTo>
                <a:lnTo>
                  <a:pt x="1536" y="9"/>
                </a:lnTo>
                <a:lnTo>
                  <a:pt x="1530" y="13"/>
                </a:lnTo>
                <a:lnTo>
                  <a:pt x="1526" y="18"/>
                </a:lnTo>
                <a:lnTo>
                  <a:pt x="1523" y="24"/>
                </a:lnTo>
                <a:lnTo>
                  <a:pt x="1521" y="30"/>
                </a:lnTo>
                <a:lnTo>
                  <a:pt x="1521" y="37"/>
                </a:lnTo>
                <a:lnTo>
                  <a:pt x="1523" y="43"/>
                </a:lnTo>
                <a:lnTo>
                  <a:pt x="1524" y="50"/>
                </a:lnTo>
                <a:lnTo>
                  <a:pt x="1529" y="56"/>
                </a:lnTo>
                <a:lnTo>
                  <a:pt x="1535" y="64"/>
                </a:lnTo>
                <a:lnTo>
                  <a:pt x="1542" y="70"/>
                </a:lnTo>
                <a:lnTo>
                  <a:pt x="1551" y="76"/>
                </a:lnTo>
                <a:lnTo>
                  <a:pt x="1562" y="82"/>
                </a:lnTo>
                <a:lnTo>
                  <a:pt x="1562" y="82"/>
                </a:lnTo>
                <a:lnTo>
                  <a:pt x="1574" y="89"/>
                </a:lnTo>
                <a:lnTo>
                  <a:pt x="1587" y="98"/>
                </a:lnTo>
                <a:lnTo>
                  <a:pt x="1602" y="112"/>
                </a:lnTo>
                <a:lnTo>
                  <a:pt x="1610" y="121"/>
                </a:lnTo>
                <a:lnTo>
                  <a:pt x="1617" y="130"/>
                </a:lnTo>
                <a:lnTo>
                  <a:pt x="1623" y="140"/>
                </a:lnTo>
                <a:lnTo>
                  <a:pt x="1629" y="152"/>
                </a:lnTo>
                <a:lnTo>
                  <a:pt x="1635" y="166"/>
                </a:lnTo>
                <a:lnTo>
                  <a:pt x="1638" y="179"/>
                </a:lnTo>
                <a:lnTo>
                  <a:pt x="1641" y="194"/>
                </a:lnTo>
                <a:lnTo>
                  <a:pt x="1643" y="210"/>
                </a:lnTo>
                <a:lnTo>
                  <a:pt x="1643" y="210"/>
                </a:lnTo>
                <a:lnTo>
                  <a:pt x="1641" y="230"/>
                </a:lnTo>
                <a:lnTo>
                  <a:pt x="1638" y="248"/>
                </a:lnTo>
                <a:lnTo>
                  <a:pt x="1632" y="266"/>
                </a:lnTo>
                <a:lnTo>
                  <a:pt x="1625" y="282"/>
                </a:lnTo>
                <a:lnTo>
                  <a:pt x="1614" y="299"/>
                </a:lnTo>
                <a:lnTo>
                  <a:pt x="1604" y="314"/>
                </a:lnTo>
                <a:lnTo>
                  <a:pt x="1590" y="329"/>
                </a:lnTo>
                <a:lnTo>
                  <a:pt x="1575" y="340"/>
                </a:lnTo>
                <a:lnTo>
                  <a:pt x="1559" y="352"/>
                </a:lnTo>
                <a:lnTo>
                  <a:pt x="1541" y="363"/>
                </a:lnTo>
                <a:lnTo>
                  <a:pt x="1521" y="373"/>
                </a:lnTo>
                <a:lnTo>
                  <a:pt x="1502" y="381"/>
                </a:lnTo>
                <a:lnTo>
                  <a:pt x="1481" y="387"/>
                </a:lnTo>
                <a:lnTo>
                  <a:pt x="1459" y="391"/>
                </a:lnTo>
                <a:lnTo>
                  <a:pt x="1436" y="394"/>
                </a:lnTo>
                <a:lnTo>
                  <a:pt x="1412" y="396"/>
                </a:lnTo>
                <a:lnTo>
                  <a:pt x="1412" y="396"/>
                </a:lnTo>
                <a:lnTo>
                  <a:pt x="1390" y="394"/>
                </a:lnTo>
                <a:lnTo>
                  <a:pt x="1366" y="391"/>
                </a:lnTo>
                <a:lnTo>
                  <a:pt x="1345" y="387"/>
                </a:lnTo>
                <a:lnTo>
                  <a:pt x="1324" y="381"/>
                </a:lnTo>
                <a:lnTo>
                  <a:pt x="1303" y="373"/>
                </a:lnTo>
                <a:lnTo>
                  <a:pt x="1284" y="363"/>
                </a:lnTo>
                <a:lnTo>
                  <a:pt x="1267" y="352"/>
                </a:lnTo>
                <a:lnTo>
                  <a:pt x="1251" y="340"/>
                </a:lnTo>
                <a:lnTo>
                  <a:pt x="1236" y="329"/>
                </a:lnTo>
                <a:lnTo>
                  <a:pt x="1223" y="314"/>
                </a:lnTo>
                <a:lnTo>
                  <a:pt x="1211" y="299"/>
                </a:lnTo>
                <a:lnTo>
                  <a:pt x="1202" y="282"/>
                </a:lnTo>
                <a:lnTo>
                  <a:pt x="1194" y="266"/>
                </a:lnTo>
                <a:lnTo>
                  <a:pt x="1188" y="248"/>
                </a:lnTo>
                <a:lnTo>
                  <a:pt x="1185" y="230"/>
                </a:lnTo>
                <a:lnTo>
                  <a:pt x="1184" y="210"/>
                </a:lnTo>
                <a:lnTo>
                  <a:pt x="1184" y="210"/>
                </a:lnTo>
                <a:lnTo>
                  <a:pt x="1184" y="194"/>
                </a:lnTo>
                <a:lnTo>
                  <a:pt x="1187" y="179"/>
                </a:lnTo>
                <a:lnTo>
                  <a:pt x="1191" y="166"/>
                </a:lnTo>
                <a:lnTo>
                  <a:pt x="1196" y="152"/>
                </a:lnTo>
                <a:lnTo>
                  <a:pt x="1202" y="140"/>
                </a:lnTo>
                <a:lnTo>
                  <a:pt x="1209" y="130"/>
                </a:lnTo>
                <a:lnTo>
                  <a:pt x="1217" y="121"/>
                </a:lnTo>
                <a:lnTo>
                  <a:pt x="1224" y="112"/>
                </a:lnTo>
                <a:lnTo>
                  <a:pt x="1239" y="98"/>
                </a:lnTo>
                <a:lnTo>
                  <a:pt x="1251" y="89"/>
                </a:lnTo>
                <a:lnTo>
                  <a:pt x="1264" y="82"/>
                </a:lnTo>
                <a:lnTo>
                  <a:pt x="1264" y="82"/>
                </a:lnTo>
                <a:lnTo>
                  <a:pt x="1275" y="76"/>
                </a:lnTo>
                <a:lnTo>
                  <a:pt x="1282" y="70"/>
                </a:lnTo>
                <a:lnTo>
                  <a:pt x="1290" y="64"/>
                </a:lnTo>
                <a:lnTo>
                  <a:pt x="1296" y="56"/>
                </a:lnTo>
                <a:lnTo>
                  <a:pt x="1300" y="50"/>
                </a:lnTo>
                <a:lnTo>
                  <a:pt x="1303" y="43"/>
                </a:lnTo>
                <a:lnTo>
                  <a:pt x="1305" y="37"/>
                </a:lnTo>
                <a:lnTo>
                  <a:pt x="1305" y="30"/>
                </a:lnTo>
                <a:lnTo>
                  <a:pt x="1303" y="24"/>
                </a:lnTo>
                <a:lnTo>
                  <a:pt x="1300" y="18"/>
                </a:lnTo>
                <a:lnTo>
                  <a:pt x="1296" y="13"/>
                </a:lnTo>
                <a:lnTo>
                  <a:pt x="1290" y="9"/>
                </a:lnTo>
                <a:lnTo>
                  <a:pt x="1282" y="6"/>
                </a:lnTo>
                <a:lnTo>
                  <a:pt x="1273" y="3"/>
                </a:lnTo>
                <a:lnTo>
                  <a:pt x="1263" y="1"/>
                </a:lnTo>
                <a:lnTo>
                  <a:pt x="1252" y="0"/>
                </a:lnTo>
                <a:lnTo>
                  <a:pt x="396" y="0"/>
                </a:lnTo>
                <a:lnTo>
                  <a:pt x="396" y="454"/>
                </a:lnTo>
                <a:lnTo>
                  <a:pt x="394" y="454"/>
                </a:lnTo>
                <a:lnTo>
                  <a:pt x="394" y="856"/>
                </a:lnTo>
                <a:lnTo>
                  <a:pt x="394" y="856"/>
                </a:lnTo>
                <a:lnTo>
                  <a:pt x="394" y="868"/>
                </a:lnTo>
                <a:lnTo>
                  <a:pt x="391" y="880"/>
                </a:lnTo>
                <a:lnTo>
                  <a:pt x="388" y="889"/>
                </a:lnTo>
                <a:lnTo>
                  <a:pt x="384" y="897"/>
                </a:lnTo>
                <a:lnTo>
                  <a:pt x="384" y="897"/>
                </a:lnTo>
                <a:lnTo>
                  <a:pt x="378" y="904"/>
                </a:lnTo>
                <a:lnTo>
                  <a:pt x="369" y="909"/>
                </a:lnTo>
                <a:lnTo>
                  <a:pt x="360" y="909"/>
                </a:lnTo>
                <a:lnTo>
                  <a:pt x="350" y="907"/>
                </a:lnTo>
                <a:lnTo>
                  <a:pt x="341" y="903"/>
                </a:lnTo>
                <a:lnTo>
                  <a:pt x="330" y="894"/>
                </a:lnTo>
                <a:lnTo>
                  <a:pt x="321" y="883"/>
                </a:lnTo>
                <a:lnTo>
                  <a:pt x="314" y="868"/>
                </a:lnTo>
                <a:lnTo>
                  <a:pt x="314" y="868"/>
                </a:lnTo>
                <a:lnTo>
                  <a:pt x="306" y="855"/>
                </a:lnTo>
                <a:lnTo>
                  <a:pt x="296" y="843"/>
                </a:lnTo>
                <a:lnTo>
                  <a:pt x="282" y="828"/>
                </a:lnTo>
                <a:lnTo>
                  <a:pt x="273" y="820"/>
                </a:lnTo>
                <a:lnTo>
                  <a:pt x="264" y="813"/>
                </a:lnTo>
                <a:lnTo>
                  <a:pt x="254" y="807"/>
                </a:lnTo>
                <a:lnTo>
                  <a:pt x="242" y="801"/>
                </a:lnTo>
                <a:lnTo>
                  <a:pt x="230" y="795"/>
                </a:lnTo>
                <a:lnTo>
                  <a:pt x="215" y="790"/>
                </a:lnTo>
                <a:lnTo>
                  <a:pt x="200" y="789"/>
                </a:lnTo>
                <a:lnTo>
                  <a:pt x="184" y="787"/>
                </a:lnTo>
                <a:lnTo>
                  <a:pt x="184" y="787"/>
                </a:lnTo>
                <a:lnTo>
                  <a:pt x="166" y="789"/>
                </a:lnTo>
                <a:lnTo>
                  <a:pt x="146" y="792"/>
                </a:lnTo>
                <a:lnTo>
                  <a:pt x="128" y="798"/>
                </a:lnTo>
                <a:lnTo>
                  <a:pt x="112" y="805"/>
                </a:lnTo>
                <a:lnTo>
                  <a:pt x="95" y="816"/>
                </a:lnTo>
                <a:lnTo>
                  <a:pt x="81" y="826"/>
                </a:lnTo>
                <a:lnTo>
                  <a:pt x="67" y="840"/>
                </a:lnTo>
                <a:lnTo>
                  <a:pt x="54" y="855"/>
                </a:lnTo>
                <a:lnTo>
                  <a:pt x="42" y="871"/>
                </a:lnTo>
                <a:lnTo>
                  <a:pt x="31" y="889"/>
                </a:lnTo>
                <a:lnTo>
                  <a:pt x="22" y="907"/>
                </a:lnTo>
                <a:lnTo>
                  <a:pt x="15" y="928"/>
                </a:lnTo>
                <a:lnTo>
                  <a:pt x="7" y="949"/>
                </a:lnTo>
                <a:lnTo>
                  <a:pt x="3" y="971"/>
                </a:lnTo>
                <a:lnTo>
                  <a:pt x="1" y="994"/>
                </a:lnTo>
                <a:lnTo>
                  <a:pt x="0" y="1018"/>
                </a:lnTo>
                <a:lnTo>
                  <a:pt x="0" y="1018"/>
                </a:lnTo>
                <a:lnTo>
                  <a:pt x="1" y="1040"/>
                </a:lnTo>
                <a:lnTo>
                  <a:pt x="3" y="1064"/>
                </a:lnTo>
                <a:lnTo>
                  <a:pt x="7" y="1085"/>
                </a:lnTo>
                <a:lnTo>
                  <a:pt x="15" y="1106"/>
                </a:lnTo>
                <a:lnTo>
                  <a:pt x="22" y="1127"/>
                </a:lnTo>
                <a:lnTo>
                  <a:pt x="31" y="1145"/>
                </a:lnTo>
                <a:lnTo>
                  <a:pt x="42" y="1163"/>
                </a:lnTo>
                <a:lnTo>
                  <a:pt x="54" y="1179"/>
                </a:lnTo>
                <a:lnTo>
                  <a:pt x="67" y="1194"/>
                </a:lnTo>
                <a:lnTo>
                  <a:pt x="81" y="1208"/>
                </a:lnTo>
                <a:lnTo>
                  <a:pt x="95" y="1219"/>
                </a:lnTo>
                <a:lnTo>
                  <a:pt x="112" y="1228"/>
                </a:lnTo>
                <a:lnTo>
                  <a:pt x="128" y="1236"/>
                </a:lnTo>
                <a:lnTo>
                  <a:pt x="146" y="1242"/>
                </a:lnTo>
                <a:lnTo>
                  <a:pt x="166" y="1245"/>
                </a:lnTo>
                <a:lnTo>
                  <a:pt x="184" y="1246"/>
                </a:lnTo>
                <a:lnTo>
                  <a:pt x="184" y="1246"/>
                </a:lnTo>
                <a:lnTo>
                  <a:pt x="200" y="1245"/>
                </a:lnTo>
                <a:lnTo>
                  <a:pt x="215" y="1243"/>
                </a:lnTo>
                <a:lnTo>
                  <a:pt x="230" y="1239"/>
                </a:lnTo>
                <a:lnTo>
                  <a:pt x="242" y="1234"/>
                </a:lnTo>
                <a:lnTo>
                  <a:pt x="254" y="1228"/>
                </a:lnTo>
                <a:lnTo>
                  <a:pt x="264" y="1221"/>
                </a:lnTo>
                <a:lnTo>
                  <a:pt x="273" y="1213"/>
                </a:lnTo>
                <a:lnTo>
                  <a:pt x="282" y="1206"/>
                </a:lnTo>
                <a:lnTo>
                  <a:pt x="296" y="1191"/>
                </a:lnTo>
                <a:lnTo>
                  <a:pt x="306" y="1179"/>
                </a:lnTo>
                <a:lnTo>
                  <a:pt x="314" y="1166"/>
                </a:lnTo>
                <a:lnTo>
                  <a:pt x="314" y="1166"/>
                </a:lnTo>
                <a:lnTo>
                  <a:pt x="321" y="1152"/>
                </a:lnTo>
                <a:lnTo>
                  <a:pt x="330" y="1140"/>
                </a:lnTo>
                <a:lnTo>
                  <a:pt x="341" y="1131"/>
                </a:lnTo>
                <a:lnTo>
                  <a:pt x="350" y="1127"/>
                </a:lnTo>
                <a:lnTo>
                  <a:pt x="360" y="1125"/>
                </a:lnTo>
                <a:lnTo>
                  <a:pt x="369" y="1127"/>
                </a:lnTo>
                <a:lnTo>
                  <a:pt x="378" y="1130"/>
                </a:lnTo>
                <a:lnTo>
                  <a:pt x="384" y="1137"/>
                </a:lnTo>
                <a:lnTo>
                  <a:pt x="384" y="1137"/>
                </a:lnTo>
                <a:lnTo>
                  <a:pt x="388" y="1145"/>
                </a:lnTo>
                <a:lnTo>
                  <a:pt x="391" y="1154"/>
                </a:lnTo>
                <a:lnTo>
                  <a:pt x="394" y="1166"/>
                </a:lnTo>
                <a:lnTo>
                  <a:pt x="394" y="1178"/>
                </a:lnTo>
                <a:lnTo>
                  <a:pt x="394" y="1429"/>
                </a:lnTo>
                <a:lnTo>
                  <a:pt x="396" y="1429"/>
                </a:lnTo>
                <a:lnTo>
                  <a:pt x="396" y="1976"/>
                </a:lnTo>
                <a:lnTo>
                  <a:pt x="1199" y="1976"/>
                </a:lnTo>
                <a:lnTo>
                  <a:pt x="1199" y="1976"/>
                </a:lnTo>
                <a:lnTo>
                  <a:pt x="1209" y="1976"/>
                </a:lnTo>
                <a:lnTo>
                  <a:pt x="1220" y="1973"/>
                </a:lnTo>
                <a:lnTo>
                  <a:pt x="1229" y="1971"/>
                </a:lnTo>
                <a:lnTo>
                  <a:pt x="1236" y="1967"/>
                </a:lnTo>
                <a:lnTo>
                  <a:pt x="1242" y="1962"/>
                </a:lnTo>
                <a:lnTo>
                  <a:pt x="1246" y="1958"/>
                </a:lnTo>
                <a:lnTo>
                  <a:pt x="1249" y="1952"/>
                </a:lnTo>
                <a:lnTo>
                  <a:pt x="1251" y="1946"/>
                </a:lnTo>
                <a:lnTo>
                  <a:pt x="1251" y="1940"/>
                </a:lnTo>
                <a:lnTo>
                  <a:pt x="1249" y="1933"/>
                </a:lnTo>
                <a:lnTo>
                  <a:pt x="1246" y="1927"/>
                </a:lnTo>
                <a:lnTo>
                  <a:pt x="1242" y="1919"/>
                </a:lnTo>
                <a:lnTo>
                  <a:pt x="1236" y="1913"/>
                </a:lnTo>
                <a:lnTo>
                  <a:pt x="1229" y="1906"/>
                </a:lnTo>
                <a:lnTo>
                  <a:pt x="1220" y="1900"/>
                </a:lnTo>
                <a:lnTo>
                  <a:pt x="1211" y="1894"/>
                </a:lnTo>
                <a:lnTo>
                  <a:pt x="1211" y="1894"/>
                </a:lnTo>
                <a:lnTo>
                  <a:pt x="1197" y="1886"/>
                </a:lnTo>
                <a:lnTo>
                  <a:pt x="1185" y="1877"/>
                </a:lnTo>
                <a:lnTo>
                  <a:pt x="1170" y="1864"/>
                </a:lnTo>
                <a:lnTo>
                  <a:pt x="1163" y="1855"/>
                </a:lnTo>
                <a:lnTo>
                  <a:pt x="1155" y="1846"/>
                </a:lnTo>
                <a:lnTo>
                  <a:pt x="1148" y="1835"/>
                </a:lnTo>
                <a:lnTo>
                  <a:pt x="1142" y="1823"/>
                </a:lnTo>
                <a:lnTo>
                  <a:pt x="1137" y="1810"/>
                </a:lnTo>
                <a:lnTo>
                  <a:pt x="1133" y="1796"/>
                </a:lnTo>
                <a:lnTo>
                  <a:pt x="1130" y="1782"/>
                </a:lnTo>
                <a:lnTo>
                  <a:pt x="1130" y="1765"/>
                </a:lnTo>
                <a:lnTo>
                  <a:pt x="1130" y="1765"/>
                </a:lnTo>
                <a:lnTo>
                  <a:pt x="1131" y="1746"/>
                </a:lnTo>
                <a:lnTo>
                  <a:pt x="1134" y="1728"/>
                </a:lnTo>
                <a:lnTo>
                  <a:pt x="1140" y="1710"/>
                </a:lnTo>
                <a:lnTo>
                  <a:pt x="1148" y="1693"/>
                </a:lnTo>
                <a:lnTo>
                  <a:pt x="1157" y="1677"/>
                </a:lnTo>
                <a:lnTo>
                  <a:pt x="1169" y="1662"/>
                </a:lnTo>
                <a:lnTo>
                  <a:pt x="1182" y="1648"/>
                </a:lnTo>
                <a:lnTo>
                  <a:pt x="1197" y="1635"/>
                </a:lnTo>
                <a:lnTo>
                  <a:pt x="1214" y="1623"/>
                </a:lnTo>
                <a:lnTo>
                  <a:pt x="1230" y="1613"/>
                </a:lnTo>
                <a:lnTo>
                  <a:pt x="1249" y="1604"/>
                </a:lnTo>
                <a:lnTo>
                  <a:pt x="1269" y="1595"/>
                </a:lnTo>
                <a:lnTo>
                  <a:pt x="1291" y="1589"/>
                </a:lnTo>
                <a:lnTo>
                  <a:pt x="1312" y="1584"/>
                </a:lnTo>
                <a:lnTo>
                  <a:pt x="1336" y="1581"/>
                </a:lnTo>
                <a:lnTo>
                  <a:pt x="1359" y="1581"/>
                </a:lnTo>
                <a:lnTo>
                  <a:pt x="1359" y="1581"/>
                </a:lnTo>
                <a:lnTo>
                  <a:pt x="1382" y="1581"/>
                </a:lnTo>
                <a:lnTo>
                  <a:pt x="1405" y="1584"/>
                </a:lnTo>
                <a:lnTo>
                  <a:pt x="1427" y="1589"/>
                </a:lnTo>
                <a:lnTo>
                  <a:pt x="1448" y="1595"/>
                </a:lnTo>
                <a:lnTo>
                  <a:pt x="1468" y="1604"/>
                </a:lnTo>
                <a:lnTo>
                  <a:pt x="1487" y="1613"/>
                </a:lnTo>
                <a:lnTo>
                  <a:pt x="1505" y="1623"/>
                </a:lnTo>
                <a:lnTo>
                  <a:pt x="1521" y="1635"/>
                </a:lnTo>
                <a:lnTo>
                  <a:pt x="1536" y="1648"/>
                </a:lnTo>
                <a:lnTo>
                  <a:pt x="1548" y="1662"/>
                </a:lnTo>
                <a:lnTo>
                  <a:pt x="1560" y="1677"/>
                </a:lnTo>
                <a:lnTo>
                  <a:pt x="1571" y="1693"/>
                </a:lnTo>
                <a:lnTo>
                  <a:pt x="1578" y="1710"/>
                </a:lnTo>
                <a:lnTo>
                  <a:pt x="1584" y="1728"/>
                </a:lnTo>
                <a:lnTo>
                  <a:pt x="1587" y="1746"/>
                </a:lnTo>
                <a:lnTo>
                  <a:pt x="1589" y="1765"/>
                </a:lnTo>
                <a:lnTo>
                  <a:pt x="1589" y="1765"/>
                </a:lnTo>
                <a:lnTo>
                  <a:pt x="1587" y="1782"/>
                </a:lnTo>
                <a:lnTo>
                  <a:pt x="1584" y="1796"/>
                </a:lnTo>
                <a:lnTo>
                  <a:pt x="1581" y="1810"/>
                </a:lnTo>
                <a:lnTo>
                  <a:pt x="1575" y="1823"/>
                </a:lnTo>
                <a:lnTo>
                  <a:pt x="1569" y="1835"/>
                </a:lnTo>
                <a:lnTo>
                  <a:pt x="1563" y="1846"/>
                </a:lnTo>
                <a:lnTo>
                  <a:pt x="1556" y="1855"/>
                </a:lnTo>
                <a:lnTo>
                  <a:pt x="1548" y="1864"/>
                </a:lnTo>
                <a:lnTo>
                  <a:pt x="1533" y="1877"/>
                </a:lnTo>
                <a:lnTo>
                  <a:pt x="1520" y="1886"/>
                </a:lnTo>
                <a:lnTo>
                  <a:pt x="1508" y="1894"/>
                </a:lnTo>
                <a:lnTo>
                  <a:pt x="1508" y="1894"/>
                </a:lnTo>
                <a:lnTo>
                  <a:pt x="1498" y="1900"/>
                </a:lnTo>
                <a:lnTo>
                  <a:pt x="1489" y="1906"/>
                </a:lnTo>
                <a:lnTo>
                  <a:pt x="1481" y="1913"/>
                </a:lnTo>
                <a:lnTo>
                  <a:pt x="1475" y="1919"/>
                </a:lnTo>
                <a:lnTo>
                  <a:pt x="1471" y="1927"/>
                </a:lnTo>
                <a:lnTo>
                  <a:pt x="1468" y="1933"/>
                </a:lnTo>
                <a:lnTo>
                  <a:pt x="1468" y="1940"/>
                </a:lnTo>
                <a:lnTo>
                  <a:pt x="1468" y="1946"/>
                </a:lnTo>
                <a:lnTo>
                  <a:pt x="1469" y="1952"/>
                </a:lnTo>
                <a:lnTo>
                  <a:pt x="1472" y="1958"/>
                </a:lnTo>
                <a:lnTo>
                  <a:pt x="1477" y="1962"/>
                </a:lnTo>
                <a:lnTo>
                  <a:pt x="1483" y="1967"/>
                </a:lnTo>
                <a:lnTo>
                  <a:pt x="1489" y="1971"/>
                </a:lnTo>
                <a:lnTo>
                  <a:pt x="1498" y="1973"/>
                </a:lnTo>
                <a:lnTo>
                  <a:pt x="1508" y="1976"/>
                </a:lnTo>
                <a:lnTo>
                  <a:pt x="1520" y="1976"/>
                </a:lnTo>
                <a:lnTo>
                  <a:pt x="2375" y="1976"/>
                </a:lnTo>
                <a:lnTo>
                  <a:pt x="2375" y="1521"/>
                </a:lnTo>
                <a:lnTo>
                  <a:pt x="2376" y="1521"/>
                </a:lnTo>
                <a:lnTo>
                  <a:pt x="2376" y="1119"/>
                </a:lnTo>
                <a:lnTo>
                  <a:pt x="2376" y="1119"/>
                </a:lnTo>
                <a:lnTo>
                  <a:pt x="2378" y="1107"/>
                </a:lnTo>
                <a:lnTo>
                  <a:pt x="2379" y="1097"/>
                </a:lnTo>
                <a:lnTo>
                  <a:pt x="2382" y="1086"/>
                </a:lnTo>
                <a:lnTo>
                  <a:pt x="2387" y="1079"/>
                </a:lnTo>
                <a:lnTo>
                  <a:pt x="2387" y="1079"/>
                </a:lnTo>
                <a:lnTo>
                  <a:pt x="2394" y="1073"/>
                </a:lnTo>
                <a:lnTo>
                  <a:pt x="2403" y="1068"/>
                </a:lnTo>
                <a:lnTo>
                  <a:pt x="2412" y="1067"/>
                </a:lnTo>
                <a:lnTo>
                  <a:pt x="2421" y="1068"/>
                </a:lnTo>
                <a:lnTo>
                  <a:pt x="2432" y="1074"/>
                </a:lnTo>
                <a:lnTo>
                  <a:pt x="2441" y="1082"/>
                </a:lnTo>
                <a:lnTo>
                  <a:pt x="2450" y="1094"/>
                </a:lnTo>
                <a:lnTo>
                  <a:pt x="2459" y="1107"/>
                </a:lnTo>
                <a:lnTo>
                  <a:pt x="2459" y="1107"/>
                </a:lnTo>
                <a:lnTo>
                  <a:pt x="2466" y="1121"/>
                </a:lnTo>
                <a:lnTo>
                  <a:pt x="2475" y="1133"/>
                </a:lnTo>
                <a:lnTo>
                  <a:pt x="2489" y="1148"/>
                </a:lnTo>
                <a:lnTo>
                  <a:pt x="2498" y="1155"/>
                </a:lnTo>
                <a:lnTo>
                  <a:pt x="2507" y="1163"/>
                </a:lnTo>
                <a:lnTo>
                  <a:pt x="2518" y="1170"/>
                </a:lnTo>
                <a:lnTo>
                  <a:pt x="2529" y="1176"/>
                </a:lnTo>
                <a:lnTo>
                  <a:pt x="2542" y="1181"/>
                </a:lnTo>
                <a:lnTo>
                  <a:pt x="2556" y="1185"/>
                </a:lnTo>
                <a:lnTo>
                  <a:pt x="2571" y="1188"/>
                </a:lnTo>
                <a:lnTo>
                  <a:pt x="2587" y="1188"/>
                </a:lnTo>
                <a:lnTo>
                  <a:pt x="2587" y="1188"/>
                </a:lnTo>
                <a:lnTo>
                  <a:pt x="2607" y="1187"/>
                </a:lnTo>
                <a:lnTo>
                  <a:pt x="2625" y="1184"/>
                </a:lnTo>
                <a:lnTo>
                  <a:pt x="2643" y="1178"/>
                </a:lnTo>
                <a:lnTo>
                  <a:pt x="2659" y="1170"/>
                </a:lnTo>
                <a:lnTo>
                  <a:pt x="2675" y="1161"/>
                </a:lnTo>
                <a:lnTo>
                  <a:pt x="2690" y="1149"/>
                </a:lnTo>
                <a:lnTo>
                  <a:pt x="2705" y="1136"/>
                </a:lnTo>
                <a:lnTo>
                  <a:pt x="2719" y="1121"/>
                </a:lnTo>
                <a:lnTo>
                  <a:pt x="2729" y="1104"/>
                </a:lnTo>
                <a:lnTo>
                  <a:pt x="2741" y="1088"/>
                </a:lnTo>
                <a:lnTo>
                  <a:pt x="2750" y="1068"/>
                </a:lnTo>
                <a:lnTo>
                  <a:pt x="2758" y="1048"/>
                </a:lnTo>
                <a:lnTo>
                  <a:pt x="2764" y="1027"/>
                </a:lnTo>
                <a:lnTo>
                  <a:pt x="2768" y="1006"/>
                </a:lnTo>
                <a:lnTo>
                  <a:pt x="2771" y="982"/>
                </a:lnTo>
                <a:lnTo>
                  <a:pt x="2773" y="959"/>
                </a:lnTo>
                <a:lnTo>
                  <a:pt x="2773" y="959"/>
                </a:lnTo>
                <a:lnTo>
                  <a:pt x="2771" y="935"/>
                </a:lnTo>
                <a:lnTo>
                  <a:pt x="2768" y="913"/>
                </a:lnTo>
                <a:lnTo>
                  <a:pt x="2764" y="891"/>
                </a:lnTo>
                <a:lnTo>
                  <a:pt x="2758" y="870"/>
                </a:lnTo>
                <a:lnTo>
                  <a:pt x="2750" y="850"/>
                </a:lnTo>
                <a:lnTo>
                  <a:pt x="2741" y="831"/>
                </a:lnTo>
                <a:lnTo>
                  <a:pt x="2729" y="813"/>
                </a:lnTo>
                <a:lnTo>
                  <a:pt x="2719" y="796"/>
                </a:lnTo>
                <a:lnTo>
                  <a:pt x="2705" y="781"/>
                </a:lnTo>
                <a:lnTo>
                  <a:pt x="2690" y="768"/>
                </a:lnTo>
                <a:lnTo>
                  <a:pt x="2675" y="758"/>
                </a:lnTo>
                <a:lnTo>
                  <a:pt x="2659" y="747"/>
                </a:lnTo>
                <a:lnTo>
                  <a:pt x="2643" y="740"/>
                </a:lnTo>
                <a:lnTo>
                  <a:pt x="2625" y="734"/>
                </a:lnTo>
                <a:lnTo>
                  <a:pt x="2607" y="731"/>
                </a:lnTo>
                <a:lnTo>
                  <a:pt x="2587" y="729"/>
                </a:lnTo>
                <a:lnTo>
                  <a:pt x="2587" y="729"/>
                </a:lnTo>
                <a:close/>
              </a:path>
            </a:pathLst>
          </a:cu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a:ea typeface="+mn-ea"/>
                <a:cs typeface="+mn-cs"/>
              </a:rPr>
              <a:t>RPA</a:t>
            </a:r>
          </a:p>
        </p:txBody>
      </p:sp>
      <p:sp>
        <p:nvSpPr>
          <p:cNvPr id="33" name="Freeform 33">
            <a:extLst>
              <a:ext uri="{FF2B5EF4-FFF2-40B4-BE49-F238E27FC236}">
                <a16:creationId xmlns:a16="http://schemas.microsoft.com/office/drawing/2014/main" xmlns="" id="{2E100CB5-147D-4EDC-A697-FCE0B2B5D934}"/>
              </a:ext>
            </a:extLst>
          </p:cNvPr>
          <p:cNvSpPr/>
          <p:nvPr/>
        </p:nvSpPr>
        <p:spPr>
          <a:xfrm>
            <a:off x="8232764" y="4216569"/>
            <a:ext cx="2985696" cy="1795952"/>
          </a:xfrm>
          <a:custGeom>
            <a:avLst/>
            <a:gdLst>
              <a:gd name="connsiteX0" fmla="*/ 2326457 w 3135313"/>
              <a:gd name="connsiteY0" fmla="*/ 0 h 1885950"/>
              <a:gd name="connsiteX1" fmla="*/ 2345527 w 3135313"/>
              <a:gd name="connsiteY1" fmla="*/ 794 h 1885950"/>
              <a:gd name="connsiteX2" fmla="*/ 2363007 w 3135313"/>
              <a:gd name="connsiteY2" fmla="*/ 2382 h 1885950"/>
              <a:gd name="connsiteX3" fmla="*/ 2381282 w 3135313"/>
              <a:gd name="connsiteY3" fmla="*/ 5559 h 1885950"/>
              <a:gd name="connsiteX4" fmla="*/ 2397967 w 3135313"/>
              <a:gd name="connsiteY4" fmla="*/ 11911 h 1885950"/>
              <a:gd name="connsiteX5" fmla="*/ 2413064 w 3135313"/>
              <a:gd name="connsiteY5" fmla="*/ 17470 h 1885950"/>
              <a:gd name="connsiteX6" fmla="*/ 2428955 w 3135313"/>
              <a:gd name="connsiteY6" fmla="*/ 24617 h 1885950"/>
              <a:gd name="connsiteX7" fmla="*/ 2443257 w 3135313"/>
              <a:gd name="connsiteY7" fmla="*/ 33352 h 1885950"/>
              <a:gd name="connsiteX8" fmla="*/ 2455970 w 3135313"/>
              <a:gd name="connsiteY8" fmla="*/ 42087 h 1885950"/>
              <a:gd name="connsiteX9" fmla="*/ 2467888 w 3135313"/>
              <a:gd name="connsiteY9" fmla="*/ 53204 h 1885950"/>
              <a:gd name="connsiteX10" fmla="*/ 2478217 w 3135313"/>
              <a:gd name="connsiteY10" fmla="*/ 63527 h 1885950"/>
              <a:gd name="connsiteX11" fmla="*/ 2486957 w 3135313"/>
              <a:gd name="connsiteY11" fmla="*/ 75438 h 1885950"/>
              <a:gd name="connsiteX12" fmla="*/ 2494903 w 3135313"/>
              <a:gd name="connsiteY12" fmla="*/ 88938 h 1885950"/>
              <a:gd name="connsiteX13" fmla="*/ 2501259 w 3135313"/>
              <a:gd name="connsiteY13" fmla="*/ 103231 h 1885950"/>
              <a:gd name="connsiteX14" fmla="*/ 2506027 w 3135313"/>
              <a:gd name="connsiteY14" fmla="*/ 115936 h 1885950"/>
              <a:gd name="connsiteX15" fmla="*/ 2508410 w 3135313"/>
              <a:gd name="connsiteY15" fmla="*/ 131818 h 1885950"/>
              <a:gd name="connsiteX16" fmla="*/ 2509205 w 3135313"/>
              <a:gd name="connsiteY16" fmla="*/ 146112 h 1885950"/>
              <a:gd name="connsiteX17" fmla="*/ 2508410 w 3135313"/>
              <a:gd name="connsiteY17" fmla="*/ 158817 h 1885950"/>
              <a:gd name="connsiteX18" fmla="*/ 2506027 w 3135313"/>
              <a:gd name="connsiteY18" fmla="*/ 170728 h 1885950"/>
              <a:gd name="connsiteX19" fmla="*/ 2503643 w 3135313"/>
              <a:gd name="connsiteY19" fmla="*/ 182640 h 1885950"/>
              <a:gd name="connsiteX20" fmla="*/ 2498876 w 3135313"/>
              <a:gd name="connsiteY20" fmla="*/ 192169 h 1885950"/>
              <a:gd name="connsiteX21" fmla="*/ 2494108 w 3135313"/>
              <a:gd name="connsiteY21" fmla="*/ 201698 h 1885950"/>
              <a:gd name="connsiteX22" fmla="*/ 2489341 w 3135313"/>
              <a:gd name="connsiteY22" fmla="*/ 209638 h 1885950"/>
              <a:gd name="connsiteX23" fmla="*/ 2482984 w 3135313"/>
              <a:gd name="connsiteY23" fmla="*/ 216785 h 1885950"/>
              <a:gd name="connsiteX24" fmla="*/ 2477423 w 3135313"/>
              <a:gd name="connsiteY24" fmla="*/ 223932 h 1885950"/>
              <a:gd name="connsiteX25" fmla="*/ 2465504 w 3135313"/>
              <a:gd name="connsiteY25" fmla="*/ 235049 h 1885950"/>
              <a:gd name="connsiteX26" fmla="*/ 2455175 w 3135313"/>
              <a:gd name="connsiteY26" fmla="*/ 242990 h 1885950"/>
              <a:gd name="connsiteX27" fmla="*/ 2445640 w 3135313"/>
              <a:gd name="connsiteY27" fmla="*/ 249343 h 1885950"/>
              <a:gd name="connsiteX28" fmla="*/ 2436900 w 3135313"/>
              <a:gd name="connsiteY28" fmla="*/ 252519 h 1885950"/>
              <a:gd name="connsiteX29" fmla="*/ 2429749 w 3135313"/>
              <a:gd name="connsiteY29" fmla="*/ 257284 h 1885950"/>
              <a:gd name="connsiteX30" fmla="*/ 2424187 w 3135313"/>
              <a:gd name="connsiteY30" fmla="*/ 263636 h 1885950"/>
              <a:gd name="connsiteX31" fmla="*/ 2419420 w 3135313"/>
              <a:gd name="connsiteY31" fmla="*/ 268401 h 1885950"/>
              <a:gd name="connsiteX32" fmla="*/ 2415447 w 3135313"/>
              <a:gd name="connsiteY32" fmla="*/ 273959 h 1885950"/>
              <a:gd name="connsiteX33" fmla="*/ 2413064 w 3135313"/>
              <a:gd name="connsiteY33" fmla="*/ 278724 h 1885950"/>
              <a:gd name="connsiteX34" fmla="*/ 2413064 w 3135313"/>
              <a:gd name="connsiteY34" fmla="*/ 284282 h 1885950"/>
              <a:gd name="connsiteX35" fmla="*/ 2413064 w 3135313"/>
              <a:gd name="connsiteY35" fmla="*/ 289047 h 1885950"/>
              <a:gd name="connsiteX36" fmla="*/ 2414653 w 3135313"/>
              <a:gd name="connsiteY36" fmla="*/ 293811 h 1885950"/>
              <a:gd name="connsiteX37" fmla="*/ 2417037 w 3135313"/>
              <a:gd name="connsiteY37" fmla="*/ 298576 h 1885950"/>
              <a:gd name="connsiteX38" fmla="*/ 2420215 w 3135313"/>
              <a:gd name="connsiteY38" fmla="*/ 302546 h 1885950"/>
              <a:gd name="connsiteX39" fmla="*/ 2424982 w 3135313"/>
              <a:gd name="connsiteY39" fmla="*/ 305723 h 1885950"/>
              <a:gd name="connsiteX40" fmla="*/ 2429749 w 3135313"/>
              <a:gd name="connsiteY40" fmla="*/ 309693 h 1885950"/>
              <a:gd name="connsiteX41" fmla="*/ 2436900 w 3135313"/>
              <a:gd name="connsiteY41" fmla="*/ 312075 h 1885950"/>
              <a:gd name="connsiteX42" fmla="*/ 2445640 w 3135313"/>
              <a:gd name="connsiteY42" fmla="*/ 312869 h 1885950"/>
              <a:gd name="connsiteX43" fmla="*/ 2455175 w 3135313"/>
              <a:gd name="connsiteY43" fmla="*/ 312869 h 1885950"/>
              <a:gd name="connsiteX44" fmla="*/ 2774586 w 3135313"/>
              <a:gd name="connsiteY44" fmla="*/ 312869 h 1885950"/>
              <a:gd name="connsiteX45" fmla="*/ 2774586 w 3135313"/>
              <a:gd name="connsiteY45" fmla="*/ 314458 h 1885950"/>
              <a:gd name="connsiteX46" fmla="*/ 3135313 w 3135313"/>
              <a:gd name="connsiteY46" fmla="*/ 314458 h 1885950"/>
              <a:gd name="connsiteX47" fmla="*/ 3135313 w 3135313"/>
              <a:gd name="connsiteY47" fmla="*/ 1885950 h 1885950"/>
              <a:gd name="connsiteX48" fmla="*/ 1569509 w 3135313"/>
              <a:gd name="connsiteY48" fmla="*/ 1885950 h 1885950"/>
              <a:gd name="connsiteX49" fmla="*/ 1565275 w 3135313"/>
              <a:gd name="connsiteY49" fmla="*/ 1885950 h 1885950"/>
              <a:gd name="connsiteX50" fmla="*/ 0 w 3135313"/>
              <a:gd name="connsiteY50" fmla="*/ 1885950 h 1885950"/>
              <a:gd name="connsiteX51" fmla="*/ 0 w 3135313"/>
              <a:gd name="connsiteY51" fmla="*/ 1175544 h 1885950"/>
              <a:gd name="connsiteX52" fmla="*/ 6344 w 3135313"/>
              <a:gd name="connsiteY52" fmla="*/ 1169194 h 1885950"/>
              <a:gd name="connsiteX53" fmla="*/ 11896 w 3135313"/>
              <a:gd name="connsiteY53" fmla="*/ 1166019 h 1885950"/>
              <a:gd name="connsiteX54" fmla="*/ 19034 w 3135313"/>
              <a:gd name="connsiteY54" fmla="*/ 1164432 h 1885950"/>
              <a:gd name="connsiteX55" fmla="*/ 27758 w 3135313"/>
              <a:gd name="connsiteY55" fmla="*/ 1166019 h 1885950"/>
              <a:gd name="connsiteX56" fmla="*/ 35688 w 3135313"/>
              <a:gd name="connsiteY56" fmla="*/ 1170782 h 1885950"/>
              <a:gd name="connsiteX57" fmla="*/ 42826 w 3135313"/>
              <a:gd name="connsiteY57" fmla="*/ 1176338 h 1885950"/>
              <a:gd name="connsiteX58" fmla="*/ 49964 w 3135313"/>
              <a:gd name="connsiteY58" fmla="*/ 1185863 h 1885950"/>
              <a:gd name="connsiteX59" fmla="*/ 57102 w 3135313"/>
              <a:gd name="connsiteY59" fmla="*/ 1197769 h 1885950"/>
              <a:gd name="connsiteX60" fmla="*/ 63446 w 3135313"/>
              <a:gd name="connsiteY60" fmla="*/ 1207294 h 1885950"/>
              <a:gd name="connsiteX61" fmla="*/ 70584 w 3135313"/>
              <a:gd name="connsiteY61" fmla="*/ 1217613 h 1885950"/>
              <a:gd name="connsiteX62" fmla="*/ 80894 w 3135313"/>
              <a:gd name="connsiteY62" fmla="*/ 1229519 h 1885950"/>
              <a:gd name="connsiteX63" fmla="*/ 88032 w 3135313"/>
              <a:gd name="connsiteY63" fmla="*/ 1235869 h 1885950"/>
              <a:gd name="connsiteX64" fmla="*/ 95170 w 3135313"/>
              <a:gd name="connsiteY64" fmla="*/ 1240632 h 1885950"/>
              <a:gd name="connsiteX65" fmla="*/ 103100 w 3135313"/>
              <a:gd name="connsiteY65" fmla="*/ 1246188 h 1885950"/>
              <a:gd name="connsiteX66" fmla="*/ 112617 w 3135313"/>
              <a:gd name="connsiteY66" fmla="*/ 1250950 h 1885950"/>
              <a:gd name="connsiteX67" fmla="*/ 123721 w 3135313"/>
              <a:gd name="connsiteY67" fmla="*/ 1254919 h 1885950"/>
              <a:gd name="connsiteX68" fmla="*/ 134031 w 3135313"/>
              <a:gd name="connsiteY68" fmla="*/ 1258094 h 1885950"/>
              <a:gd name="connsiteX69" fmla="*/ 145927 w 3135313"/>
              <a:gd name="connsiteY69" fmla="*/ 1260475 h 1885950"/>
              <a:gd name="connsiteX70" fmla="*/ 159409 w 3135313"/>
              <a:gd name="connsiteY70" fmla="*/ 1260475 h 1885950"/>
              <a:gd name="connsiteX71" fmla="*/ 174478 w 3135313"/>
              <a:gd name="connsiteY71" fmla="*/ 1260475 h 1885950"/>
              <a:gd name="connsiteX72" fmla="*/ 188753 w 3135313"/>
              <a:gd name="connsiteY72" fmla="*/ 1257300 h 1885950"/>
              <a:gd name="connsiteX73" fmla="*/ 203029 w 3135313"/>
              <a:gd name="connsiteY73" fmla="*/ 1253332 h 1885950"/>
              <a:gd name="connsiteX74" fmla="*/ 215718 w 3135313"/>
              <a:gd name="connsiteY74" fmla="*/ 1246188 h 1885950"/>
              <a:gd name="connsiteX75" fmla="*/ 229200 w 3135313"/>
              <a:gd name="connsiteY75" fmla="*/ 1239044 h 1885950"/>
              <a:gd name="connsiteX76" fmla="*/ 241097 w 3135313"/>
              <a:gd name="connsiteY76" fmla="*/ 1229519 h 1885950"/>
              <a:gd name="connsiteX77" fmla="*/ 252993 w 3135313"/>
              <a:gd name="connsiteY77" fmla="*/ 1219200 h 1885950"/>
              <a:gd name="connsiteX78" fmla="*/ 262510 w 3135313"/>
              <a:gd name="connsiteY78" fmla="*/ 1207294 h 1885950"/>
              <a:gd name="connsiteX79" fmla="*/ 272027 w 3135313"/>
              <a:gd name="connsiteY79" fmla="*/ 1195388 h 1885950"/>
              <a:gd name="connsiteX80" fmla="*/ 279958 w 3135313"/>
              <a:gd name="connsiteY80" fmla="*/ 1181100 h 1885950"/>
              <a:gd name="connsiteX81" fmla="*/ 288682 w 3135313"/>
              <a:gd name="connsiteY81" fmla="*/ 1166019 h 1885950"/>
              <a:gd name="connsiteX82" fmla="*/ 294233 w 3135313"/>
              <a:gd name="connsiteY82" fmla="*/ 1150144 h 1885950"/>
              <a:gd name="connsiteX83" fmla="*/ 298992 w 3135313"/>
              <a:gd name="connsiteY83" fmla="*/ 1133475 h 1885950"/>
              <a:gd name="connsiteX84" fmla="*/ 302957 w 3135313"/>
              <a:gd name="connsiteY84" fmla="*/ 1116013 h 1885950"/>
              <a:gd name="connsiteX85" fmla="*/ 305336 w 3135313"/>
              <a:gd name="connsiteY85" fmla="*/ 1097757 h 1885950"/>
              <a:gd name="connsiteX86" fmla="*/ 306129 w 3135313"/>
              <a:gd name="connsiteY86" fmla="*/ 1079500 h 1885950"/>
              <a:gd name="connsiteX87" fmla="*/ 305336 w 3135313"/>
              <a:gd name="connsiteY87" fmla="*/ 1060450 h 1885950"/>
              <a:gd name="connsiteX88" fmla="*/ 302957 w 3135313"/>
              <a:gd name="connsiteY88" fmla="*/ 1042194 h 1885950"/>
              <a:gd name="connsiteX89" fmla="*/ 298992 w 3135313"/>
              <a:gd name="connsiteY89" fmla="*/ 1024732 h 1885950"/>
              <a:gd name="connsiteX90" fmla="*/ 294233 w 3135313"/>
              <a:gd name="connsiteY90" fmla="*/ 1008063 h 1885950"/>
              <a:gd name="connsiteX91" fmla="*/ 288682 w 3135313"/>
              <a:gd name="connsiteY91" fmla="*/ 992188 h 1885950"/>
              <a:gd name="connsiteX92" fmla="*/ 279958 w 3135313"/>
              <a:gd name="connsiteY92" fmla="*/ 977107 h 1885950"/>
              <a:gd name="connsiteX93" fmla="*/ 272027 w 3135313"/>
              <a:gd name="connsiteY93" fmla="*/ 962819 h 1885950"/>
              <a:gd name="connsiteX94" fmla="*/ 262510 w 3135313"/>
              <a:gd name="connsiteY94" fmla="*/ 950119 h 1885950"/>
              <a:gd name="connsiteX95" fmla="*/ 252993 w 3135313"/>
              <a:gd name="connsiteY95" fmla="*/ 939007 h 1885950"/>
              <a:gd name="connsiteX96" fmla="*/ 241097 w 3135313"/>
              <a:gd name="connsiteY96" fmla="*/ 928688 h 1885950"/>
              <a:gd name="connsiteX97" fmla="*/ 229200 w 3135313"/>
              <a:gd name="connsiteY97" fmla="*/ 919163 h 1885950"/>
              <a:gd name="connsiteX98" fmla="*/ 215718 w 3135313"/>
              <a:gd name="connsiteY98" fmla="*/ 912019 h 1885950"/>
              <a:gd name="connsiteX99" fmla="*/ 203029 w 3135313"/>
              <a:gd name="connsiteY99" fmla="*/ 904875 h 1885950"/>
              <a:gd name="connsiteX100" fmla="*/ 188753 w 3135313"/>
              <a:gd name="connsiteY100" fmla="*/ 900907 h 1885950"/>
              <a:gd name="connsiteX101" fmla="*/ 174478 w 3135313"/>
              <a:gd name="connsiteY101" fmla="*/ 897732 h 1885950"/>
              <a:gd name="connsiteX102" fmla="*/ 159409 w 3135313"/>
              <a:gd name="connsiteY102" fmla="*/ 896144 h 1885950"/>
              <a:gd name="connsiteX103" fmla="*/ 145927 w 3135313"/>
              <a:gd name="connsiteY103" fmla="*/ 897732 h 1885950"/>
              <a:gd name="connsiteX104" fmla="*/ 134031 w 3135313"/>
              <a:gd name="connsiteY104" fmla="*/ 900113 h 1885950"/>
              <a:gd name="connsiteX105" fmla="*/ 123721 w 3135313"/>
              <a:gd name="connsiteY105" fmla="*/ 902494 h 1885950"/>
              <a:gd name="connsiteX106" fmla="*/ 112617 w 3135313"/>
              <a:gd name="connsiteY106" fmla="*/ 907257 h 1885950"/>
              <a:gd name="connsiteX107" fmla="*/ 103100 w 3135313"/>
              <a:gd name="connsiteY107" fmla="*/ 912019 h 1885950"/>
              <a:gd name="connsiteX108" fmla="*/ 95170 w 3135313"/>
              <a:gd name="connsiteY108" fmla="*/ 916782 h 1885950"/>
              <a:gd name="connsiteX109" fmla="*/ 88032 w 3135313"/>
              <a:gd name="connsiteY109" fmla="*/ 922338 h 1885950"/>
              <a:gd name="connsiteX110" fmla="*/ 80894 w 3135313"/>
              <a:gd name="connsiteY110" fmla="*/ 928688 h 1885950"/>
              <a:gd name="connsiteX111" fmla="*/ 70584 w 3135313"/>
              <a:gd name="connsiteY111" fmla="*/ 940594 h 1885950"/>
              <a:gd name="connsiteX112" fmla="*/ 63446 w 3135313"/>
              <a:gd name="connsiteY112" fmla="*/ 950913 h 1885950"/>
              <a:gd name="connsiteX113" fmla="*/ 57102 w 3135313"/>
              <a:gd name="connsiteY113" fmla="*/ 960438 h 1885950"/>
              <a:gd name="connsiteX114" fmla="*/ 49964 w 3135313"/>
              <a:gd name="connsiteY114" fmla="*/ 972344 h 1885950"/>
              <a:gd name="connsiteX115" fmla="*/ 42826 w 3135313"/>
              <a:gd name="connsiteY115" fmla="*/ 981869 h 1885950"/>
              <a:gd name="connsiteX116" fmla="*/ 35688 w 3135313"/>
              <a:gd name="connsiteY116" fmla="*/ 987425 h 1885950"/>
              <a:gd name="connsiteX117" fmla="*/ 27758 w 3135313"/>
              <a:gd name="connsiteY117" fmla="*/ 991394 h 1885950"/>
              <a:gd name="connsiteX118" fmla="*/ 19034 w 3135313"/>
              <a:gd name="connsiteY118" fmla="*/ 993775 h 1885950"/>
              <a:gd name="connsiteX119" fmla="*/ 11896 w 3135313"/>
              <a:gd name="connsiteY119" fmla="*/ 992188 h 1885950"/>
              <a:gd name="connsiteX120" fmla="*/ 6344 w 3135313"/>
              <a:gd name="connsiteY120" fmla="*/ 989013 h 1885950"/>
              <a:gd name="connsiteX121" fmla="*/ 0 w 3135313"/>
              <a:gd name="connsiteY121" fmla="*/ 982663 h 1885950"/>
              <a:gd name="connsiteX122" fmla="*/ 0 w 3135313"/>
              <a:gd name="connsiteY122" fmla="*/ 315119 h 1885950"/>
              <a:gd name="connsiteX123" fmla="*/ 636052 w 3135313"/>
              <a:gd name="connsiteY123" fmla="*/ 315119 h 1885950"/>
              <a:gd name="connsiteX124" fmla="*/ 645569 w 3135313"/>
              <a:gd name="connsiteY124" fmla="*/ 315119 h 1885950"/>
              <a:gd name="connsiteX125" fmla="*/ 653499 w 3135313"/>
              <a:gd name="connsiteY125" fmla="*/ 313532 h 1885950"/>
              <a:gd name="connsiteX126" fmla="*/ 660637 w 3135313"/>
              <a:gd name="connsiteY126" fmla="*/ 311151 h 1885950"/>
              <a:gd name="connsiteX127" fmla="*/ 666189 w 3135313"/>
              <a:gd name="connsiteY127" fmla="*/ 307976 h 1885950"/>
              <a:gd name="connsiteX128" fmla="*/ 670947 w 3135313"/>
              <a:gd name="connsiteY128" fmla="*/ 304007 h 1885950"/>
              <a:gd name="connsiteX129" fmla="*/ 674913 w 3135313"/>
              <a:gd name="connsiteY129" fmla="*/ 300832 h 1885950"/>
              <a:gd name="connsiteX130" fmla="*/ 677292 w 3135313"/>
              <a:gd name="connsiteY130" fmla="*/ 296069 h 1885950"/>
              <a:gd name="connsiteX131" fmla="*/ 678085 w 3135313"/>
              <a:gd name="connsiteY131" fmla="*/ 291307 h 1885950"/>
              <a:gd name="connsiteX132" fmla="*/ 678085 w 3135313"/>
              <a:gd name="connsiteY132" fmla="*/ 286544 h 1885950"/>
              <a:gd name="connsiteX133" fmla="*/ 677292 w 3135313"/>
              <a:gd name="connsiteY133" fmla="*/ 280194 h 1885950"/>
              <a:gd name="connsiteX134" fmla="*/ 674913 w 3135313"/>
              <a:gd name="connsiteY134" fmla="*/ 275432 h 1885950"/>
              <a:gd name="connsiteX135" fmla="*/ 670947 w 3135313"/>
              <a:gd name="connsiteY135" fmla="*/ 269876 h 1885950"/>
              <a:gd name="connsiteX136" fmla="*/ 666189 w 3135313"/>
              <a:gd name="connsiteY136" fmla="*/ 265113 h 1885950"/>
              <a:gd name="connsiteX137" fmla="*/ 660637 w 3135313"/>
              <a:gd name="connsiteY137" fmla="*/ 260351 h 1885950"/>
              <a:gd name="connsiteX138" fmla="*/ 653499 w 3135313"/>
              <a:gd name="connsiteY138" fmla="*/ 254794 h 1885950"/>
              <a:gd name="connsiteX139" fmla="*/ 645569 w 3135313"/>
              <a:gd name="connsiteY139" fmla="*/ 250826 h 1885950"/>
              <a:gd name="connsiteX140" fmla="*/ 636052 w 3135313"/>
              <a:gd name="connsiteY140" fmla="*/ 245269 h 1885950"/>
              <a:gd name="connsiteX141" fmla="*/ 624948 w 3135313"/>
              <a:gd name="connsiteY141" fmla="*/ 236538 h 1885950"/>
              <a:gd name="connsiteX142" fmla="*/ 614638 w 3135313"/>
              <a:gd name="connsiteY142" fmla="*/ 226219 h 1885950"/>
              <a:gd name="connsiteX143" fmla="*/ 607501 w 3135313"/>
              <a:gd name="connsiteY143" fmla="*/ 219869 h 1885950"/>
              <a:gd name="connsiteX144" fmla="*/ 602742 w 3135313"/>
              <a:gd name="connsiteY144" fmla="*/ 211932 h 1885950"/>
              <a:gd name="connsiteX145" fmla="*/ 596397 w 3135313"/>
              <a:gd name="connsiteY145" fmla="*/ 203201 h 1885950"/>
              <a:gd name="connsiteX146" fmla="*/ 591639 w 3135313"/>
              <a:gd name="connsiteY146" fmla="*/ 193676 h 1885950"/>
              <a:gd name="connsiteX147" fmla="*/ 588467 w 3135313"/>
              <a:gd name="connsiteY147" fmla="*/ 184151 h 1885950"/>
              <a:gd name="connsiteX148" fmla="*/ 584501 w 3135313"/>
              <a:gd name="connsiteY148" fmla="*/ 172244 h 1885950"/>
              <a:gd name="connsiteX149" fmla="*/ 582122 w 3135313"/>
              <a:gd name="connsiteY149" fmla="*/ 160338 h 1885950"/>
              <a:gd name="connsiteX150" fmla="*/ 582122 w 3135313"/>
              <a:gd name="connsiteY150" fmla="*/ 147638 h 1885950"/>
              <a:gd name="connsiteX151" fmla="*/ 582122 w 3135313"/>
              <a:gd name="connsiteY151" fmla="*/ 133351 h 1885950"/>
              <a:gd name="connsiteX152" fmla="*/ 586087 w 3135313"/>
              <a:gd name="connsiteY152" fmla="*/ 118269 h 1885950"/>
              <a:gd name="connsiteX153" fmla="*/ 590846 w 3135313"/>
              <a:gd name="connsiteY153" fmla="*/ 104776 h 1885950"/>
              <a:gd name="connsiteX154" fmla="*/ 596397 w 3135313"/>
              <a:gd name="connsiteY154" fmla="*/ 90488 h 1885950"/>
              <a:gd name="connsiteX155" fmla="*/ 603535 w 3135313"/>
              <a:gd name="connsiteY155" fmla="*/ 78582 h 1885950"/>
              <a:gd name="connsiteX156" fmla="*/ 613052 w 3135313"/>
              <a:gd name="connsiteY156" fmla="*/ 65882 h 1885950"/>
              <a:gd name="connsiteX157" fmla="*/ 624155 w 3135313"/>
              <a:gd name="connsiteY157" fmla="*/ 54769 h 1885950"/>
              <a:gd name="connsiteX158" fmla="*/ 636052 w 3135313"/>
              <a:gd name="connsiteY158" fmla="*/ 44451 h 1885950"/>
              <a:gd name="connsiteX159" fmla="*/ 647948 w 3135313"/>
              <a:gd name="connsiteY159" fmla="*/ 34926 h 1885950"/>
              <a:gd name="connsiteX160" fmla="*/ 662223 w 3135313"/>
              <a:gd name="connsiteY160" fmla="*/ 26988 h 1885950"/>
              <a:gd name="connsiteX161" fmla="*/ 677292 w 3135313"/>
              <a:gd name="connsiteY161" fmla="*/ 19844 h 1885950"/>
              <a:gd name="connsiteX162" fmla="*/ 692361 w 3135313"/>
              <a:gd name="connsiteY162" fmla="*/ 13494 h 1885950"/>
              <a:gd name="connsiteX163" fmla="*/ 709015 w 3135313"/>
              <a:gd name="connsiteY163" fmla="*/ 8732 h 1885950"/>
              <a:gd name="connsiteX164" fmla="*/ 727256 w 3135313"/>
              <a:gd name="connsiteY164" fmla="*/ 3969 h 1885950"/>
              <a:gd name="connsiteX165" fmla="*/ 744704 w 3135313"/>
              <a:gd name="connsiteY165" fmla="*/ 3176 h 1885950"/>
              <a:gd name="connsiteX166" fmla="*/ 763738 w 3135313"/>
              <a:gd name="connsiteY166" fmla="*/ 1588 h 1885950"/>
              <a:gd name="connsiteX167" fmla="*/ 782772 w 3135313"/>
              <a:gd name="connsiteY167" fmla="*/ 3176 h 1885950"/>
              <a:gd name="connsiteX168" fmla="*/ 800220 w 3135313"/>
              <a:gd name="connsiteY168" fmla="*/ 3969 h 1885950"/>
              <a:gd name="connsiteX169" fmla="*/ 818461 w 3135313"/>
              <a:gd name="connsiteY169" fmla="*/ 8732 h 1885950"/>
              <a:gd name="connsiteX170" fmla="*/ 835115 w 3135313"/>
              <a:gd name="connsiteY170" fmla="*/ 13494 h 1885950"/>
              <a:gd name="connsiteX171" fmla="*/ 850184 w 3135313"/>
              <a:gd name="connsiteY171" fmla="*/ 19844 h 1885950"/>
              <a:gd name="connsiteX172" fmla="*/ 866046 w 3135313"/>
              <a:gd name="connsiteY172" fmla="*/ 26988 h 1885950"/>
              <a:gd name="connsiteX173" fmla="*/ 880321 w 3135313"/>
              <a:gd name="connsiteY173" fmla="*/ 34926 h 1885950"/>
              <a:gd name="connsiteX174" fmla="*/ 893010 w 3135313"/>
              <a:gd name="connsiteY174" fmla="*/ 44451 h 1885950"/>
              <a:gd name="connsiteX175" fmla="*/ 904907 w 3135313"/>
              <a:gd name="connsiteY175" fmla="*/ 54769 h 1885950"/>
              <a:gd name="connsiteX176" fmla="*/ 914424 w 3135313"/>
              <a:gd name="connsiteY176" fmla="*/ 65882 h 1885950"/>
              <a:gd name="connsiteX177" fmla="*/ 923941 w 3135313"/>
              <a:gd name="connsiteY177" fmla="*/ 78582 h 1885950"/>
              <a:gd name="connsiteX178" fmla="*/ 931078 w 3135313"/>
              <a:gd name="connsiteY178" fmla="*/ 90488 h 1885950"/>
              <a:gd name="connsiteX179" fmla="*/ 938216 w 3135313"/>
              <a:gd name="connsiteY179" fmla="*/ 104776 h 1885950"/>
              <a:gd name="connsiteX180" fmla="*/ 941388 w 3135313"/>
              <a:gd name="connsiteY180" fmla="*/ 118269 h 1885950"/>
              <a:gd name="connsiteX181" fmla="*/ 945354 w 3135313"/>
              <a:gd name="connsiteY181" fmla="*/ 133351 h 1885950"/>
              <a:gd name="connsiteX182" fmla="*/ 946147 w 3135313"/>
              <a:gd name="connsiteY182" fmla="*/ 147638 h 1885950"/>
              <a:gd name="connsiteX183" fmla="*/ 945354 w 3135313"/>
              <a:gd name="connsiteY183" fmla="*/ 160338 h 1885950"/>
              <a:gd name="connsiteX184" fmla="*/ 942975 w 3135313"/>
              <a:gd name="connsiteY184" fmla="*/ 172244 h 1885950"/>
              <a:gd name="connsiteX185" fmla="*/ 940595 w 3135313"/>
              <a:gd name="connsiteY185" fmla="*/ 184151 h 1885950"/>
              <a:gd name="connsiteX186" fmla="*/ 935837 w 3135313"/>
              <a:gd name="connsiteY186" fmla="*/ 193676 h 1885950"/>
              <a:gd name="connsiteX187" fmla="*/ 931078 w 3135313"/>
              <a:gd name="connsiteY187" fmla="*/ 203201 h 1885950"/>
              <a:gd name="connsiteX188" fmla="*/ 926320 w 3135313"/>
              <a:gd name="connsiteY188" fmla="*/ 211932 h 1885950"/>
              <a:gd name="connsiteX189" fmla="*/ 919975 w 3135313"/>
              <a:gd name="connsiteY189" fmla="*/ 219869 h 1885950"/>
              <a:gd name="connsiteX190" fmla="*/ 914424 w 3135313"/>
              <a:gd name="connsiteY190" fmla="*/ 226219 h 1885950"/>
              <a:gd name="connsiteX191" fmla="*/ 902527 w 3135313"/>
              <a:gd name="connsiteY191" fmla="*/ 236538 h 1885950"/>
              <a:gd name="connsiteX192" fmla="*/ 892217 w 3135313"/>
              <a:gd name="connsiteY192" fmla="*/ 245269 h 1885950"/>
              <a:gd name="connsiteX193" fmla="*/ 882700 w 3135313"/>
              <a:gd name="connsiteY193" fmla="*/ 250826 h 1885950"/>
              <a:gd name="connsiteX194" fmla="*/ 873976 w 3135313"/>
              <a:gd name="connsiteY194" fmla="*/ 254794 h 1885950"/>
              <a:gd name="connsiteX195" fmla="*/ 866839 w 3135313"/>
              <a:gd name="connsiteY195" fmla="*/ 260351 h 1885950"/>
              <a:gd name="connsiteX196" fmla="*/ 861287 w 3135313"/>
              <a:gd name="connsiteY196" fmla="*/ 265113 h 1885950"/>
              <a:gd name="connsiteX197" fmla="*/ 856529 w 3135313"/>
              <a:gd name="connsiteY197" fmla="*/ 269876 h 1885950"/>
              <a:gd name="connsiteX198" fmla="*/ 852563 w 3135313"/>
              <a:gd name="connsiteY198" fmla="*/ 275432 h 1885950"/>
              <a:gd name="connsiteX199" fmla="*/ 850184 w 3135313"/>
              <a:gd name="connsiteY199" fmla="*/ 280194 h 1885950"/>
              <a:gd name="connsiteX200" fmla="*/ 849391 w 3135313"/>
              <a:gd name="connsiteY200" fmla="*/ 286544 h 1885950"/>
              <a:gd name="connsiteX201" fmla="*/ 849391 w 3135313"/>
              <a:gd name="connsiteY201" fmla="*/ 291307 h 1885950"/>
              <a:gd name="connsiteX202" fmla="*/ 850184 w 3135313"/>
              <a:gd name="connsiteY202" fmla="*/ 296069 h 1885950"/>
              <a:gd name="connsiteX203" fmla="*/ 852563 w 3135313"/>
              <a:gd name="connsiteY203" fmla="*/ 300832 h 1885950"/>
              <a:gd name="connsiteX204" fmla="*/ 856529 w 3135313"/>
              <a:gd name="connsiteY204" fmla="*/ 304007 h 1885950"/>
              <a:gd name="connsiteX205" fmla="*/ 861287 w 3135313"/>
              <a:gd name="connsiteY205" fmla="*/ 307976 h 1885950"/>
              <a:gd name="connsiteX206" fmla="*/ 866839 w 3135313"/>
              <a:gd name="connsiteY206" fmla="*/ 311151 h 1885950"/>
              <a:gd name="connsiteX207" fmla="*/ 873976 w 3135313"/>
              <a:gd name="connsiteY207" fmla="*/ 313532 h 1885950"/>
              <a:gd name="connsiteX208" fmla="*/ 882700 w 3135313"/>
              <a:gd name="connsiteY208" fmla="*/ 315119 h 1885950"/>
              <a:gd name="connsiteX209" fmla="*/ 892217 w 3135313"/>
              <a:gd name="connsiteY209" fmla="*/ 315119 h 1885950"/>
              <a:gd name="connsiteX210" fmla="*/ 1565275 w 3135313"/>
              <a:gd name="connsiteY210" fmla="*/ 315119 h 1885950"/>
              <a:gd name="connsiteX211" fmla="*/ 1565275 w 3135313"/>
              <a:gd name="connsiteY211" fmla="*/ 314458 h 1885950"/>
              <a:gd name="connsiteX212" fmla="*/ 1999896 w 3135313"/>
              <a:gd name="connsiteY212" fmla="*/ 314458 h 1885950"/>
              <a:gd name="connsiteX213" fmla="*/ 1999896 w 3135313"/>
              <a:gd name="connsiteY213" fmla="*/ 312869 h 1885950"/>
              <a:gd name="connsiteX214" fmla="*/ 2199329 w 3135313"/>
              <a:gd name="connsiteY214" fmla="*/ 312869 h 1885950"/>
              <a:gd name="connsiteX215" fmla="*/ 2208069 w 3135313"/>
              <a:gd name="connsiteY215" fmla="*/ 312869 h 1885950"/>
              <a:gd name="connsiteX216" fmla="*/ 2216014 w 3135313"/>
              <a:gd name="connsiteY216" fmla="*/ 312075 h 1885950"/>
              <a:gd name="connsiteX217" fmla="*/ 2223165 w 3135313"/>
              <a:gd name="connsiteY217" fmla="*/ 309693 h 1885950"/>
              <a:gd name="connsiteX218" fmla="*/ 2229522 w 3135313"/>
              <a:gd name="connsiteY218" fmla="*/ 305723 h 1885950"/>
              <a:gd name="connsiteX219" fmla="*/ 2233495 w 3135313"/>
              <a:gd name="connsiteY219" fmla="*/ 302546 h 1885950"/>
              <a:gd name="connsiteX220" fmla="*/ 2237467 w 3135313"/>
              <a:gd name="connsiteY220" fmla="*/ 298576 h 1885950"/>
              <a:gd name="connsiteX221" fmla="*/ 2239851 w 3135313"/>
              <a:gd name="connsiteY221" fmla="*/ 293811 h 1885950"/>
              <a:gd name="connsiteX222" fmla="*/ 2240646 w 3135313"/>
              <a:gd name="connsiteY222" fmla="*/ 289047 h 1885950"/>
              <a:gd name="connsiteX223" fmla="*/ 2240646 w 3135313"/>
              <a:gd name="connsiteY223" fmla="*/ 284282 h 1885950"/>
              <a:gd name="connsiteX224" fmla="*/ 2239851 w 3135313"/>
              <a:gd name="connsiteY224" fmla="*/ 278724 h 1885950"/>
              <a:gd name="connsiteX225" fmla="*/ 2237467 w 3135313"/>
              <a:gd name="connsiteY225" fmla="*/ 273959 h 1885950"/>
              <a:gd name="connsiteX226" fmla="*/ 2233495 w 3135313"/>
              <a:gd name="connsiteY226" fmla="*/ 268401 h 1885950"/>
              <a:gd name="connsiteX227" fmla="*/ 2229522 w 3135313"/>
              <a:gd name="connsiteY227" fmla="*/ 263636 h 1885950"/>
              <a:gd name="connsiteX228" fmla="*/ 2223165 w 3135313"/>
              <a:gd name="connsiteY228" fmla="*/ 257284 h 1885950"/>
              <a:gd name="connsiteX229" fmla="*/ 2216014 w 3135313"/>
              <a:gd name="connsiteY229" fmla="*/ 252519 h 1885950"/>
              <a:gd name="connsiteX230" fmla="*/ 2208863 w 3135313"/>
              <a:gd name="connsiteY230" fmla="*/ 249343 h 1885950"/>
              <a:gd name="connsiteX231" fmla="*/ 2198534 w 3135313"/>
              <a:gd name="connsiteY231" fmla="*/ 242990 h 1885950"/>
              <a:gd name="connsiteX232" fmla="*/ 2189000 w 3135313"/>
              <a:gd name="connsiteY232" fmla="*/ 235049 h 1885950"/>
              <a:gd name="connsiteX233" fmla="*/ 2177081 w 3135313"/>
              <a:gd name="connsiteY233" fmla="*/ 223932 h 1885950"/>
              <a:gd name="connsiteX234" fmla="*/ 2170725 w 3135313"/>
              <a:gd name="connsiteY234" fmla="*/ 216785 h 1885950"/>
              <a:gd name="connsiteX235" fmla="*/ 2165163 w 3135313"/>
              <a:gd name="connsiteY235" fmla="*/ 209638 h 1885950"/>
              <a:gd name="connsiteX236" fmla="*/ 2158807 w 3135313"/>
              <a:gd name="connsiteY236" fmla="*/ 201698 h 1885950"/>
              <a:gd name="connsiteX237" fmla="*/ 2154039 w 3135313"/>
              <a:gd name="connsiteY237" fmla="*/ 192169 h 1885950"/>
              <a:gd name="connsiteX238" fmla="*/ 2150861 w 3135313"/>
              <a:gd name="connsiteY238" fmla="*/ 182640 h 1885950"/>
              <a:gd name="connsiteX239" fmla="*/ 2146888 w 3135313"/>
              <a:gd name="connsiteY239" fmla="*/ 170728 h 1885950"/>
              <a:gd name="connsiteX240" fmla="*/ 2144505 w 3135313"/>
              <a:gd name="connsiteY240" fmla="*/ 158817 h 1885950"/>
              <a:gd name="connsiteX241" fmla="*/ 2144505 w 3135313"/>
              <a:gd name="connsiteY241" fmla="*/ 146112 h 1885950"/>
              <a:gd name="connsiteX242" fmla="*/ 2146094 w 3135313"/>
              <a:gd name="connsiteY242" fmla="*/ 131818 h 1885950"/>
              <a:gd name="connsiteX243" fmla="*/ 2148477 w 3135313"/>
              <a:gd name="connsiteY243" fmla="*/ 115936 h 1885950"/>
              <a:gd name="connsiteX244" fmla="*/ 2153245 w 3135313"/>
              <a:gd name="connsiteY244" fmla="*/ 103231 h 1885950"/>
              <a:gd name="connsiteX245" fmla="*/ 2158807 w 3135313"/>
              <a:gd name="connsiteY245" fmla="*/ 88938 h 1885950"/>
              <a:gd name="connsiteX246" fmla="*/ 2165958 w 3135313"/>
              <a:gd name="connsiteY246" fmla="*/ 75438 h 1885950"/>
              <a:gd name="connsiteX247" fmla="*/ 2175492 w 3135313"/>
              <a:gd name="connsiteY247" fmla="*/ 63527 h 1885950"/>
              <a:gd name="connsiteX248" fmla="*/ 2186616 w 3135313"/>
              <a:gd name="connsiteY248" fmla="*/ 53204 h 1885950"/>
              <a:gd name="connsiteX249" fmla="*/ 2198534 w 3135313"/>
              <a:gd name="connsiteY249" fmla="*/ 42087 h 1885950"/>
              <a:gd name="connsiteX250" fmla="*/ 2211247 w 3135313"/>
              <a:gd name="connsiteY250" fmla="*/ 33352 h 1885950"/>
              <a:gd name="connsiteX251" fmla="*/ 2224755 w 3135313"/>
              <a:gd name="connsiteY251" fmla="*/ 24617 h 1885950"/>
              <a:gd name="connsiteX252" fmla="*/ 2239851 w 3135313"/>
              <a:gd name="connsiteY252" fmla="*/ 17470 h 1885950"/>
              <a:gd name="connsiteX253" fmla="*/ 2256537 w 3135313"/>
              <a:gd name="connsiteY253" fmla="*/ 11911 h 1885950"/>
              <a:gd name="connsiteX254" fmla="*/ 2273222 w 3135313"/>
              <a:gd name="connsiteY254" fmla="*/ 5559 h 1885950"/>
              <a:gd name="connsiteX255" fmla="*/ 2289908 w 3135313"/>
              <a:gd name="connsiteY255" fmla="*/ 2382 h 1885950"/>
              <a:gd name="connsiteX256" fmla="*/ 2308977 w 3135313"/>
              <a:gd name="connsiteY256" fmla="*/ 794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135313" h="1885950">
                <a:moveTo>
                  <a:pt x="2326457" y="0"/>
                </a:moveTo>
                <a:lnTo>
                  <a:pt x="2345527" y="794"/>
                </a:lnTo>
                <a:lnTo>
                  <a:pt x="2363007" y="2382"/>
                </a:lnTo>
                <a:lnTo>
                  <a:pt x="2381282" y="5559"/>
                </a:lnTo>
                <a:lnTo>
                  <a:pt x="2397967" y="11911"/>
                </a:lnTo>
                <a:lnTo>
                  <a:pt x="2413064" y="17470"/>
                </a:lnTo>
                <a:lnTo>
                  <a:pt x="2428955" y="24617"/>
                </a:lnTo>
                <a:lnTo>
                  <a:pt x="2443257" y="33352"/>
                </a:lnTo>
                <a:lnTo>
                  <a:pt x="2455970" y="42087"/>
                </a:lnTo>
                <a:lnTo>
                  <a:pt x="2467888" y="53204"/>
                </a:lnTo>
                <a:lnTo>
                  <a:pt x="2478217" y="63527"/>
                </a:lnTo>
                <a:lnTo>
                  <a:pt x="2486957" y="75438"/>
                </a:lnTo>
                <a:lnTo>
                  <a:pt x="2494903" y="88938"/>
                </a:lnTo>
                <a:lnTo>
                  <a:pt x="2501259" y="103231"/>
                </a:lnTo>
                <a:lnTo>
                  <a:pt x="2506027" y="115936"/>
                </a:lnTo>
                <a:lnTo>
                  <a:pt x="2508410" y="131818"/>
                </a:lnTo>
                <a:lnTo>
                  <a:pt x="2509205" y="146112"/>
                </a:lnTo>
                <a:lnTo>
                  <a:pt x="2508410" y="158817"/>
                </a:lnTo>
                <a:lnTo>
                  <a:pt x="2506027" y="170728"/>
                </a:lnTo>
                <a:lnTo>
                  <a:pt x="2503643" y="182640"/>
                </a:lnTo>
                <a:lnTo>
                  <a:pt x="2498876" y="192169"/>
                </a:lnTo>
                <a:lnTo>
                  <a:pt x="2494108" y="201698"/>
                </a:lnTo>
                <a:lnTo>
                  <a:pt x="2489341" y="209638"/>
                </a:lnTo>
                <a:lnTo>
                  <a:pt x="2482984" y="216785"/>
                </a:lnTo>
                <a:lnTo>
                  <a:pt x="2477423" y="223932"/>
                </a:lnTo>
                <a:lnTo>
                  <a:pt x="2465504" y="235049"/>
                </a:lnTo>
                <a:lnTo>
                  <a:pt x="2455175" y="242990"/>
                </a:lnTo>
                <a:lnTo>
                  <a:pt x="2445640" y="249343"/>
                </a:lnTo>
                <a:lnTo>
                  <a:pt x="2436900" y="252519"/>
                </a:lnTo>
                <a:lnTo>
                  <a:pt x="2429749" y="257284"/>
                </a:lnTo>
                <a:lnTo>
                  <a:pt x="2424187" y="263636"/>
                </a:lnTo>
                <a:lnTo>
                  <a:pt x="2419420" y="268401"/>
                </a:lnTo>
                <a:lnTo>
                  <a:pt x="2415447" y="273959"/>
                </a:lnTo>
                <a:lnTo>
                  <a:pt x="2413064" y="278724"/>
                </a:lnTo>
                <a:lnTo>
                  <a:pt x="2413064" y="284282"/>
                </a:lnTo>
                <a:lnTo>
                  <a:pt x="2413064" y="289047"/>
                </a:lnTo>
                <a:lnTo>
                  <a:pt x="2414653" y="293811"/>
                </a:lnTo>
                <a:lnTo>
                  <a:pt x="2417037" y="298576"/>
                </a:lnTo>
                <a:lnTo>
                  <a:pt x="2420215" y="302546"/>
                </a:lnTo>
                <a:lnTo>
                  <a:pt x="2424982" y="305723"/>
                </a:lnTo>
                <a:lnTo>
                  <a:pt x="2429749" y="309693"/>
                </a:lnTo>
                <a:lnTo>
                  <a:pt x="2436900" y="312075"/>
                </a:lnTo>
                <a:lnTo>
                  <a:pt x="2445640" y="312869"/>
                </a:lnTo>
                <a:lnTo>
                  <a:pt x="2455175" y="312869"/>
                </a:lnTo>
                <a:lnTo>
                  <a:pt x="2774586" y="312869"/>
                </a:lnTo>
                <a:lnTo>
                  <a:pt x="2774586" y="314458"/>
                </a:lnTo>
                <a:lnTo>
                  <a:pt x="3135313" y="314458"/>
                </a:lnTo>
                <a:lnTo>
                  <a:pt x="3135313" y="1885950"/>
                </a:lnTo>
                <a:lnTo>
                  <a:pt x="1569509" y="1885950"/>
                </a:lnTo>
                <a:lnTo>
                  <a:pt x="1565275" y="1885950"/>
                </a:lnTo>
                <a:lnTo>
                  <a:pt x="0" y="1885950"/>
                </a:lnTo>
                <a:lnTo>
                  <a:pt x="0" y="1175544"/>
                </a:lnTo>
                <a:lnTo>
                  <a:pt x="6344" y="1169194"/>
                </a:lnTo>
                <a:lnTo>
                  <a:pt x="11896" y="1166019"/>
                </a:lnTo>
                <a:lnTo>
                  <a:pt x="19034" y="1164432"/>
                </a:lnTo>
                <a:lnTo>
                  <a:pt x="27758" y="1166019"/>
                </a:lnTo>
                <a:lnTo>
                  <a:pt x="35688" y="1170782"/>
                </a:lnTo>
                <a:lnTo>
                  <a:pt x="42826" y="1176338"/>
                </a:lnTo>
                <a:lnTo>
                  <a:pt x="49964" y="1185863"/>
                </a:lnTo>
                <a:lnTo>
                  <a:pt x="57102" y="1197769"/>
                </a:lnTo>
                <a:lnTo>
                  <a:pt x="63446" y="1207294"/>
                </a:lnTo>
                <a:lnTo>
                  <a:pt x="70584" y="1217613"/>
                </a:lnTo>
                <a:lnTo>
                  <a:pt x="80894" y="1229519"/>
                </a:lnTo>
                <a:lnTo>
                  <a:pt x="88032" y="1235869"/>
                </a:lnTo>
                <a:lnTo>
                  <a:pt x="95170" y="1240632"/>
                </a:lnTo>
                <a:lnTo>
                  <a:pt x="103100" y="1246188"/>
                </a:lnTo>
                <a:lnTo>
                  <a:pt x="112617" y="1250950"/>
                </a:lnTo>
                <a:lnTo>
                  <a:pt x="123721" y="1254919"/>
                </a:lnTo>
                <a:lnTo>
                  <a:pt x="134031" y="1258094"/>
                </a:lnTo>
                <a:lnTo>
                  <a:pt x="145927" y="1260475"/>
                </a:lnTo>
                <a:lnTo>
                  <a:pt x="159409" y="1260475"/>
                </a:lnTo>
                <a:lnTo>
                  <a:pt x="174478" y="1260475"/>
                </a:lnTo>
                <a:lnTo>
                  <a:pt x="188753" y="1257300"/>
                </a:lnTo>
                <a:lnTo>
                  <a:pt x="203029" y="1253332"/>
                </a:lnTo>
                <a:lnTo>
                  <a:pt x="215718" y="1246188"/>
                </a:lnTo>
                <a:lnTo>
                  <a:pt x="229200" y="1239044"/>
                </a:lnTo>
                <a:lnTo>
                  <a:pt x="241097" y="1229519"/>
                </a:lnTo>
                <a:lnTo>
                  <a:pt x="252993" y="1219200"/>
                </a:lnTo>
                <a:lnTo>
                  <a:pt x="262510" y="1207294"/>
                </a:lnTo>
                <a:lnTo>
                  <a:pt x="272027" y="1195388"/>
                </a:lnTo>
                <a:lnTo>
                  <a:pt x="279958" y="1181100"/>
                </a:lnTo>
                <a:lnTo>
                  <a:pt x="288682" y="1166019"/>
                </a:lnTo>
                <a:lnTo>
                  <a:pt x="294233" y="1150144"/>
                </a:lnTo>
                <a:lnTo>
                  <a:pt x="298992" y="1133475"/>
                </a:lnTo>
                <a:lnTo>
                  <a:pt x="302957" y="1116013"/>
                </a:lnTo>
                <a:lnTo>
                  <a:pt x="305336" y="1097757"/>
                </a:lnTo>
                <a:lnTo>
                  <a:pt x="306129" y="1079500"/>
                </a:lnTo>
                <a:lnTo>
                  <a:pt x="305336" y="1060450"/>
                </a:lnTo>
                <a:lnTo>
                  <a:pt x="302957" y="1042194"/>
                </a:lnTo>
                <a:lnTo>
                  <a:pt x="298992" y="1024732"/>
                </a:lnTo>
                <a:lnTo>
                  <a:pt x="294233" y="1008063"/>
                </a:lnTo>
                <a:lnTo>
                  <a:pt x="288682" y="992188"/>
                </a:lnTo>
                <a:lnTo>
                  <a:pt x="279958" y="977107"/>
                </a:lnTo>
                <a:lnTo>
                  <a:pt x="272027" y="962819"/>
                </a:lnTo>
                <a:lnTo>
                  <a:pt x="262510" y="950119"/>
                </a:lnTo>
                <a:lnTo>
                  <a:pt x="252993" y="939007"/>
                </a:lnTo>
                <a:lnTo>
                  <a:pt x="241097" y="928688"/>
                </a:lnTo>
                <a:lnTo>
                  <a:pt x="229200" y="919163"/>
                </a:lnTo>
                <a:lnTo>
                  <a:pt x="215718" y="912019"/>
                </a:lnTo>
                <a:lnTo>
                  <a:pt x="203029" y="904875"/>
                </a:lnTo>
                <a:lnTo>
                  <a:pt x="188753" y="900907"/>
                </a:lnTo>
                <a:lnTo>
                  <a:pt x="174478" y="897732"/>
                </a:lnTo>
                <a:lnTo>
                  <a:pt x="159409" y="896144"/>
                </a:lnTo>
                <a:lnTo>
                  <a:pt x="145927" y="897732"/>
                </a:lnTo>
                <a:lnTo>
                  <a:pt x="134031" y="900113"/>
                </a:lnTo>
                <a:lnTo>
                  <a:pt x="123721" y="902494"/>
                </a:lnTo>
                <a:lnTo>
                  <a:pt x="112617" y="907257"/>
                </a:lnTo>
                <a:lnTo>
                  <a:pt x="103100" y="912019"/>
                </a:lnTo>
                <a:lnTo>
                  <a:pt x="95170" y="916782"/>
                </a:lnTo>
                <a:lnTo>
                  <a:pt x="88032" y="922338"/>
                </a:lnTo>
                <a:lnTo>
                  <a:pt x="80894" y="928688"/>
                </a:lnTo>
                <a:lnTo>
                  <a:pt x="70584" y="940594"/>
                </a:lnTo>
                <a:lnTo>
                  <a:pt x="63446" y="950913"/>
                </a:lnTo>
                <a:lnTo>
                  <a:pt x="57102" y="960438"/>
                </a:lnTo>
                <a:lnTo>
                  <a:pt x="49964" y="972344"/>
                </a:lnTo>
                <a:lnTo>
                  <a:pt x="42826" y="981869"/>
                </a:lnTo>
                <a:lnTo>
                  <a:pt x="35688" y="987425"/>
                </a:lnTo>
                <a:lnTo>
                  <a:pt x="27758" y="991394"/>
                </a:lnTo>
                <a:lnTo>
                  <a:pt x="19034" y="993775"/>
                </a:lnTo>
                <a:lnTo>
                  <a:pt x="11896" y="992188"/>
                </a:lnTo>
                <a:lnTo>
                  <a:pt x="6344" y="989013"/>
                </a:lnTo>
                <a:lnTo>
                  <a:pt x="0" y="982663"/>
                </a:lnTo>
                <a:lnTo>
                  <a:pt x="0" y="315119"/>
                </a:lnTo>
                <a:lnTo>
                  <a:pt x="636052" y="315119"/>
                </a:lnTo>
                <a:lnTo>
                  <a:pt x="645569" y="315119"/>
                </a:lnTo>
                <a:lnTo>
                  <a:pt x="653499" y="313532"/>
                </a:lnTo>
                <a:lnTo>
                  <a:pt x="660637" y="311151"/>
                </a:lnTo>
                <a:lnTo>
                  <a:pt x="666189" y="307976"/>
                </a:lnTo>
                <a:lnTo>
                  <a:pt x="670947" y="304007"/>
                </a:lnTo>
                <a:lnTo>
                  <a:pt x="674913" y="300832"/>
                </a:lnTo>
                <a:lnTo>
                  <a:pt x="677292" y="296069"/>
                </a:lnTo>
                <a:lnTo>
                  <a:pt x="678085" y="291307"/>
                </a:lnTo>
                <a:lnTo>
                  <a:pt x="678085" y="286544"/>
                </a:lnTo>
                <a:lnTo>
                  <a:pt x="677292" y="280194"/>
                </a:lnTo>
                <a:lnTo>
                  <a:pt x="674913" y="275432"/>
                </a:lnTo>
                <a:lnTo>
                  <a:pt x="670947" y="269876"/>
                </a:lnTo>
                <a:lnTo>
                  <a:pt x="666189" y="265113"/>
                </a:lnTo>
                <a:lnTo>
                  <a:pt x="660637" y="260351"/>
                </a:lnTo>
                <a:lnTo>
                  <a:pt x="653499" y="254794"/>
                </a:lnTo>
                <a:lnTo>
                  <a:pt x="645569" y="250826"/>
                </a:lnTo>
                <a:lnTo>
                  <a:pt x="636052" y="245269"/>
                </a:lnTo>
                <a:lnTo>
                  <a:pt x="624948" y="236538"/>
                </a:lnTo>
                <a:lnTo>
                  <a:pt x="614638" y="226219"/>
                </a:lnTo>
                <a:lnTo>
                  <a:pt x="607501" y="219869"/>
                </a:lnTo>
                <a:lnTo>
                  <a:pt x="602742" y="211932"/>
                </a:lnTo>
                <a:lnTo>
                  <a:pt x="596397" y="203201"/>
                </a:lnTo>
                <a:lnTo>
                  <a:pt x="591639" y="193676"/>
                </a:lnTo>
                <a:lnTo>
                  <a:pt x="588467" y="184151"/>
                </a:lnTo>
                <a:lnTo>
                  <a:pt x="584501" y="172244"/>
                </a:lnTo>
                <a:lnTo>
                  <a:pt x="582122" y="160338"/>
                </a:lnTo>
                <a:lnTo>
                  <a:pt x="582122" y="147638"/>
                </a:lnTo>
                <a:lnTo>
                  <a:pt x="582122" y="133351"/>
                </a:lnTo>
                <a:lnTo>
                  <a:pt x="586087" y="118269"/>
                </a:lnTo>
                <a:lnTo>
                  <a:pt x="590846" y="104776"/>
                </a:lnTo>
                <a:lnTo>
                  <a:pt x="596397" y="90488"/>
                </a:lnTo>
                <a:lnTo>
                  <a:pt x="603535" y="78582"/>
                </a:lnTo>
                <a:lnTo>
                  <a:pt x="613052" y="65882"/>
                </a:lnTo>
                <a:lnTo>
                  <a:pt x="624155" y="54769"/>
                </a:lnTo>
                <a:lnTo>
                  <a:pt x="636052" y="44451"/>
                </a:lnTo>
                <a:lnTo>
                  <a:pt x="647948" y="34926"/>
                </a:lnTo>
                <a:lnTo>
                  <a:pt x="662223" y="26988"/>
                </a:lnTo>
                <a:lnTo>
                  <a:pt x="677292" y="19844"/>
                </a:lnTo>
                <a:lnTo>
                  <a:pt x="692361" y="13494"/>
                </a:lnTo>
                <a:lnTo>
                  <a:pt x="709015" y="8732"/>
                </a:lnTo>
                <a:lnTo>
                  <a:pt x="727256" y="3969"/>
                </a:lnTo>
                <a:lnTo>
                  <a:pt x="744704" y="3176"/>
                </a:lnTo>
                <a:lnTo>
                  <a:pt x="763738" y="1588"/>
                </a:lnTo>
                <a:lnTo>
                  <a:pt x="782772" y="3176"/>
                </a:lnTo>
                <a:lnTo>
                  <a:pt x="800220" y="3969"/>
                </a:lnTo>
                <a:lnTo>
                  <a:pt x="818461" y="8732"/>
                </a:lnTo>
                <a:lnTo>
                  <a:pt x="835115" y="13494"/>
                </a:lnTo>
                <a:lnTo>
                  <a:pt x="850184" y="19844"/>
                </a:lnTo>
                <a:lnTo>
                  <a:pt x="866046" y="26988"/>
                </a:lnTo>
                <a:lnTo>
                  <a:pt x="880321" y="34926"/>
                </a:lnTo>
                <a:lnTo>
                  <a:pt x="893010" y="44451"/>
                </a:lnTo>
                <a:lnTo>
                  <a:pt x="904907" y="54769"/>
                </a:lnTo>
                <a:lnTo>
                  <a:pt x="914424" y="65882"/>
                </a:lnTo>
                <a:lnTo>
                  <a:pt x="923941" y="78582"/>
                </a:lnTo>
                <a:lnTo>
                  <a:pt x="931078" y="90488"/>
                </a:lnTo>
                <a:lnTo>
                  <a:pt x="938216" y="104776"/>
                </a:lnTo>
                <a:lnTo>
                  <a:pt x="941388" y="118269"/>
                </a:lnTo>
                <a:lnTo>
                  <a:pt x="945354" y="133351"/>
                </a:lnTo>
                <a:lnTo>
                  <a:pt x="946147" y="147638"/>
                </a:lnTo>
                <a:lnTo>
                  <a:pt x="945354" y="160338"/>
                </a:lnTo>
                <a:lnTo>
                  <a:pt x="942975" y="172244"/>
                </a:lnTo>
                <a:lnTo>
                  <a:pt x="940595" y="184151"/>
                </a:lnTo>
                <a:lnTo>
                  <a:pt x="935837" y="193676"/>
                </a:lnTo>
                <a:lnTo>
                  <a:pt x="931078" y="203201"/>
                </a:lnTo>
                <a:lnTo>
                  <a:pt x="926320" y="211932"/>
                </a:lnTo>
                <a:lnTo>
                  <a:pt x="919975" y="219869"/>
                </a:lnTo>
                <a:lnTo>
                  <a:pt x="914424" y="226219"/>
                </a:lnTo>
                <a:lnTo>
                  <a:pt x="902527" y="236538"/>
                </a:lnTo>
                <a:lnTo>
                  <a:pt x="892217" y="245269"/>
                </a:lnTo>
                <a:lnTo>
                  <a:pt x="882700" y="250826"/>
                </a:lnTo>
                <a:lnTo>
                  <a:pt x="873976" y="254794"/>
                </a:lnTo>
                <a:lnTo>
                  <a:pt x="866839" y="260351"/>
                </a:lnTo>
                <a:lnTo>
                  <a:pt x="861287" y="265113"/>
                </a:lnTo>
                <a:lnTo>
                  <a:pt x="856529" y="269876"/>
                </a:lnTo>
                <a:lnTo>
                  <a:pt x="852563" y="275432"/>
                </a:lnTo>
                <a:lnTo>
                  <a:pt x="850184" y="280194"/>
                </a:lnTo>
                <a:lnTo>
                  <a:pt x="849391" y="286544"/>
                </a:lnTo>
                <a:lnTo>
                  <a:pt x="849391" y="291307"/>
                </a:lnTo>
                <a:lnTo>
                  <a:pt x="850184" y="296069"/>
                </a:lnTo>
                <a:lnTo>
                  <a:pt x="852563" y="300832"/>
                </a:lnTo>
                <a:lnTo>
                  <a:pt x="856529" y="304007"/>
                </a:lnTo>
                <a:lnTo>
                  <a:pt x="861287" y="307976"/>
                </a:lnTo>
                <a:lnTo>
                  <a:pt x="866839" y="311151"/>
                </a:lnTo>
                <a:lnTo>
                  <a:pt x="873976" y="313532"/>
                </a:lnTo>
                <a:lnTo>
                  <a:pt x="882700" y="315119"/>
                </a:lnTo>
                <a:lnTo>
                  <a:pt x="892217" y="315119"/>
                </a:lnTo>
                <a:lnTo>
                  <a:pt x="1565275" y="315119"/>
                </a:lnTo>
                <a:lnTo>
                  <a:pt x="1565275" y="314458"/>
                </a:lnTo>
                <a:lnTo>
                  <a:pt x="1999896" y="314458"/>
                </a:lnTo>
                <a:lnTo>
                  <a:pt x="1999896" y="312869"/>
                </a:lnTo>
                <a:lnTo>
                  <a:pt x="2199329" y="312869"/>
                </a:lnTo>
                <a:lnTo>
                  <a:pt x="2208069" y="312869"/>
                </a:lnTo>
                <a:lnTo>
                  <a:pt x="2216014" y="312075"/>
                </a:lnTo>
                <a:lnTo>
                  <a:pt x="2223165" y="309693"/>
                </a:lnTo>
                <a:lnTo>
                  <a:pt x="2229522" y="305723"/>
                </a:lnTo>
                <a:lnTo>
                  <a:pt x="2233495" y="302546"/>
                </a:lnTo>
                <a:lnTo>
                  <a:pt x="2237467" y="298576"/>
                </a:lnTo>
                <a:lnTo>
                  <a:pt x="2239851" y="293811"/>
                </a:lnTo>
                <a:lnTo>
                  <a:pt x="2240646" y="289047"/>
                </a:lnTo>
                <a:lnTo>
                  <a:pt x="2240646" y="284282"/>
                </a:lnTo>
                <a:lnTo>
                  <a:pt x="2239851" y="278724"/>
                </a:lnTo>
                <a:lnTo>
                  <a:pt x="2237467" y="273959"/>
                </a:lnTo>
                <a:lnTo>
                  <a:pt x="2233495" y="268401"/>
                </a:lnTo>
                <a:lnTo>
                  <a:pt x="2229522" y="263636"/>
                </a:lnTo>
                <a:lnTo>
                  <a:pt x="2223165" y="257284"/>
                </a:lnTo>
                <a:lnTo>
                  <a:pt x="2216014" y="252519"/>
                </a:lnTo>
                <a:lnTo>
                  <a:pt x="2208863" y="249343"/>
                </a:lnTo>
                <a:lnTo>
                  <a:pt x="2198534" y="242990"/>
                </a:lnTo>
                <a:lnTo>
                  <a:pt x="2189000" y="235049"/>
                </a:lnTo>
                <a:lnTo>
                  <a:pt x="2177081" y="223932"/>
                </a:lnTo>
                <a:lnTo>
                  <a:pt x="2170725" y="216785"/>
                </a:lnTo>
                <a:lnTo>
                  <a:pt x="2165163" y="209638"/>
                </a:lnTo>
                <a:lnTo>
                  <a:pt x="2158807" y="201698"/>
                </a:lnTo>
                <a:lnTo>
                  <a:pt x="2154039" y="192169"/>
                </a:lnTo>
                <a:lnTo>
                  <a:pt x="2150861" y="182640"/>
                </a:lnTo>
                <a:lnTo>
                  <a:pt x="2146888" y="170728"/>
                </a:lnTo>
                <a:lnTo>
                  <a:pt x="2144505" y="158817"/>
                </a:lnTo>
                <a:lnTo>
                  <a:pt x="2144505" y="146112"/>
                </a:lnTo>
                <a:lnTo>
                  <a:pt x="2146094" y="131818"/>
                </a:lnTo>
                <a:lnTo>
                  <a:pt x="2148477" y="115936"/>
                </a:lnTo>
                <a:lnTo>
                  <a:pt x="2153245" y="103231"/>
                </a:lnTo>
                <a:lnTo>
                  <a:pt x="2158807" y="88938"/>
                </a:lnTo>
                <a:lnTo>
                  <a:pt x="2165958" y="75438"/>
                </a:lnTo>
                <a:lnTo>
                  <a:pt x="2175492" y="63527"/>
                </a:lnTo>
                <a:lnTo>
                  <a:pt x="2186616" y="53204"/>
                </a:lnTo>
                <a:lnTo>
                  <a:pt x="2198534" y="42087"/>
                </a:lnTo>
                <a:lnTo>
                  <a:pt x="2211247" y="33352"/>
                </a:lnTo>
                <a:lnTo>
                  <a:pt x="2224755" y="24617"/>
                </a:lnTo>
                <a:lnTo>
                  <a:pt x="2239851" y="17470"/>
                </a:lnTo>
                <a:lnTo>
                  <a:pt x="2256537" y="11911"/>
                </a:lnTo>
                <a:lnTo>
                  <a:pt x="2273222" y="5559"/>
                </a:lnTo>
                <a:lnTo>
                  <a:pt x="2289908" y="2382"/>
                </a:lnTo>
                <a:lnTo>
                  <a:pt x="2308977" y="794"/>
                </a:lnTo>
                <a:close/>
              </a:path>
            </a:pathLst>
          </a:custGeom>
          <a:solidFill>
            <a:srgbClr val="D0DEE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32400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Machine</a:t>
            </a:r>
            <a:br>
              <a:rPr kumimoji="0" lang="en-US" sz="1800" b="1" i="0" u="none" strike="noStrike" kern="1200" cap="none" spc="0" normalizeH="0" baseline="0" noProof="0" dirty="0">
                <a:ln>
                  <a:noFill/>
                </a:ln>
                <a:solidFill>
                  <a:prstClr val="black"/>
                </a:solidFill>
                <a:effectLst/>
                <a:uLnTx/>
                <a:uFillTx/>
                <a:latin typeface="Arial"/>
                <a:ea typeface="+mn-ea"/>
                <a:cs typeface="+mn-cs"/>
              </a:rPr>
            </a:br>
            <a:r>
              <a:rPr kumimoji="0" lang="en-US" sz="1800" b="1" i="0" u="none" strike="noStrike" kern="1200" cap="none" spc="0" normalizeH="0" baseline="0" noProof="0" dirty="0">
                <a:ln>
                  <a:noFill/>
                </a:ln>
                <a:solidFill>
                  <a:prstClr val="black"/>
                </a:solidFill>
                <a:effectLst/>
                <a:uLnTx/>
                <a:uFillTx/>
                <a:latin typeface="Arial"/>
                <a:ea typeface="+mn-ea"/>
                <a:cs typeface="+mn-cs"/>
              </a:rPr>
              <a:t>Learning </a:t>
            </a:r>
          </a:p>
        </p:txBody>
      </p:sp>
      <p:sp>
        <p:nvSpPr>
          <p:cNvPr id="34" name="Freeform 34">
            <a:extLst>
              <a:ext uri="{FF2B5EF4-FFF2-40B4-BE49-F238E27FC236}">
                <a16:creationId xmlns:a16="http://schemas.microsoft.com/office/drawing/2014/main" xmlns="" id="{DD126EE3-1279-4312-A5D6-903C5C39102B}"/>
              </a:ext>
            </a:extLst>
          </p:cNvPr>
          <p:cNvSpPr/>
          <p:nvPr/>
        </p:nvSpPr>
        <p:spPr>
          <a:xfrm>
            <a:off x="6730088" y="3022290"/>
            <a:ext cx="1797464" cy="2990231"/>
          </a:xfrm>
          <a:custGeom>
            <a:avLst/>
            <a:gdLst>
              <a:gd name="connsiteX0" fmla="*/ 0 w 1887538"/>
              <a:gd name="connsiteY0" fmla="*/ 0 h 3140075"/>
              <a:gd name="connsiteX1" fmla="*/ 717119 w 1887538"/>
              <a:gd name="connsiteY1" fmla="*/ 0 h 3140075"/>
              <a:gd name="connsiteX2" fmla="*/ 720295 w 1887538"/>
              <a:gd name="connsiteY2" fmla="*/ 5556 h 3140075"/>
              <a:gd name="connsiteX3" fmla="*/ 721884 w 1887538"/>
              <a:gd name="connsiteY3" fmla="*/ 11906 h 3140075"/>
              <a:gd name="connsiteX4" fmla="*/ 721884 w 1887538"/>
              <a:gd name="connsiteY4" fmla="*/ 19050 h 3140075"/>
              <a:gd name="connsiteX5" fmla="*/ 719501 w 1887538"/>
              <a:gd name="connsiteY5" fmla="*/ 26194 h 3140075"/>
              <a:gd name="connsiteX6" fmla="*/ 714736 w 1887538"/>
              <a:gd name="connsiteY6" fmla="*/ 33338 h 3140075"/>
              <a:gd name="connsiteX7" fmla="*/ 708383 w 1887538"/>
              <a:gd name="connsiteY7" fmla="*/ 39688 h 3140075"/>
              <a:gd name="connsiteX8" fmla="*/ 700441 w 1887538"/>
              <a:gd name="connsiteY8" fmla="*/ 46038 h 3140075"/>
              <a:gd name="connsiteX9" fmla="*/ 689323 w 1887538"/>
              <a:gd name="connsiteY9" fmla="*/ 51594 h 3140075"/>
              <a:gd name="connsiteX10" fmla="*/ 678999 w 1887538"/>
              <a:gd name="connsiteY10" fmla="*/ 57944 h 3140075"/>
              <a:gd name="connsiteX11" fmla="*/ 669470 w 1887538"/>
              <a:gd name="connsiteY11" fmla="*/ 65088 h 3140075"/>
              <a:gd name="connsiteX12" fmla="*/ 657557 w 1887538"/>
              <a:gd name="connsiteY12" fmla="*/ 75406 h 3140075"/>
              <a:gd name="connsiteX13" fmla="*/ 651998 w 1887538"/>
              <a:gd name="connsiteY13" fmla="*/ 82550 h 3140075"/>
              <a:gd name="connsiteX14" fmla="*/ 645645 w 1887538"/>
              <a:gd name="connsiteY14" fmla="*/ 89694 h 3140075"/>
              <a:gd name="connsiteX15" fmla="*/ 640880 w 1887538"/>
              <a:gd name="connsiteY15" fmla="*/ 99219 h 3140075"/>
              <a:gd name="connsiteX16" fmla="*/ 635321 w 1887538"/>
              <a:gd name="connsiteY16" fmla="*/ 107950 h 3140075"/>
              <a:gd name="connsiteX17" fmla="*/ 631350 w 1887538"/>
              <a:gd name="connsiteY17" fmla="*/ 118269 h 3140075"/>
              <a:gd name="connsiteX18" fmla="*/ 628174 w 1887538"/>
              <a:gd name="connsiteY18" fmla="*/ 129381 h 3140075"/>
              <a:gd name="connsiteX19" fmla="*/ 626585 w 1887538"/>
              <a:gd name="connsiteY19" fmla="*/ 141288 h 3140075"/>
              <a:gd name="connsiteX20" fmla="*/ 625791 w 1887538"/>
              <a:gd name="connsiteY20" fmla="*/ 153988 h 3140075"/>
              <a:gd name="connsiteX21" fmla="*/ 626585 w 1887538"/>
              <a:gd name="connsiteY21" fmla="*/ 169069 h 3140075"/>
              <a:gd name="connsiteX22" fmla="*/ 628968 w 1887538"/>
              <a:gd name="connsiteY22" fmla="*/ 183356 h 3140075"/>
              <a:gd name="connsiteX23" fmla="*/ 633733 w 1887538"/>
              <a:gd name="connsiteY23" fmla="*/ 197644 h 3140075"/>
              <a:gd name="connsiteX24" fmla="*/ 640086 w 1887538"/>
              <a:gd name="connsiteY24" fmla="*/ 211138 h 3140075"/>
              <a:gd name="connsiteX25" fmla="*/ 648028 w 1887538"/>
              <a:gd name="connsiteY25" fmla="*/ 223838 h 3140075"/>
              <a:gd name="connsiteX26" fmla="*/ 656763 w 1887538"/>
              <a:gd name="connsiteY26" fmla="*/ 235744 h 3140075"/>
              <a:gd name="connsiteX27" fmla="*/ 667087 w 1887538"/>
              <a:gd name="connsiteY27" fmla="*/ 247650 h 3140075"/>
              <a:gd name="connsiteX28" fmla="*/ 678999 w 1887538"/>
              <a:gd name="connsiteY28" fmla="*/ 258763 h 3140075"/>
              <a:gd name="connsiteX29" fmla="*/ 691706 w 1887538"/>
              <a:gd name="connsiteY29" fmla="*/ 266700 h 3140075"/>
              <a:gd name="connsiteX30" fmla="*/ 706001 w 1887538"/>
              <a:gd name="connsiteY30" fmla="*/ 276225 h 3140075"/>
              <a:gd name="connsiteX31" fmla="*/ 720295 w 1887538"/>
              <a:gd name="connsiteY31" fmla="*/ 283369 h 3140075"/>
              <a:gd name="connsiteX32" fmla="*/ 736972 w 1887538"/>
              <a:gd name="connsiteY32" fmla="*/ 288925 h 3140075"/>
              <a:gd name="connsiteX33" fmla="*/ 753650 w 1887538"/>
              <a:gd name="connsiteY33" fmla="*/ 293688 h 3140075"/>
              <a:gd name="connsiteX34" fmla="*/ 771915 w 1887538"/>
              <a:gd name="connsiteY34" fmla="*/ 297656 h 3140075"/>
              <a:gd name="connsiteX35" fmla="*/ 789386 w 1887538"/>
              <a:gd name="connsiteY35" fmla="*/ 300038 h 3140075"/>
              <a:gd name="connsiteX36" fmla="*/ 808446 w 1887538"/>
              <a:gd name="connsiteY36" fmla="*/ 300831 h 3140075"/>
              <a:gd name="connsiteX37" fmla="*/ 825917 w 1887538"/>
              <a:gd name="connsiteY37" fmla="*/ 300038 h 3140075"/>
              <a:gd name="connsiteX38" fmla="*/ 844183 w 1887538"/>
              <a:gd name="connsiteY38" fmla="*/ 297656 h 3140075"/>
              <a:gd name="connsiteX39" fmla="*/ 861654 w 1887538"/>
              <a:gd name="connsiteY39" fmla="*/ 293688 h 3140075"/>
              <a:gd name="connsiteX40" fmla="*/ 878331 w 1887538"/>
              <a:gd name="connsiteY40" fmla="*/ 288925 h 3140075"/>
              <a:gd name="connsiteX41" fmla="*/ 895008 w 1887538"/>
              <a:gd name="connsiteY41" fmla="*/ 283369 h 3140075"/>
              <a:gd name="connsiteX42" fmla="*/ 909303 w 1887538"/>
              <a:gd name="connsiteY42" fmla="*/ 276225 h 3140075"/>
              <a:gd name="connsiteX43" fmla="*/ 923598 w 1887538"/>
              <a:gd name="connsiteY43" fmla="*/ 266700 h 3140075"/>
              <a:gd name="connsiteX44" fmla="*/ 936304 w 1887538"/>
              <a:gd name="connsiteY44" fmla="*/ 258763 h 3140075"/>
              <a:gd name="connsiteX45" fmla="*/ 948217 w 1887538"/>
              <a:gd name="connsiteY45" fmla="*/ 247650 h 3140075"/>
              <a:gd name="connsiteX46" fmla="*/ 959335 w 1887538"/>
              <a:gd name="connsiteY46" fmla="*/ 235744 h 3140075"/>
              <a:gd name="connsiteX47" fmla="*/ 967276 w 1887538"/>
              <a:gd name="connsiteY47" fmla="*/ 223838 h 3140075"/>
              <a:gd name="connsiteX48" fmla="*/ 976012 w 1887538"/>
              <a:gd name="connsiteY48" fmla="*/ 211138 h 3140075"/>
              <a:gd name="connsiteX49" fmla="*/ 981571 w 1887538"/>
              <a:gd name="connsiteY49" fmla="*/ 197644 h 3140075"/>
              <a:gd name="connsiteX50" fmla="*/ 986336 w 1887538"/>
              <a:gd name="connsiteY50" fmla="*/ 183356 h 3140075"/>
              <a:gd name="connsiteX51" fmla="*/ 988718 w 1887538"/>
              <a:gd name="connsiteY51" fmla="*/ 169069 h 3140075"/>
              <a:gd name="connsiteX52" fmla="*/ 990307 w 1887538"/>
              <a:gd name="connsiteY52" fmla="*/ 153988 h 3140075"/>
              <a:gd name="connsiteX53" fmla="*/ 988718 w 1887538"/>
              <a:gd name="connsiteY53" fmla="*/ 141288 h 3140075"/>
              <a:gd name="connsiteX54" fmla="*/ 987924 w 1887538"/>
              <a:gd name="connsiteY54" fmla="*/ 129381 h 3140075"/>
              <a:gd name="connsiteX55" fmla="*/ 983953 w 1887538"/>
              <a:gd name="connsiteY55" fmla="*/ 118269 h 3140075"/>
              <a:gd name="connsiteX56" fmla="*/ 980777 w 1887538"/>
              <a:gd name="connsiteY56" fmla="*/ 107950 h 3140075"/>
              <a:gd name="connsiteX57" fmla="*/ 976012 w 1887538"/>
              <a:gd name="connsiteY57" fmla="*/ 99219 h 3140075"/>
              <a:gd name="connsiteX58" fmla="*/ 969659 w 1887538"/>
              <a:gd name="connsiteY58" fmla="*/ 89694 h 3140075"/>
              <a:gd name="connsiteX59" fmla="*/ 964100 w 1887538"/>
              <a:gd name="connsiteY59" fmla="*/ 82550 h 3140075"/>
              <a:gd name="connsiteX60" fmla="*/ 957746 w 1887538"/>
              <a:gd name="connsiteY60" fmla="*/ 75406 h 3140075"/>
              <a:gd name="connsiteX61" fmla="*/ 945834 w 1887538"/>
              <a:gd name="connsiteY61" fmla="*/ 65088 h 3140075"/>
              <a:gd name="connsiteX62" fmla="*/ 936304 w 1887538"/>
              <a:gd name="connsiteY62" fmla="*/ 57944 h 3140075"/>
              <a:gd name="connsiteX63" fmla="*/ 925980 w 1887538"/>
              <a:gd name="connsiteY63" fmla="*/ 51594 h 3140075"/>
              <a:gd name="connsiteX64" fmla="*/ 914862 w 1887538"/>
              <a:gd name="connsiteY64" fmla="*/ 46038 h 3140075"/>
              <a:gd name="connsiteX65" fmla="*/ 906921 w 1887538"/>
              <a:gd name="connsiteY65" fmla="*/ 39688 h 3140075"/>
              <a:gd name="connsiteX66" fmla="*/ 900568 w 1887538"/>
              <a:gd name="connsiteY66" fmla="*/ 33338 h 3140075"/>
              <a:gd name="connsiteX67" fmla="*/ 895803 w 1887538"/>
              <a:gd name="connsiteY67" fmla="*/ 26194 h 3140075"/>
              <a:gd name="connsiteX68" fmla="*/ 893420 w 1887538"/>
              <a:gd name="connsiteY68" fmla="*/ 19050 h 3140075"/>
              <a:gd name="connsiteX69" fmla="*/ 893420 w 1887538"/>
              <a:gd name="connsiteY69" fmla="*/ 11906 h 3140075"/>
              <a:gd name="connsiteX70" fmla="*/ 895008 w 1887538"/>
              <a:gd name="connsiteY70" fmla="*/ 5556 h 3140075"/>
              <a:gd name="connsiteX71" fmla="*/ 898185 w 1887538"/>
              <a:gd name="connsiteY71" fmla="*/ 0 h 3140075"/>
              <a:gd name="connsiteX72" fmla="*/ 1571625 w 1887538"/>
              <a:gd name="connsiteY72" fmla="*/ 0 h 3140075"/>
              <a:gd name="connsiteX73" fmla="*/ 1571625 w 1887538"/>
              <a:gd name="connsiteY73" fmla="*/ 714375 h 3140075"/>
              <a:gd name="connsiteX74" fmla="*/ 1566066 w 1887538"/>
              <a:gd name="connsiteY74" fmla="*/ 719932 h 3140075"/>
              <a:gd name="connsiteX75" fmla="*/ 1559713 w 1887538"/>
              <a:gd name="connsiteY75" fmla="*/ 723900 h 3140075"/>
              <a:gd name="connsiteX76" fmla="*/ 1552566 w 1887538"/>
              <a:gd name="connsiteY76" fmla="*/ 724694 h 3140075"/>
              <a:gd name="connsiteX77" fmla="*/ 1544624 w 1887538"/>
              <a:gd name="connsiteY77" fmla="*/ 722313 h 3140075"/>
              <a:gd name="connsiteX78" fmla="*/ 1537477 w 1887538"/>
              <a:gd name="connsiteY78" fmla="*/ 719138 h 3140075"/>
              <a:gd name="connsiteX79" fmla="*/ 1528741 w 1887538"/>
              <a:gd name="connsiteY79" fmla="*/ 711994 h 3140075"/>
              <a:gd name="connsiteX80" fmla="*/ 1521594 w 1887538"/>
              <a:gd name="connsiteY80" fmla="*/ 703263 h 3140075"/>
              <a:gd name="connsiteX81" fmla="*/ 1516035 w 1887538"/>
              <a:gd name="connsiteY81" fmla="*/ 691357 h 3140075"/>
              <a:gd name="connsiteX82" fmla="*/ 1509681 w 1887538"/>
              <a:gd name="connsiteY82" fmla="*/ 681832 h 3140075"/>
              <a:gd name="connsiteX83" fmla="*/ 1501740 w 1887538"/>
              <a:gd name="connsiteY83" fmla="*/ 671513 h 3140075"/>
              <a:gd name="connsiteX84" fmla="*/ 1490622 w 1887538"/>
              <a:gd name="connsiteY84" fmla="*/ 659607 h 3140075"/>
              <a:gd name="connsiteX85" fmla="*/ 1483474 w 1887538"/>
              <a:gd name="connsiteY85" fmla="*/ 653257 h 3140075"/>
              <a:gd name="connsiteX86" fmla="*/ 1476327 w 1887538"/>
              <a:gd name="connsiteY86" fmla="*/ 647700 h 3140075"/>
              <a:gd name="connsiteX87" fmla="*/ 1468386 w 1887538"/>
              <a:gd name="connsiteY87" fmla="*/ 642938 h 3140075"/>
              <a:gd name="connsiteX88" fmla="*/ 1458856 w 1887538"/>
              <a:gd name="connsiteY88" fmla="*/ 638175 h 3140075"/>
              <a:gd name="connsiteX89" fmla="*/ 1449326 w 1887538"/>
              <a:gd name="connsiteY89" fmla="*/ 633413 h 3140075"/>
              <a:gd name="connsiteX90" fmla="*/ 1437414 w 1887538"/>
              <a:gd name="connsiteY90" fmla="*/ 631032 h 3140075"/>
              <a:gd name="connsiteX91" fmla="*/ 1425501 w 1887538"/>
              <a:gd name="connsiteY91" fmla="*/ 628650 h 3140075"/>
              <a:gd name="connsiteX92" fmla="*/ 1412795 w 1887538"/>
              <a:gd name="connsiteY92" fmla="*/ 627063 h 3140075"/>
              <a:gd name="connsiteX93" fmla="*/ 1396912 w 1887538"/>
              <a:gd name="connsiteY93" fmla="*/ 628650 h 3140075"/>
              <a:gd name="connsiteX94" fmla="*/ 1382617 w 1887538"/>
              <a:gd name="connsiteY94" fmla="*/ 631032 h 3140075"/>
              <a:gd name="connsiteX95" fmla="*/ 1368323 w 1887538"/>
              <a:gd name="connsiteY95" fmla="*/ 635794 h 3140075"/>
              <a:gd name="connsiteX96" fmla="*/ 1355616 w 1887538"/>
              <a:gd name="connsiteY96" fmla="*/ 641350 h 3140075"/>
              <a:gd name="connsiteX97" fmla="*/ 1342116 w 1887538"/>
              <a:gd name="connsiteY97" fmla="*/ 650082 h 3140075"/>
              <a:gd name="connsiteX98" fmla="*/ 1330997 w 1887538"/>
              <a:gd name="connsiteY98" fmla="*/ 659607 h 3140075"/>
              <a:gd name="connsiteX99" fmla="*/ 1319879 w 1887538"/>
              <a:gd name="connsiteY99" fmla="*/ 669132 h 3140075"/>
              <a:gd name="connsiteX100" fmla="*/ 1309555 w 1887538"/>
              <a:gd name="connsiteY100" fmla="*/ 681038 h 3140075"/>
              <a:gd name="connsiteX101" fmla="*/ 1300026 w 1887538"/>
              <a:gd name="connsiteY101" fmla="*/ 693738 h 3140075"/>
              <a:gd name="connsiteX102" fmla="*/ 1291290 w 1887538"/>
              <a:gd name="connsiteY102" fmla="*/ 708025 h 3140075"/>
              <a:gd name="connsiteX103" fmla="*/ 1284142 w 1887538"/>
              <a:gd name="connsiteY103" fmla="*/ 723900 h 3140075"/>
              <a:gd name="connsiteX104" fmla="*/ 1278583 w 1887538"/>
              <a:gd name="connsiteY104" fmla="*/ 738982 h 3140075"/>
              <a:gd name="connsiteX105" fmla="*/ 1272230 w 1887538"/>
              <a:gd name="connsiteY105" fmla="*/ 755650 h 3140075"/>
              <a:gd name="connsiteX106" fmla="*/ 1269054 w 1887538"/>
              <a:gd name="connsiteY106" fmla="*/ 773113 h 3140075"/>
              <a:gd name="connsiteX107" fmla="*/ 1266671 w 1887538"/>
              <a:gd name="connsiteY107" fmla="*/ 791369 h 3140075"/>
              <a:gd name="connsiteX108" fmla="*/ 1266671 w 1887538"/>
              <a:gd name="connsiteY108" fmla="*/ 810419 h 3140075"/>
              <a:gd name="connsiteX109" fmla="*/ 1266671 w 1887538"/>
              <a:gd name="connsiteY109" fmla="*/ 827882 h 3140075"/>
              <a:gd name="connsiteX110" fmla="*/ 1269054 w 1887538"/>
              <a:gd name="connsiteY110" fmla="*/ 846932 h 3140075"/>
              <a:gd name="connsiteX111" fmla="*/ 1272230 w 1887538"/>
              <a:gd name="connsiteY111" fmla="*/ 863600 h 3140075"/>
              <a:gd name="connsiteX112" fmla="*/ 1278583 w 1887538"/>
              <a:gd name="connsiteY112" fmla="*/ 881063 h 3140075"/>
              <a:gd name="connsiteX113" fmla="*/ 1284142 w 1887538"/>
              <a:gd name="connsiteY113" fmla="*/ 896938 h 3140075"/>
              <a:gd name="connsiteX114" fmla="*/ 1291290 w 1887538"/>
              <a:gd name="connsiteY114" fmla="*/ 912019 h 3140075"/>
              <a:gd name="connsiteX115" fmla="*/ 1300026 w 1887538"/>
              <a:gd name="connsiteY115" fmla="*/ 925513 h 3140075"/>
              <a:gd name="connsiteX116" fmla="*/ 1309555 w 1887538"/>
              <a:gd name="connsiteY116" fmla="*/ 938213 h 3140075"/>
              <a:gd name="connsiteX117" fmla="*/ 1319879 w 1887538"/>
              <a:gd name="connsiteY117" fmla="*/ 950119 h 3140075"/>
              <a:gd name="connsiteX118" fmla="*/ 1330997 w 1887538"/>
              <a:gd name="connsiteY118" fmla="*/ 961232 h 3140075"/>
              <a:gd name="connsiteX119" fmla="*/ 1342116 w 1887538"/>
              <a:gd name="connsiteY119" fmla="*/ 969963 h 3140075"/>
              <a:gd name="connsiteX120" fmla="*/ 1355616 w 1887538"/>
              <a:gd name="connsiteY120" fmla="*/ 977107 h 3140075"/>
              <a:gd name="connsiteX121" fmla="*/ 1368323 w 1887538"/>
              <a:gd name="connsiteY121" fmla="*/ 983457 h 3140075"/>
              <a:gd name="connsiteX122" fmla="*/ 1382617 w 1887538"/>
              <a:gd name="connsiteY122" fmla="*/ 988219 h 3140075"/>
              <a:gd name="connsiteX123" fmla="*/ 1396912 w 1887538"/>
              <a:gd name="connsiteY123" fmla="*/ 990600 h 3140075"/>
              <a:gd name="connsiteX124" fmla="*/ 1412795 w 1887538"/>
              <a:gd name="connsiteY124" fmla="*/ 991394 h 3140075"/>
              <a:gd name="connsiteX125" fmla="*/ 1425501 w 1887538"/>
              <a:gd name="connsiteY125" fmla="*/ 991394 h 3140075"/>
              <a:gd name="connsiteX126" fmla="*/ 1437414 w 1887538"/>
              <a:gd name="connsiteY126" fmla="*/ 989013 h 3140075"/>
              <a:gd name="connsiteX127" fmla="*/ 1449326 w 1887538"/>
              <a:gd name="connsiteY127" fmla="*/ 985838 h 3140075"/>
              <a:gd name="connsiteX128" fmla="*/ 1458856 w 1887538"/>
              <a:gd name="connsiteY128" fmla="*/ 981869 h 3140075"/>
              <a:gd name="connsiteX129" fmla="*/ 1468386 w 1887538"/>
              <a:gd name="connsiteY129" fmla="*/ 977107 h 3140075"/>
              <a:gd name="connsiteX130" fmla="*/ 1476327 w 1887538"/>
              <a:gd name="connsiteY130" fmla="*/ 971550 h 3140075"/>
              <a:gd name="connsiteX131" fmla="*/ 1483474 w 1887538"/>
              <a:gd name="connsiteY131" fmla="*/ 965200 h 3140075"/>
              <a:gd name="connsiteX132" fmla="*/ 1490622 w 1887538"/>
              <a:gd name="connsiteY132" fmla="*/ 959644 h 3140075"/>
              <a:gd name="connsiteX133" fmla="*/ 1501740 w 1887538"/>
              <a:gd name="connsiteY133" fmla="*/ 949325 h 3140075"/>
              <a:gd name="connsiteX134" fmla="*/ 1509681 w 1887538"/>
              <a:gd name="connsiteY134" fmla="*/ 938213 h 3140075"/>
              <a:gd name="connsiteX135" fmla="*/ 1516035 w 1887538"/>
              <a:gd name="connsiteY135" fmla="*/ 928688 h 3140075"/>
              <a:gd name="connsiteX136" fmla="*/ 1521594 w 1887538"/>
              <a:gd name="connsiteY136" fmla="*/ 916782 h 3140075"/>
              <a:gd name="connsiteX137" fmla="*/ 1528741 w 1887538"/>
              <a:gd name="connsiteY137" fmla="*/ 907257 h 3140075"/>
              <a:gd name="connsiteX138" fmla="*/ 1537477 w 1887538"/>
              <a:gd name="connsiteY138" fmla="*/ 901700 h 3140075"/>
              <a:gd name="connsiteX139" fmla="*/ 1544624 w 1887538"/>
              <a:gd name="connsiteY139" fmla="*/ 896938 h 3140075"/>
              <a:gd name="connsiteX140" fmla="*/ 1552566 w 1887538"/>
              <a:gd name="connsiteY140" fmla="*/ 895350 h 3140075"/>
              <a:gd name="connsiteX141" fmla="*/ 1559713 w 1887538"/>
              <a:gd name="connsiteY141" fmla="*/ 896938 h 3140075"/>
              <a:gd name="connsiteX142" fmla="*/ 1566066 w 1887538"/>
              <a:gd name="connsiteY142" fmla="*/ 900113 h 3140075"/>
              <a:gd name="connsiteX143" fmla="*/ 1571625 w 1887538"/>
              <a:gd name="connsiteY143" fmla="*/ 906463 h 3140075"/>
              <a:gd name="connsiteX144" fmla="*/ 1571625 w 1887538"/>
              <a:gd name="connsiteY144" fmla="*/ 1573213 h 3140075"/>
              <a:gd name="connsiteX145" fmla="*/ 1571493 w 1887538"/>
              <a:gd name="connsiteY145" fmla="*/ 1573213 h 3140075"/>
              <a:gd name="connsiteX146" fmla="*/ 1571493 w 1887538"/>
              <a:gd name="connsiteY146" fmla="*/ 2004659 h 3140075"/>
              <a:gd name="connsiteX147" fmla="*/ 1572287 w 1887538"/>
              <a:gd name="connsiteY147" fmla="*/ 2004659 h 3140075"/>
              <a:gd name="connsiteX148" fmla="*/ 1572287 w 1887538"/>
              <a:gd name="connsiteY148" fmla="*/ 2204092 h 3140075"/>
              <a:gd name="connsiteX149" fmla="*/ 1573875 w 1887538"/>
              <a:gd name="connsiteY149" fmla="*/ 2213626 h 3140075"/>
              <a:gd name="connsiteX150" fmla="*/ 1574669 w 1887538"/>
              <a:gd name="connsiteY150" fmla="*/ 2221572 h 3140075"/>
              <a:gd name="connsiteX151" fmla="*/ 1577051 w 1887538"/>
              <a:gd name="connsiteY151" fmla="*/ 2228723 h 3140075"/>
              <a:gd name="connsiteX152" fmla="*/ 1579434 w 1887538"/>
              <a:gd name="connsiteY152" fmla="*/ 2235079 h 3140075"/>
              <a:gd name="connsiteX153" fmla="*/ 1583404 w 1887538"/>
              <a:gd name="connsiteY153" fmla="*/ 2239847 h 3140075"/>
              <a:gd name="connsiteX154" fmla="*/ 1588168 w 1887538"/>
              <a:gd name="connsiteY154" fmla="*/ 2243025 h 3140075"/>
              <a:gd name="connsiteX155" fmla="*/ 1591345 w 1887538"/>
              <a:gd name="connsiteY155" fmla="*/ 2245408 h 3140075"/>
              <a:gd name="connsiteX156" fmla="*/ 1596109 w 1887538"/>
              <a:gd name="connsiteY156" fmla="*/ 2246997 h 3140075"/>
              <a:gd name="connsiteX157" fmla="*/ 1602462 w 1887538"/>
              <a:gd name="connsiteY157" fmla="*/ 2246997 h 3140075"/>
              <a:gd name="connsiteX158" fmla="*/ 1607226 w 1887538"/>
              <a:gd name="connsiteY158" fmla="*/ 2245408 h 3140075"/>
              <a:gd name="connsiteX159" fmla="*/ 1612785 w 1887538"/>
              <a:gd name="connsiteY159" fmla="*/ 2243025 h 3140075"/>
              <a:gd name="connsiteX160" fmla="*/ 1617550 w 1887538"/>
              <a:gd name="connsiteY160" fmla="*/ 2239847 h 3140075"/>
              <a:gd name="connsiteX161" fmla="*/ 1623902 w 1887538"/>
              <a:gd name="connsiteY161" fmla="*/ 2235079 h 3140075"/>
              <a:gd name="connsiteX162" fmla="*/ 1628667 w 1887538"/>
              <a:gd name="connsiteY162" fmla="*/ 2228723 h 3140075"/>
              <a:gd name="connsiteX163" fmla="*/ 1633431 w 1887538"/>
              <a:gd name="connsiteY163" fmla="*/ 2221572 h 3140075"/>
              <a:gd name="connsiteX164" fmla="*/ 1638196 w 1887538"/>
              <a:gd name="connsiteY164" fmla="*/ 2213626 h 3140075"/>
              <a:gd name="connsiteX165" fmla="*/ 1643754 w 1887538"/>
              <a:gd name="connsiteY165" fmla="*/ 2204092 h 3140075"/>
              <a:gd name="connsiteX166" fmla="*/ 1650901 w 1887538"/>
              <a:gd name="connsiteY166" fmla="*/ 2193762 h 3140075"/>
              <a:gd name="connsiteX167" fmla="*/ 1662018 w 1887538"/>
              <a:gd name="connsiteY167" fmla="*/ 2181844 h 3140075"/>
              <a:gd name="connsiteX168" fmla="*/ 1669165 w 1887538"/>
              <a:gd name="connsiteY168" fmla="*/ 2175488 h 3140075"/>
              <a:gd name="connsiteX169" fmla="*/ 1676312 w 1887538"/>
              <a:gd name="connsiteY169" fmla="*/ 2169926 h 3140075"/>
              <a:gd name="connsiteX170" fmla="*/ 1684253 w 1887538"/>
              <a:gd name="connsiteY170" fmla="*/ 2165159 h 3140075"/>
              <a:gd name="connsiteX171" fmla="*/ 1693782 w 1887538"/>
              <a:gd name="connsiteY171" fmla="*/ 2160391 h 3140075"/>
              <a:gd name="connsiteX172" fmla="*/ 1704105 w 1887538"/>
              <a:gd name="connsiteY172" fmla="*/ 2155624 h 3140075"/>
              <a:gd name="connsiteX173" fmla="*/ 1715222 w 1887538"/>
              <a:gd name="connsiteY173" fmla="*/ 2153240 h 3140075"/>
              <a:gd name="connsiteX174" fmla="*/ 1727133 w 1887538"/>
              <a:gd name="connsiteY174" fmla="*/ 2150857 h 3140075"/>
              <a:gd name="connsiteX175" fmla="*/ 1739839 w 1887538"/>
              <a:gd name="connsiteY175" fmla="*/ 2149267 h 3140075"/>
              <a:gd name="connsiteX176" fmla="*/ 1755720 w 1887538"/>
              <a:gd name="connsiteY176" fmla="*/ 2150857 h 3140075"/>
              <a:gd name="connsiteX177" fmla="*/ 1770014 w 1887538"/>
              <a:gd name="connsiteY177" fmla="*/ 2154035 h 3140075"/>
              <a:gd name="connsiteX178" fmla="*/ 1784307 w 1887538"/>
              <a:gd name="connsiteY178" fmla="*/ 2158008 h 3140075"/>
              <a:gd name="connsiteX179" fmla="*/ 1797013 w 1887538"/>
              <a:gd name="connsiteY179" fmla="*/ 2165159 h 3140075"/>
              <a:gd name="connsiteX180" fmla="*/ 1809718 w 1887538"/>
              <a:gd name="connsiteY180" fmla="*/ 2172309 h 3140075"/>
              <a:gd name="connsiteX181" fmla="*/ 1821629 w 1887538"/>
              <a:gd name="connsiteY181" fmla="*/ 2181844 h 3140075"/>
              <a:gd name="connsiteX182" fmla="*/ 1833540 w 1887538"/>
              <a:gd name="connsiteY182" fmla="*/ 2192173 h 3140075"/>
              <a:gd name="connsiteX183" fmla="*/ 1843069 w 1887538"/>
              <a:gd name="connsiteY183" fmla="*/ 2203297 h 3140075"/>
              <a:gd name="connsiteX184" fmla="*/ 1852598 w 1887538"/>
              <a:gd name="connsiteY184" fmla="*/ 2216010 h 3140075"/>
              <a:gd name="connsiteX185" fmla="*/ 1862127 w 1887538"/>
              <a:gd name="connsiteY185" fmla="*/ 2230312 h 3140075"/>
              <a:gd name="connsiteX186" fmla="*/ 1869274 w 1887538"/>
              <a:gd name="connsiteY186" fmla="*/ 2245408 h 3140075"/>
              <a:gd name="connsiteX187" fmla="*/ 1875627 w 1887538"/>
              <a:gd name="connsiteY187" fmla="*/ 2261299 h 3140075"/>
              <a:gd name="connsiteX188" fmla="*/ 1880391 w 1887538"/>
              <a:gd name="connsiteY188" fmla="*/ 2277985 h 3140075"/>
              <a:gd name="connsiteX189" fmla="*/ 1883568 w 1887538"/>
              <a:gd name="connsiteY189" fmla="*/ 2295465 h 3140075"/>
              <a:gd name="connsiteX190" fmla="*/ 1885950 w 1887538"/>
              <a:gd name="connsiteY190" fmla="*/ 2313740 h 3140075"/>
              <a:gd name="connsiteX191" fmla="*/ 1887538 w 1887538"/>
              <a:gd name="connsiteY191" fmla="*/ 2332809 h 3140075"/>
              <a:gd name="connsiteX192" fmla="*/ 1885950 w 1887538"/>
              <a:gd name="connsiteY192" fmla="*/ 2351084 h 3140075"/>
              <a:gd name="connsiteX193" fmla="*/ 1883568 w 1887538"/>
              <a:gd name="connsiteY193" fmla="*/ 2369359 h 3140075"/>
              <a:gd name="connsiteX194" fmla="*/ 1880391 w 1887538"/>
              <a:gd name="connsiteY194" fmla="*/ 2386839 h 3140075"/>
              <a:gd name="connsiteX195" fmla="*/ 1875627 w 1887538"/>
              <a:gd name="connsiteY195" fmla="*/ 2403524 h 3140075"/>
              <a:gd name="connsiteX196" fmla="*/ 1869274 w 1887538"/>
              <a:gd name="connsiteY196" fmla="*/ 2419416 h 3140075"/>
              <a:gd name="connsiteX197" fmla="*/ 1862127 w 1887538"/>
              <a:gd name="connsiteY197" fmla="*/ 2434512 h 3140075"/>
              <a:gd name="connsiteX198" fmla="*/ 1852598 w 1887538"/>
              <a:gd name="connsiteY198" fmla="*/ 2448814 h 3140075"/>
              <a:gd name="connsiteX199" fmla="*/ 1843069 w 1887538"/>
              <a:gd name="connsiteY199" fmla="*/ 2460732 h 3140075"/>
              <a:gd name="connsiteX200" fmla="*/ 1833540 w 1887538"/>
              <a:gd name="connsiteY200" fmla="*/ 2472651 h 3140075"/>
              <a:gd name="connsiteX201" fmla="*/ 1821629 w 1887538"/>
              <a:gd name="connsiteY201" fmla="*/ 2482980 h 3140075"/>
              <a:gd name="connsiteX202" fmla="*/ 1809718 w 1887538"/>
              <a:gd name="connsiteY202" fmla="*/ 2492514 h 3140075"/>
              <a:gd name="connsiteX203" fmla="*/ 1797013 w 1887538"/>
              <a:gd name="connsiteY203" fmla="*/ 2499665 h 3140075"/>
              <a:gd name="connsiteX204" fmla="*/ 1784307 w 1887538"/>
              <a:gd name="connsiteY204" fmla="*/ 2506816 h 3140075"/>
              <a:gd name="connsiteX205" fmla="*/ 1770014 w 1887538"/>
              <a:gd name="connsiteY205" fmla="*/ 2510789 h 3140075"/>
              <a:gd name="connsiteX206" fmla="*/ 1755720 w 1887538"/>
              <a:gd name="connsiteY206" fmla="*/ 2513967 h 3140075"/>
              <a:gd name="connsiteX207" fmla="*/ 1739839 w 1887538"/>
              <a:gd name="connsiteY207" fmla="*/ 2513967 h 3140075"/>
              <a:gd name="connsiteX208" fmla="*/ 1727133 w 1887538"/>
              <a:gd name="connsiteY208" fmla="*/ 2513967 h 3140075"/>
              <a:gd name="connsiteX209" fmla="*/ 1715222 w 1887538"/>
              <a:gd name="connsiteY209" fmla="*/ 2511584 h 3140075"/>
              <a:gd name="connsiteX210" fmla="*/ 1704105 w 1887538"/>
              <a:gd name="connsiteY210" fmla="*/ 2508405 h 3140075"/>
              <a:gd name="connsiteX211" fmla="*/ 1693782 w 1887538"/>
              <a:gd name="connsiteY211" fmla="*/ 2504433 h 3140075"/>
              <a:gd name="connsiteX212" fmla="*/ 1684253 w 1887538"/>
              <a:gd name="connsiteY212" fmla="*/ 2499665 h 3140075"/>
              <a:gd name="connsiteX213" fmla="*/ 1676312 w 1887538"/>
              <a:gd name="connsiteY213" fmla="*/ 2494104 h 3140075"/>
              <a:gd name="connsiteX214" fmla="*/ 1669165 w 1887538"/>
              <a:gd name="connsiteY214" fmla="*/ 2489336 h 3140075"/>
              <a:gd name="connsiteX215" fmla="*/ 1662018 w 1887538"/>
              <a:gd name="connsiteY215" fmla="*/ 2482980 h 3140075"/>
              <a:gd name="connsiteX216" fmla="*/ 1650901 w 1887538"/>
              <a:gd name="connsiteY216" fmla="*/ 2471061 h 3140075"/>
              <a:gd name="connsiteX217" fmla="*/ 1643754 w 1887538"/>
              <a:gd name="connsiteY217" fmla="*/ 2460732 h 3140075"/>
              <a:gd name="connsiteX218" fmla="*/ 1638196 w 1887538"/>
              <a:gd name="connsiteY218" fmla="*/ 2451198 h 3140075"/>
              <a:gd name="connsiteX219" fmla="*/ 1633431 w 1887538"/>
              <a:gd name="connsiteY219" fmla="*/ 2443252 h 3140075"/>
              <a:gd name="connsiteX220" fmla="*/ 1628667 w 1887538"/>
              <a:gd name="connsiteY220" fmla="*/ 2436101 h 3140075"/>
              <a:gd name="connsiteX221" fmla="*/ 1623902 w 1887538"/>
              <a:gd name="connsiteY221" fmla="*/ 2429745 h 3140075"/>
              <a:gd name="connsiteX222" fmla="*/ 1617550 w 1887538"/>
              <a:gd name="connsiteY222" fmla="*/ 2424977 h 3140075"/>
              <a:gd name="connsiteX223" fmla="*/ 1612785 w 1887538"/>
              <a:gd name="connsiteY223" fmla="*/ 2421799 h 3140075"/>
              <a:gd name="connsiteX224" fmla="*/ 1607226 w 1887538"/>
              <a:gd name="connsiteY224" fmla="*/ 2419416 h 3140075"/>
              <a:gd name="connsiteX225" fmla="*/ 1602462 w 1887538"/>
              <a:gd name="connsiteY225" fmla="*/ 2417826 h 3140075"/>
              <a:gd name="connsiteX226" fmla="*/ 1596109 w 1887538"/>
              <a:gd name="connsiteY226" fmla="*/ 2417826 h 3140075"/>
              <a:gd name="connsiteX227" fmla="*/ 1591345 w 1887538"/>
              <a:gd name="connsiteY227" fmla="*/ 2419416 h 3140075"/>
              <a:gd name="connsiteX228" fmla="*/ 1588168 w 1887538"/>
              <a:gd name="connsiteY228" fmla="*/ 2421799 h 3140075"/>
              <a:gd name="connsiteX229" fmla="*/ 1583404 w 1887538"/>
              <a:gd name="connsiteY229" fmla="*/ 2424977 h 3140075"/>
              <a:gd name="connsiteX230" fmla="*/ 1579434 w 1887538"/>
              <a:gd name="connsiteY230" fmla="*/ 2429745 h 3140075"/>
              <a:gd name="connsiteX231" fmla="*/ 1577051 w 1887538"/>
              <a:gd name="connsiteY231" fmla="*/ 2436101 h 3140075"/>
              <a:gd name="connsiteX232" fmla="*/ 1574669 w 1887538"/>
              <a:gd name="connsiteY232" fmla="*/ 2443252 h 3140075"/>
              <a:gd name="connsiteX233" fmla="*/ 1573875 w 1887538"/>
              <a:gd name="connsiteY233" fmla="*/ 2451198 h 3140075"/>
              <a:gd name="connsiteX234" fmla="*/ 1572287 w 1887538"/>
              <a:gd name="connsiteY234" fmla="*/ 2460732 h 3140075"/>
              <a:gd name="connsiteX235" fmla="*/ 1572287 w 1887538"/>
              <a:gd name="connsiteY235" fmla="*/ 2779348 h 3140075"/>
              <a:gd name="connsiteX236" fmla="*/ 1571493 w 1887538"/>
              <a:gd name="connsiteY236" fmla="*/ 2779348 h 3140075"/>
              <a:gd name="connsiteX237" fmla="*/ 1571493 w 1887538"/>
              <a:gd name="connsiteY237" fmla="*/ 3140075 h 3140075"/>
              <a:gd name="connsiteX238" fmla="*/ 0 w 1887538"/>
              <a:gd name="connsiteY238" fmla="*/ 3140075 h 3140075"/>
              <a:gd name="connsiteX239" fmla="*/ 0 w 1887538"/>
              <a:gd name="connsiteY239" fmla="*/ 1573213 h 3140075"/>
              <a:gd name="connsiteX240" fmla="*/ 0 w 1887538"/>
              <a:gd name="connsiteY240" fmla="*/ 1570038 h 314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887538" h="3140075">
                <a:moveTo>
                  <a:pt x="0" y="0"/>
                </a:moveTo>
                <a:lnTo>
                  <a:pt x="717119" y="0"/>
                </a:lnTo>
                <a:lnTo>
                  <a:pt x="720295" y="5556"/>
                </a:lnTo>
                <a:lnTo>
                  <a:pt x="721884" y="11906"/>
                </a:lnTo>
                <a:lnTo>
                  <a:pt x="721884" y="19050"/>
                </a:lnTo>
                <a:lnTo>
                  <a:pt x="719501" y="26194"/>
                </a:lnTo>
                <a:lnTo>
                  <a:pt x="714736" y="33338"/>
                </a:lnTo>
                <a:lnTo>
                  <a:pt x="708383" y="39688"/>
                </a:lnTo>
                <a:lnTo>
                  <a:pt x="700441" y="46038"/>
                </a:lnTo>
                <a:lnTo>
                  <a:pt x="689323" y="51594"/>
                </a:lnTo>
                <a:lnTo>
                  <a:pt x="678999" y="57944"/>
                </a:lnTo>
                <a:lnTo>
                  <a:pt x="669470" y="65088"/>
                </a:lnTo>
                <a:lnTo>
                  <a:pt x="657557" y="75406"/>
                </a:lnTo>
                <a:lnTo>
                  <a:pt x="651998" y="82550"/>
                </a:lnTo>
                <a:lnTo>
                  <a:pt x="645645" y="89694"/>
                </a:lnTo>
                <a:lnTo>
                  <a:pt x="640880" y="99219"/>
                </a:lnTo>
                <a:lnTo>
                  <a:pt x="635321" y="107950"/>
                </a:lnTo>
                <a:lnTo>
                  <a:pt x="631350" y="118269"/>
                </a:lnTo>
                <a:lnTo>
                  <a:pt x="628174" y="129381"/>
                </a:lnTo>
                <a:lnTo>
                  <a:pt x="626585" y="141288"/>
                </a:lnTo>
                <a:lnTo>
                  <a:pt x="625791" y="153988"/>
                </a:lnTo>
                <a:lnTo>
                  <a:pt x="626585" y="169069"/>
                </a:lnTo>
                <a:lnTo>
                  <a:pt x="628968" y="183356"/>
                </a:lnTo>
                <a:lnTo>
                  <a:pt x="633733" y="197644"/>
                </a:lnTo>
                <a:lnTo>
                  <a:pt x="640086" y="211138"/>
                </a:lnTo>
                <a:lnTo>
                  <a:pt x="648028" y="223838"/>
                </a:lnTo>
                <a:lnTo>
                  <a:pt x="656763" y="235744"/>
                </a:lnTo>
                <a:lnTo>
                  <a:pt x="667087" y="247650"/>
                </a:lnTo>
                <a:lnTo>
                  <a:pt x="678999" y="258763"/>
                </a:lnTo>
                <a:lnTo>
                  <a:pt x="691706" y="266700"/>
                </a:lnTo>
                <a:lnTo>
                  <a:pt x="706001" y="276225"/>
                </a:lnTo>
                <a:lnTo>
                  <a:pt x="720295" y="283369"/>
                </a:lnTo>
                <a:lnTo>
                  <a:pt x="736972" y="288925"/>
                </a:lnTo>
                <a:lnTo>
                  <a:pt x="753650" y="293688"/>
                </a:lnTo>
                <a:lnTo>
                  <a:pt x="771915" y="297656"/>
                </a:lnTo>
                <a:lnTo>
                  <a:pt x="789386" y="300038"/>
                </a:lnTo>
                <a:lnTo>
                  <a:pt x="808446" y="300831"/>
                </a:lnTo>
                <a:lnTo>
                  <a:pt x="825917" y="300038"/>
                </a:lnTo>
                <a:lnTo>
                  <a:pt x="844183" y="297656"/>
                </a:lnTo>
                <a:lnTo>
                  <a:pt x="861654" y="293688"/>
                </a:lnTo>
                <a:lnTo>
                  <a:pt x="878331" y="288925"/>
                </a:lnTo>
                <a:lnTo>
                  <a:pt x="895008" y="283369"/>
                </a:lnTo>
                <a:lnTo>
                  <a:pt x="909303" y="276225"/>
                </a:lnTo>
                <a:lnTo>
                  <a:pt x="923598" y="266700"/>
                </a:lnTo>
                <a:lnTo>
                  <a:pt x="936304" y="258763"/>
                </a:lnTo>
                <a:lnTo>
                  <a:pt x="948217" y="247650"/>
                </a:lnTo>
                <a:lnTo>
                  <a:pt x="959335" y="235744"/>
                </a:lnTo>
                <a:lnTo>
                  <a:pt x="967276" y="223838"/>
                </a:lnTo>
                <a:lnTo>
                  <a:pt x="976012" y="211138"/>
                </a:lnTo>
                <a:lnTo>
                  <a:pt x="981571" y="197644"/>
                </a:lnTo>
                <a:lnTo>
                  <a:pt x="986336" y="183356"/>
                </a:lnTo>
                <a:lnTo>
                  <a:pt x="988718" y="169069"/>
                </a:lnTo>
                <a:lnTo>
                  <a:pt x="990307" y="153988"/>
                </a:lnTo>
                <a:lnTo>
                  <a:pt x="988718" y="141288"/>
                </a:lnTo>
                <a:lnTo>
                  <a:pt x="987924" y="129381"/>
                </a:lnTo>
                <a:lnTo>
                  <a:pt x="983953" y="118269"/>
                </a:lnTo>
                <a:lnTo>
                  <a:pt x="980777" y="107950"/>
                </a:lnTo>
                <a:lnTo>
                  <a:pt x="976012" y="99219"/>
                </a:lnTo>
                <a:lnTo>
                  <a:pt x="969659" y="89694"/>
                </a:lnTo>
                <a:lnTo>
                  <a:pt x="964100" y="82550"/>
                </a:lnTo>
                <a:lnTo>
                  <a:pt x="957746" y="75406"/>
                </a:lnTo>
                <a:lnTo>
                  <a:pt x="945834" y="65088"/>
                </a:lnTo>
                <a:lnTo>
                  <a:pt x="936304" y="57944"/>
                </a:lnTo>
                <a:lnTo>
                  <a:pt x="925980" y="51594"/>
                </a:lnTo>
                <a:lnTo>
                  <a:pt x="914862" y="46038"/>
                </a:lnTo>
                <a:lnTo>
                  <a:pt x="906921" y="39688"/>
                </a:lnTo>
                <a:lnTo>
                  <a:pt x="900568" y="33338"/>
                </a:lnTo>
                <a:lnTo>
                  <a:pt x="895803" y="26194"/>
                </a:lnTo>
                <a:lnTo>
                  <a:pt x="893420" y="19050"/>
                </a:lnTo>
                <a:lnTo>
                  <a:pt x="893420" y="11906"/>
                </a:lnTo>
                <a:lnTo>
                  <a:pt x="895008" y="5556"/>
                </a:lnTo>
                <a:lnTo>
                  <a:pt x="898185" y="0"/>
                </a:lnTo>
                <a:lnTo>
                  <a:pt x="1571625" y="0"/>
                </a:lnTo>
                <a:lnTo>
                  <a:pt x="1571625" y="714375"/>
                </a:lnTo>
                <a:lnTo>
                  <a:pt x="1566066" y="719932"/>
                </a:lnTo>
                <a:lnTo>
                  <a:pt x="1559713" y="723900"/>
                </a:lnTo>
                <a:lnTo>
                  <a:pt x="1552566" y="724694"/>
                </a:lnTo>
                <a:lnTo>
                  <a:pt x="1544624" y="722313"/>
                </a:lnTo>
                <a:lnTo>
                  <a:pt x="1537477" y="719138"/>
                </a:lnTo>
                <a:lnTo>
                  <a:pt x="1528741" y="711994"/>
                </a:lnTo>
                <a:lnTo>
                  <a:pt x="1521594" y="703263"/>
                </a:lnTo>
                <a:lnTo>
                  <a:pt x="1516035" y="691357"/>
                </a:lnTo>
                <a:lnTo>
                  <a:pt x="1509681" y="681832"/>
                </a:lnTo>
                <a:lnTo>
                  <a:pt x="1501740" y="671513"/>
                </a:lnTo>
                <a:lnTo>
                  <a:pt x="1490622" y="659607"/>
                </a:lnTo>
                <a:lnTo>
                  <a:pt x="1483474" y="653257"/>
                </a:lnTo>
                <a:lnTo>
                  <a:pt x="1476327" y="647700"/>
                </a:lnTo>
                <a:lnTo>
                  <a:pt x="1468386" y="642938"/>
                </a:lnTo>
                <a:lnTo>
                  <a:pt x="1458856" y="638175"/>
                </a:lnTo>
                <a:lnTo>
                  <a:pt x="1449326" y="633413"/>
                </a:lnTo>
                <a:lnTo>
                  <a:pt x="1437414" y="631032"/>
                </a:lnTo>
                <a:lnTo>
                  <a:pt x="1425501" y="628650"/>
                </a:lnTo>
                <a:lnTo>
                  <a:pt x="1412795" y="627063"/>
                </a:lnTo>
                <a:lnTo>
                  <a:pt x="1396912" y="628650"/>
                </a:lnTo>
                <a:lnTo>
                  <a:pt x="1382617" y="631032"/>
                </a:lnTo>
                <a:lnTo>
                  <a:pt x="1368323" y="635794"/>
                </a:lnTo>
                <a:lnTo>
                  <a:pt x="1355616" y="641350"/>
                </a:lnTo>
                <a:lnTo>
                  <a:pt x="1342116" y="650082"/>
                </a:lnTo>
                <a:lnTo>
                  <a:pt x="1330997" y="659607"/>
                </a:lnTo>
                <a:lnTo>
                  <a:pt x="1319879" y="669132"/>
                </a:lnTo>
                <a:lnTo>
                  <a:pt x="1309555" y="681038"/>
                </a:lnTo>
                <a:lnTo>
                  <a:pt x="1300026" y="693738"/>
                </a:lnTo>
                <a:lnTo>
                  <a:pt x="1291290" y="708025"/>
                </a:lnTo>
                <a:lnTo>
                  <a:pt x="1284142" y="723900"/>
                </a:lnTo>
                <a:lnTo>
                  <a:pt x="1278583" y="738982"/>
                </a:lnTo>
                <a:lnTo>
                  <a:pt x="1272230" y="755650"/>
                </a:lnTo>
                <a:lnTo>
                  <a:pt x="1269054" y="773113"/>
                </a:lnTo>
                <a:lnTo>
                  <a:pt x="1266671" y="791369"/>
                </a:lnTo>
                <a:lnTo>
                  <a:pt x="1266671" y="810419"/>
                </a:lnTo>
                <a:lnTo>
                  <a:pt x="1266671" y="827882"/>
                </a:lnTo>
                <a:lnTo>
                  <a:pt x="1269054" y="846932"/>
                </a:lnTo>
                <a:lnTo>
                  <a:pt x="1272230" y="863600"/>
                </a:lnTo>
                <a:lnTo>
                  <a:pt x="1278583" y="881063"/>
                </a:lnTo>
                <a:lnTo>
                  <a:pt x="1284142" y="896938"/>
                </a:lnTo>
                <a:lnTo>
                  <a:pt x="1291290" y="912019"/>
                </a:lnTo>
                <a:lnTo>
                  <a:pt x="1300026" y="925513"/>
                </a:lnTo>
                <a:lnTo>
                  <a:pt x="1309555" y="938213"/>
                </a:lnTo>
                <a:lnTo>
                  <a:pt x="1319879" y="950119"/>
                </a:lnTo>
                <a:lnTo>
                  <a:pt x="1330997" y="961232"/>
                </a:lnTo>
                <a:lnTo>
                  <a:pt x="1342116" y="969963"/>
                </a:lnTo>
                <a:lnTo>
                  <a:pt x="1355616" y="977107"/>
                </a:lnTo>
                <a:lnTo>
                  <a:pt x="1368323" y="983457"/>
                </a:lnTo>
                <a:lnTo>
                  <a:pt x="1382617" y="988219"/>
                </a:lnTo>
                <a:lnTo>
                  <a:pt x="1396912" y="990600"/>
                </a:lnTo>
                <a:lnTo>
                  <a:pt x="1412795" y="991394"/>
                </a:lnTo>
                <a:lnTo>
                  <a:pt x="1425501" y="991394"/>
                </a:lnTo>
                <a:lnTo>
                  <a:pt x="1437414" y="989013"/>
                </a:lnTo>
                <a:lnTo>
                  <a:pt x="1449326" y="985838"/>
                </a:lnTo>
                <a:lnTo>
                  <a:pt x="1458856" y="981869"/>
                </a:lnTo>
                <a:lnTo>
                  <a:pt x="1468386" y="977107"/>
                </a:lnTo>
                <a:lnTo>
                  <a:pt x="1476327" y="971550"/>
                </a:lnTo>
                <a:lnTo>
                  <a:pt x="1483474" y="965200"/>
                </a:lnTo>
                <a:lnTo>
                  <a:pt x="1490622" y="959644"/>
                </a:lnTo>
                <a:lnTo>
                  <a:pt x="1501740" y="949325"/>
                </a:lnTo>
                <a:lnTo>
                  <a:pt x="1509681" y="938213"/>
                </a:lnTo>
                <a:lnTo>
                  <a:pt x="1516035" y="928688"/>
                </a:lnTo>
                <a:lnTo>
                  <a:pt x="1521594" y="916782"/>
                </a:lnTo>
                <a:lnTo>
                  <a:pt x="1528741" y="907257"/>
                </a:lnTo>
                <a:lnTo>
                  <a:pt x="1537477" y="901700"/>
                </a:lnTo>
                <a:lnTo>
                  <a:pt x="1544624" y="896938"/>
                </a:lnTo>
                <a:lnTo>
                  <a:pt x="1552566" y="895350"/>
                </a:lnTo>
                <a:lnTo>
                  <a:pt x="1559713" y="896938"/>
                </a:lnTo>
                <a:lnTo>
                  <a:pt x="1566066" y="900113"/>
                </a:lnTo>
                <a:lnTo>
                  <a:pt x="1571625" y="906463"/>
                </a:lnTo>
                <a:lnTo>
                  <a:pt x="1571625" y="1573213"/>
                </a:lnTo>
                <a:lnTo>
                  <a:pt x="1571493" y="1573213"/>
                </a:lnTo>
                <a:lnTo>
                  <a:pt x="1571493" y="2004659"/>
                </a:lnTo>
                <a:lnTo>
                  <a:pt x="1572287" y="2004659"/>
                </a:lnTo>
                <a:lnTo>
                  <a:pt x="1572287" y="2204092"/>
                </a:lnTo>
                <a:lnTo>
                  <a:pt x="1573875" y="2213626"/>
                </a:lnTo>
                <a:lnTo>
                  <a:pt x="1574669" y="2221572"/>
                </a:lnTo>
                <a:lnTo>
                  <a:pt x="1577051" y="2228723"/>
                </a:lnTo>
                <a:lnTo>
                  <a:pt x="1579434" y="2235079"/>
                </a:lnTo>
                <a:lnTo>
                  <a:pt x="1583404" y="2239847"/>
                </a:lnTo>
                <a:lnTo>
                  <a:pt x="1588168" y="2243025"/>
                </a:lnTo>
                <a:lnTo>
                  <a:pt x="1591345" y="2245408"/>
                </a:lnTo>
                <a:lnTo>
                  <a:pt x="1596109" y="2246997"/>
                </a:lnTo>
                <a:lnTo>
                  <a:pt x="1602462" y="2246997"/>
                </a:lnTo>
                <a:lnTo>
                  <a:pt x="1607226" y="2245408"/>
                </a:lnTo>
                <a:lnTo>
                  <a:pt x="1612785" y="2243025"/>
                </a:lnTo>
                <a:lnTo>
                  <a:pt x="1617550" y="2239847"/>
                </a:lnTo>
                <a:lnTo>
                  <a:pt x="1623902" y="2235079"/>
                </a:lnTo>
                <a:lnTo>
                  <a:pt x="1628667" y="2228723"/>
                </a:lnTo>
                <a:lnTo>
                  <a:pt x="1633431" y="2221572"/>
                </a:lnTo>
                <a:lnTo>
                  <a:pt x="1638196" y="2213626"/>
                </a:lnTo>
                <a:lnTo>
                  <a:pt x="1643754" y="2204092"/>
                </a:lnTo>
                <a:lnTo>
                  <a:pt x="1650901" y="2193762"/>
                </a:lnTo>
                <a:lnTo>
                  <a:pt x="1662018" y="2181844"/>
                </a:lnTo>
                <a:lnTo>
                  <a:pt x="1669165" y="2175488"/>
                </a:lnTo>
                <a:lnTo>
                  <a:pt x="1676312" y="2169926"/>
                </a:lnTo>
                <a:lnTo>
                  <a:pt x="1684253" y="2165159"/>
                </a:lnTo>
                <a:lnTo>
                  <a:pt x="1693782" y="2160391"/>
                </a:lnTo>
                <a:lnTo>
                  <a:pt x="1704105" y="2155624"/>
                </a:lnTo>
                <a:lnTo>
                  <a:pt x="1715222" y="2153240"/>
                </a:lnTo>
                <a:lnTo>
                  <a:pt x="1727133" y="2150857"/>
                </a:lnTo>
                <a:lnTo>
                  <a:pt x="1739839" y="2149267"/>
                </a:lnTo>
                <a:lnTo>
                  <a:pt x="1755720" y="2150857"/>
                </a:lnTo>
                <a:lnTo>
                  <a:pt x="1770014" y="2154035"/>
                </a:lnTo>
                <a:lnTo>
                  <a:pt x="1784307" y="2158008"/>
                </a:lnTo>
                <a:lnTo>
                  <a:pt x="1797013" y="2165159"/>
                </a:lnTo>
                <a:lnTo>
                  <a:pt x="1809718" y="2172309"/>
                </a:lnTo>
                <a:lnTo>
                  <a:pt x="1821629" y="2181844"/>
                </a:lnTo>
                <a:lnTo>
                  <a:pt x="1833540" y="2192173"/>
                </a:lnTo>
                <a:lnTo>
                  <a:pt x="1843069" y="2203297"/>
                </a:lnTo>
                <a:lnTo>
                  <a:pt x="1852598" y="2216010"/>
                </a:lnTo>
                <a:lnTo>
                  <a:pt x="1862127" y="2230312"/>
                </a:lnTo>
                <a:lnTo>
                  <a:pt x="1869274" y="2245408"/>
                </a:lnTo>
                <a:lnTo>
                  <a:pt x="1875627" y="2261299"/>
                </a:lnTo>
                <a:lnTo>
                  <a:pt x="1880391" y="2277985"/>
                </a:lnTo>
                <a:lnTo>
                  <a:pt x="1883568" y="2295465"/>
                </a:lnTo>
                <a:lnTo>
                  <a:pt x="1885950" y="2313740"/>
                </a:lnTo>
                <a:lnTo>
                  <a:pt x="1887538" y="2332809"/>
                </a:lnTo>
                <a:lnTo>
                  <a:pt x="1885950" y="2351084"/>
                </a:lnTo>
                <a:lnTo>
                  <a:pt x="1883568" y="2369359"/>
                </a:lnTo>
                <a:lnTo>
                  <a:pt x="1880391" y="2386839"/>
                </a:lnTo>
                <a:lnTo>
                  <a:pt x="1875627" y="2403524"/>
                </a:lnTo>
                <a:lnTo>
                  <a:pt x="1869274" y="2419416"/>
                </a:lnTo>
                <a:lnTo>
                  <a:pt x="1862127" y="2434512"/>
                </a:lnTo>
                <a:lnTo>
                  <a:pt x="1852598" y="2448814"/>
                </a:lnTo>
                <a:lnTo>
                  <a:pt x="1843069" y="2460732"/>
                </a:lnTo>
                <a:lnTo>
                  <a:pt x="1833540" y="2472651"/>
                </a:lnTo>
                <a:lnTo>
                  <a:pt x="1821629" y="2482980"/>
                </a:lnTo>
                <a:lnTo>
                  <a:pt x="1809718" y="2492514"/>
                </a:lnTo>
                <a:lnTo>
                  <a:pt x="1797013" y="2499665"/>
                </a:lnTo>
                <a:lnTo>
                  <a:pt x="1784307" y="2506816"/>
                </a:lnTo>
                <a:lnTo>
                  <a:pt x="1770014" y="2510789"/>
                </a:lnTo>
                <a:lnTo>
                  <a:pt x="1755720" y="2513967"/>
                </a:lnTo>
                <a:lnTo>
                  <a:pt x="1739839" y="2513967"/>
                </a:lnTo>
                <a:lnTo>
                  <a:pt x="1727133" y="2513967"/>
                </a:lnTo>
                <a:lnTo>
                  <a:pt x="1715222" y="2511584"/>
                </a:lnTo>
                <a:lnTo>
                  <a:pt x="1704105" y="2508405"/>
                </a:lnTo>
                <a:lnTo>
                  <a:pt x="1693782" y="2504433"/>
                </a:lnTo>
                <a:lnTo>
                  <a:pt x="1684253" y="2499665"/>
                </a:lnTo>
                <a:lnTo>
                  <a:pt x="1676312" y="2494104"/>
                </a:lnTo>
                <a:lnTo>
                  <a:pt x="1669165" y="2489336"/>
                </a:lnTo>
                <a:lnTo>
                  <a:pt x="1662018" y="2482980"/>
                </a:lnTo>
                <a:lnTo>
                  <a:pt x="1650901" y="2471061"/>
                </a:lnTo>
                <a:lnTo>
                  <a:pt x="1643754" y="2460732"/>
                </a:lnTo>
                <a:lnTo>
                  <a:pt x="1638196" y="2451198"/>
                </a:lnTo>
                <a:lnTo>
                  <a:pt x="1633431" y="2443252"/>
                </a:lnTo>
                <a:lnTo>
                  <a:pt x="1628667" y="2436101"/>
                </a:lnTo>
                <a:lnTo>
                  <a:pt x="1623902" y="2429745"/>
                </a:lnTo>
                <a:lnTo>
                  <a:pt x="1617550" y="2424977"/>
                </a:lnTo>
                <a:lnTo>
                  <a:pt x="1612785" y="2421799"/>
                </a:lnTo>
                <a:lnTo>
                  <a:pt x="1607226" y="2419416"/>
                </a:lnTo>
                <a:lnTo>
                  <a:pt x="1602462" y="2417826"/>
                </a:lnTo>
                <a:lnTo>
                  <a:pt x="1596109" y="2417826"/>
                </a:lnTo>
                <a:lnTo>
                  <a:pt x="1591345" y="2419416"/>
                </a:lnTo>
                <a:lnTo>
                  <a:pt x="1588168" y="2421799"/>
                </a:lnTo>
                <a:lnTo>
                  <a:pt x="1583404" y="2424977"/>
                </a:lnTo>
                <a:lnTo>
                  <a:pt x="1579434" y="2429745"/>
                </a:lnTo>
                <a:lnTo>
                  <a:pt x="1577051" y="2436101"/>
                </a:lnTo>
                <a:lnTo>
                  <a:pt x="1574669" y="2443252"/>
                </a:lnTo>
                <a:lnTo>
                  <a:pt x="1573875" y="2451198"/>
                </a:lnTo>
                <a:lnTo>
                  <a:pt x="1572287" y="2460732"/>
                </a:lnTo>
                <a:lnTo>
                  <a:pt x="1572287" y="2779348"/>
                </a:lnTo>
                <a:lnTo>
                  <a:pt x="1571493" y="2779348"/>
                </a:lnTo>
                <a:lnTo>
                  <a:pt x="1571493" y="3140075"/>
                </a:lnTo>
                <a:lnTo>
                  <a:pt x="0" y="3140075"/>
                </a:lnTo>
                <a:lnTo>
                  <a:pt x="0" y="1573213"/>
                </a:lnTo>
                <a:lnTo>
                  <a:pt x="0" y="1570038"/>
                </a:lnTo>
                <a:close/>
              </a:path>
            </a:pathLst>
          </a:custGeom>
          <a:solidFill>
            <a:srgbClr val="00285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28800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Ingestion Engine</a:t>
            </a:r>
          </a:p>
        </p:txBody>
      </p:sp>
      <p:sp>
        <p:nvSpPr>
          <p:cNvPr id="35" name="Freeform 35">
            <a:extLst>
              <a:ext uri="{FF2B5EF4-FFF2-40B4-BE49-F238E27FC236}">
                <a16:creationId xmlns:a16="http://schemas.microsoft.com/office/drawing/2014/main" xmlns="" id="{B905C333-FF63-4CE2-AEAD-181D6DDD96B0}"/>
              </a:ext>
            </a:extLst>
          </p:cNvPr>
          <p:cNvSpPr/>
          <p:nvPr/>
        </p:nvSpPr>
        <p:spPr>
          <a:xfrm>
            <a:off x="6730089" y="1527175"/>
            <a:ext cx="2990232" cy="1795952"/>
          </a:xfrm>
          <a:custGeom>
            <a:avLst/>
            <a:gdLst>
              <a:gd name="connsiteX0" fmla="*/ 0 w 3140075"/>
              <a:gd name="connsiteY0" fmla="*/ 0 h 1885950"/>
              <a:gd name="connsiteX1" fmla="*/ 1567525 w 3140075"/>
              <a:gd name="connsiteY1" fmla="*/ 0 h 1885950"/>
              <a:gd name="connsiteX2" fmla="*/ 1568450 w 3140075"/>
              <a:gd name="connsiteY2" fmla="*/ 0 h 1885950"/>
              <a:gd name="connsiteX3" fmla="*/ 3140075 w 3140075"/>
              <a:gd name="connsiteY3" fmla="*/ 0 h 1885950"/>
              <a:gd name="connsiteX4" fmla="*/ 3140075 w 3140075"/>
              <a:gd name="connsiteY4" fmla="*/ 710706 h 1885950"/>
              <a:gd name="connsiteX5" fmla="*/ 3134521 w 3140075"/>
              <a:gd name="connsiteY5" fmla="*/ 717059 h 1885950"/>
              <a:gd name="connsiteX6" fmla="*/ 3128174 w 3140075"/>
              <a:gd name="connsiteY6" fmla="*/ 720235 h 1885950"/>
              <a:gd name="connsiteX7" fmla="*/ 3121033 w 3140075"/>
              <a:gd name="connsiteY7" fmla="*/ 721823 h 1885950"/>
              <a:gd name="connsiteX8" fmla="*/ 3113099 w 3140075"/>
              <a:gd name="connsiteY8" fmla="*/ 720235 h 1885950"/>
              <a:gd name="connsiteX9" fmla="*/ 3105958 w 3140075"/>
              <a:gd name="connsiteY9" fmla="*/ 715470 h 1885950"/>
              <a:gd name="connsiteX10" fmla="*/ 3097230 w 3140075"/>
              <a:gd name="connsiteY10" fmla="*/ 709912 h 1885950"/>
              <a:gd name="connsiteX11" fmla="*/ 3090090 w 3140075"/>
              <a:gd name="connsiteY11" fmla="*/ 700383 h 1885950"/>
              <a:gd name="connsiteX12" fmla="*/ 3082949 w 3140075"/>
              <a:gd name="connsiteY12" fmla="*/ 688472 h 1885950"/>
              <a:gd name="connsiteX13" fmla="*/ 3077395 w 3140075"/>
              <a:gd name="connsiteY13" fmla="*/ 678943 h 1885950"/>
              <a:gd name="connsiteX14" fmla="*/ 3070254 w 3140075"/>
              <a:gd name="connsiteY14" fmla="*/ 668619 h 1885950"/>
              <a:gd name="connsiteX15" fmla="*/ 3059146 w 3140075"/>
              <a:gd name="connsiteY15" fmla="*/ 656708 h 1885950"/>
              <a:gd name="connsiteX16" fmla="*/ 3052006 w 3140075"/>
              <a:gd name="connsiteY16" fmla="*/ 650356 h 1885950"/>
              <a:gd name="connsiteX17" fmla="*/ 3044865 w 3140075"/>
              <a:gd name="connsiteY17" fmla="*/ 645591 h 1885950"/>
              <a:gd name="connsiteX18" fmla="*/ 3036931 w 3140075"/>
              <a:gd name="connsiteY18" fmla="*/ 640032 h 1885950"/>
              <a:gd name="connsiteX19" fmla="*/ 3027410 w 3140075"/>
              <a:gd name="connsiteY19" fmla="*/ 635268 h 1885950"/>
              <a:gd name="connsiteX20" fmla="*/ 3017096 w 3140075"/>
              <a:gd name="connsiteY20" fmla="*/ 631297 h 1885950"/>
              <a:gd name="connsiteX21" fmla="*/ 3005988 w 3140075"/>
              <a:gd name="connsiteY21" fmla="*/ 628121 h 1885950"/>
              <a:gd name="connsiteX22" fmla="*/ 2994086 w 3140075"/>
              <a:gd name="connsiteY22" fmla="*/ 625739 h 1885950"/>
              <a:gd name="connsiteX23" fmla="*/ 2981392 w 3140075"/>
              <a:gd name="connsiteY23" fmla="*/ 625739 h 1885950"/>
              <a:gd name="connsiteX24" fmla="*/ 2965524 w 3140075"/>
              <a:gd name="connsiteY24" fmla="*/ 625739 h 1885950"/>
              <a:gd name="connsiteX25" fmla="*/ 2951242 w 3140075"/>
              <a:gd name="connsiteY25" fmla="*/ 628915 h 1885950"/>
              <a:gd name="connsiteX26" fmla="*/ 2936960 w 3140075"/>
              <a:gd name="connsiteY26" fmla="*/ 632886 h 1885950"/>
              <a:gd name="connsiteX27" fmla="*/ 2924266 w 3140075"/>
              <a:gd name="connsiteY27" fmla="*/ 640032 h 1885950"/>
              <a:gd name="connsiteX28" fmla="*/ 2911571 w 3140075"/>
              <a:gd name="connsiteY28" fmla="*/ 647179 h 1885950"/>
              <a:gd name="connsiteX29" fmla="*/ 2899670 w 3140075"/>
              <a:gd name="connsiteY29" fmla="*/ 656708 h 1885950"/>
              <a:gd name="connsiteX30" fmla="*/ 2888562 w 3140075"/>
              <a:gd name="connsiteY30" fmla="*/ 667031 h 1885950"/>
              <a:gd name="connsiteX31" fmla="*/ 2878248 w 3140075"/>
              <a:gd name="connsiteY31" fmla="*/ 678943 h 1885950"/>
              <a:gd name="connsiteX32" fmla="*/ 2868727 w 3140075"/>
              <a:gd name="connsiteY32" fmla="*/ 690854 h 1885950"/>
              <a:gd name="connsiteX33" fmla="*/ 2859999 w 3140075"/>
              <a:gd name="connsiteY33" fmla="*/ 705147 h 1885950"/>
              <a:gd name="connsiteX34" fmla="*/ 2852858 w 3140075"/>
              <a:gd name="connsiteY34" fmla="*/ 720235 h 1885950"/>
              <a:gd name="connsiteX35" fmla="*/ 2845718 w 3140075"/>
              <a:gd name="connsiteY35" fmla="*/ 736117 h 1885950"/>
              <a:gd name="connsiteX36" fmla="*/ 2840957 w 3140075"/>
              <a:gd name="connsiteY36" fmla="*/ 752792 h 1885950"/>
              <a:gd name="connsiteX37" fmla="*/ 2837784 w 3140075"/>
              <a:gd name="connsiteY37" fmla="*/ 770262 h 1885950"/>
              <a:gd name="connsiteX38" fmla="*/ 2835403 w 3140075"/>
              <a:gd name="connsiteY38" fmla="*/ 788526 h 1885950"/>
              <a:gd name="connsiteX39" fmla="*/ 2835403 w 3140075"/>
              <a:gd name="connsiteY39" fmla="*/ 806790 h 1885950"/>
              <a:gd name="connsiteX40" fmla="*/ 2835403 w 3140075"/>
              <a:gd name="connsiteY40" fmla="*/ 825848 h 1885950"/>
              <a:gd name="connsiteX41" fmla="*/ 2837784 w 3140075"/>
              <a:gd name="connsiteY41" fmla="*/ 844112 h 1885950"/>
              <a:gd name="connsiteX42" fmla="*/ 2840957 w 3140075"/>
              <a:gd name="connsiteY42" fmla="*/ 861582 h 1885950"/>
              <a:gd name="connsiteX43" fmla="*/ 2845718 w 3140075"/>
              <a:gd name="connsiteY43" fmla="*/ 878258 h 1885950"/>
              <a:gd name="connsiteX44" fmla="*/ 2852858 w 3140075"/>
              <a:gd name="connsiteY44" fmla="*/ 894140 h 1885950"/>
              <a:gd name="connsiteX45" fmla="*/ 2859999 w 3140075"/>
              <a:gd name="connsiteY45" fmla="*/ 909227 h 1885950"/>
              <a:gd name="connsiteX46" fmla="*/ 2868727 w 3140075"/>
              <a:gd name="connsiteY46" fmla="*/ 923521 h 1885950"/>
              <a:gd name="connsiteX47" fmla="*/ 2878248 w 3140075"/>
              <a:gd name="connsiteY47" fmla="*/ 936226 h 1885950"/>
              <a:gd name="connsiteX48" fmla="*/ 2888562 w 3140075"/>
              <a:gd name="connsiteY48" fmla="*/ 947343 h 1885950"/>
              <a:gd name="connsiteX49" fmla="*/ 2899670 w 3140075"/>
              <a:gd name="connsiteY49" fmla="*/ 957666 h 1885950"/>
              <a:gd name="connsiteX50" fmla="*/ 2911571 w 3140075"/>
              <a:gd name="connsiteY50" fmla="*/ 967195 h 1885950"/>
              <a:gd name="connsiteX51" fmla="*/ 2924266 w 3140075"/>
              <a:gd name="connsiteY51" fmla="*/ 974342 h 1885950"/>
              <a:gd name="connsiteX52" fmla="*/ 2936960 w 3140075"/>
              <a:gd name="connsiteY52" fmla="*/ 981489 h 1885950"/>
              <a:gd name="connsiteX53" fmla="*/ 2951242 w 3140075"/>
              <a:gd name="connsiteY53" fmla="*/ 985459 h 1885950"/>
              <a:gd name="connsiteX54" fmla="*/ 2965524 w 3140075"/>
              <a:gd name="connsiteY54" fmla="*/ 988636 h 1885950"/>
              <a:gd name="connsiteX55" fmla="*/ 2981392 w 3140075"/>
              <a:gd name="connsiteY55" fmla="*/ 988636 h 1885950"/>
              <a:gd name="connsiteX56" fmla="*/ 2994086 w 3140075"/>
              <a:gd name="connsiteY56" fmla="*/ 988636 h 1885950"/>
              <a:gd name="connsiteX57" fmla="*/ 3005988 w 3140075"/>
              <a:gd name="connsiteY57" fmla="*/ 986253 h 1885950"/>
              <a:gd name="connsiteX58" fmla="*/ 3017096 w 3140075"/>
              <a:gd name="connsiteY58" fmla="*/ 983871 h 1885950"/>
              <a:gd name="connsiteX59" fmla="*/ 3027410 w 3140075"/>
              <a:gd name="connsiteY59" fmla="*/ 979107 h 1885950"/>
              <a:gd name="connsiteX60" fmla="*/ 3036931 w 3140075"/>
              <a:gd name="connsiteY60" fmla="*/ 974342 h 1885950"/>
              <a:gd name="connsiteX61" fmla="*/ 3044865 w 3140075"/>
              <a:gd name="connsiteY61" fmla="*/ 968784 h 1885950"/>
              <a:gd name="connsiteX62" fmla="*/ 3052006 w 3140075"/>
              <a:gd name="connsiteY62" fmla="*/ 964019 h 1885950"/>
              <a:gd name="connsiteX63" fmla="*/ 3059146 w 3140075"/>
              <a:gd name="connsiteY63" fmla="*/ 957666 h 1885950"/>
              <a:gd name="connsiteX64" fmla="*/ 3070254 w 3140075"/>
              <a:gd name="connsiteY64" fmla="*/ 945755 h 1885950"/>
              <a:gd name="connsiteX65" fmla="*/ 3077395 w 3140075"/>
              <a:gd name="connsiteY65" fmla="*/ 935432 h 1885950"/>
              <a:gd name="connsiteX66" fmla="*/ 3082949 w 3140075"/>
              <a:gd name="connsiteY66" fmla="*/ 925903 h 1885950"/>
              <a:gd name="connsiteX67" fmla="*/ 3090090 w 3140075"/>
              <a:gd name="connsiteY67" fmla="*/ 913992 h 1885950"/>
              <a:gd name="connsiteX68" fmla="*/ 3097230 w 3140075"/>
              <a:gd name="connsiteY68" fmla="*/ 904463 h 1885950"/>
              <a:gd name="connsiteX69" fmla="*/ 3105958 w 3140075"/>
              <a:gd name="connsiteY69" fmla="*/ 898904 h 1885950"/>
              <a:gd name="connsiteX70" fmla="*/ 3113099 w 3140075"/>
              <a:gd name="connsiteY70" fmla="*/ 894934 h 1885950"/>
              <a:gd name="connsiteX71" fmla="*/ 3121033 w 3140075"/>
              <a:gd name="connsiteY71" fmla="*/ 892551 h 1885950"/>
              <a:gd name="connsiteX72" fmla="*/ 3128174 w 3140075"/>
              <a:gd name="connsiteY72" fmla="*/ 894140 h 1885950"/>
              <a:gd name="connsiteX73" fmla="*/ 3134521 w 3140075"/>
              <a:gd name="connsiteY73" fmla="*/ 897316 h 1885950"/>
              <a:gd name="connsiteX74" fmla="*/ 3140075 w 3140075"/>
              <a:gd name="connsiteY74" fmla="*/ 903669 h 1885950"/>
              <a:gd name="connsiteX75" fmla="*/ 3140075 w 3140075"/>
              <a:gd name="connsiteY75" fmla="*/ 1569112 h 1885950"/>
              <a:gd name="connsiteX76" fmla="*/ 2504549 w 3140075"/>
              <a:gd name="connsiteY76" fmla="*/ 1569112 h 1885950"/>
              <a:gd name="connsiteX77" fmla="*/ 2495028 w 3140075"/>
              <a:gd name="connsiteY77" fmla="*/ 1569112 h 1885950"/>
              <a:gd name="connsiteX78" fmla="*/ 2486300 w 3140075"/>
              <a:gd name="connsiteY78" fmla="*/ 1570700 h 1885950"/>
              <a:gd name="connsiteX79" fmla="*/ 2479159 w 3140075"/>
              <a:gd name="connsiteY79" fmla="*/ 1573082 h 1885950"/>
              <a:gd name="connsiteX80" fmla="*/ 2473606 w 3140075"/>
              <a:gd name="connsiteY80" fmla="*/ 1576258 h 1885950"/>
              <a:gd name="connsiteX81" fmla="*/ 2468845 w 3140075"/>
              <a:gd name="connsiteY81" fmla="*/ 1580229 h 1885950"/>
              <a:gd name="connsiteX82" fmla="*/ 2464878 w 3140075"/>
              <a:gd name="connsiteY82" fmla="*/ 1583405 h 1885950"/>
              <a:gd name="connsiteX83" fmla="*/ 2462498 w 3140075"/>
              <a:gd name="connsiteY83" fmla="*/ 1588170 h 1885950"/>
              <a:gd name="connsiteX84" fmla="*/ 2461704 w 3140075"/>
              <a:gd name="connsiteY84" fmla="*/ 1592934 h 1885950"/>
              <a:gd name="connsiteX85" fmla="*/ 2461704 w 3140075"/>
              <a:gd name="connsiteY85" fmla="*/ 1597699 h 1885950"/>
              <a:gd name="connsiteX86" fmla="*/ 2462498 w 3140075"/>
              <a:gd name="connsiteY86" fmla="*/ 1604051 h 1885950"/>
              <a:gd name="connsiteX87" fmla="*/ 2464878 w 3140075"/>
              <a:gd name="connsiteY87" fmla="*/ 1608816 h 1885950"/>
              <a:gd name="connsiteX88" fmla="*/ 2468845 w 3140075"/>
              <a:gd name="connsiteY88" fmla="*/ 1614375 h 1885950"/>
              <a:gd name="connsiteX89" fmla="*/ 2473606 w 3140075"/>
              <a:gd name="connsiteY89" fmla="*/ 1619139 h 1885950"/>
              <a:gd name="connsiteX90" fmla="*/ 2479159 w 3140075"/>
              <a:gd name="connsiteY90" fmla="*/ 1624698 h 1885950"/>
              <a:gd name="connsiteX91" fmla="*/ 2486300 w 3140075"/>
              <a:gd name="connsiteY91" fmla="*/ 1629462 h 1885950"/>
              <a:gd name="connsiteX92" fmla="*/ 2495028 w 3140075"/>
              <a:gd name="connsiteY92" fmla="*/ 1633433 h 1885950"/>
              <a:gd name="connsiteX93" fmla="*/ 2504549 w 3140075"/>
              <a:gd name="connsiteY93" fmla="*/ 1638991 h 1885950"/>
              <a:gd name="connsiteX94" fmla="*/ 2514863 w 3140075"/>
              <a:gd name="connsiteY94" fmla="*/ 1647726 h 1885950"/>
              <a:gd name="connsiteX95" fmla="*/ 2526764 w 3140075"/>
              <a:gd name="connsiteY95" fmla="*/ 1658049 h 1885950"/>
              <a:gd name="connsiteX96" fmla="*/ 2533112 w 3140075"/>
              <a:gd name="connsiteY96" fmla="*/ 1665196 h 1885950"/>
              <a:gd name="connsiteX97" fmla="*/ 2538666 w 3140075"/>
              <a:gd name="connsiteY97" fmla="*/ 1672343 h 1885950"/>
              <a:gd name="connsiteX98" fmla="*/ 2543426 w 3140075"/>
              <a:gd name="connsiteY98" fmla="*/ 1681078 h 1885950"/>
              <a:gd name="connsiteX99" fmla="*/ 2548187 w 3140075"/>
              <a:gd name="connsiteY99" fmla="*/ 1690607 h 1885950"/>
              <a:gd name="connsiteX100" fmla="*/ 2552947 w 3140075"/>
              <a:gd name="connsiteY100" fmla="*/ 1700136 h 1885950"/>
              <a:gd name="connsiteX101" fmla="*/ 2555327 w 3140075"/>
              <a:gd name="connsiteY101" fmla="*/ 1712047 h 1885950"/>
              <a:gd name="connsiteX102" fmla="*/ 2557708 w 3140075"/>
              <a:gd name="connsiteY102" fmla="*/ 1723958 h 1885950"/>
              <a:gd name="connsiteX103" fmla="*/ 2559294 w 3140075"/>
              <a:gd name="connsiteY103" fmla="*/ 1736664 h 1885950"/>
              <a:gd name="connsiteX104" fmla="*/ 2557708 w 3140075"/>
              <a:gd name="connsiteY104" fmla="*/ 1751751 h 1885950"/>
              <a:gd name="connsiteX105" fmla="*/ 2554534 w 3140075"/>
              <a:gd name="connsiteY105" fmla="*/ 1766045 h 1885950"/>
              <a:gd name="connsiteX106" fmla="*/ 2550567 w 3140075"/>
              <a:gd name="connsiteY106" fmla="*/ 1780338 h 1885950"/>
              <a:gd name="connsiteX107" fmla="*/ 2543426 w 3140075"/>
              <a:gd name="connsiteY107" fmla="*/ 1793838 h 1885950"/>
              <a:gd name="connsiteX108" fmla="*/ 2536285 w 3140075"/>
              <a:gd name="connsiteY108" fmla="*/ 1806543 h 1885950"/>
              <a:gd name="connsiteX109" fmla="*/ 2526764 w 3140075"/>
              <a:gd name="connsiteY109" fmla="*/ 1818454 h 1885950"/>
              <a:gd name="connsiteX110" fmla="*/ 2516450 w 3140075"/>
              <a:gd name="connsiteY110" fmla="*/ 1829572 h 1885950"/>
              <a:gd name="connsiteX111" fmla="*/ 2505342 w 3140075"/>
              <a:gd name="connsiteY111" fmla="*/ 1839895 h 1885950"/>
              <a:gd name="connsiteX112" fmla="*/ 2492648 w 3140075"/>
              <a:gd name="connsiteY112" fmla="*/ 1849424 h 1885950"/>
              <a:gd name="connsiteX113" fmla="*/ 2478366 w 3140075"/>
              <a:gd name="connsiteY113" fmla="*/ 1857364 h 1885950"/>
              <a:gd name="connsiteX114" fmla="*/ 2462498 w 3140075"/>
              <a:gd name="connsiteY114" fmla="*/ 1864511 h 1885950"/>
              <a:gd name="connsiteX115" fmla="*/ 2447423 w 3140075"/>
              <a:gd name="connsiteY115" fmla="*/ 1871658 h 1885950"/>
              <a:gd name="connsiteX116" fmla="*/ 2430761 w 3140075"/>
              <a:gd name="connsiteY116" fmla="*/ 1876423 h 1885950"/>
              <a:gd name="connsiteX117" fmla="*/ 2413306 w 3140075"/>
              <a:gd name="connsiteY117" fmla="*/ 1880393 h 1885950"/>
              <a:gd name="connsiteX118" fmla="*/ 2395057 w 3140075"/>
              <a:gd name="connsiteY118" fmla="*/ 1882775 h 1885950"/>
              <a:gd name="connsiteX119" fmla="*/ 2376015 w 3140075"/>
              <a:gd name="connsiteY119" fmla="*/ 1882775 h 1885950"/>
              <a:gd name="connsiteX120" fmla="*/ 2356973 w 3140075"/>
              <a:gd name="connsiteY120" fmla="*/ 1882775 h 1885950"/>
              <a:gd name="connsiteX121" fmla="*/ 2339518 w 3140075"/>
              <a:gd name="connsiteY121" fmla="*/ 1880393 h 1885950"/>
              <a:gd name="connsiteX122" fmla="*/ 2322063 w 3140075"/>
              <a:gd name="connsiteY122" fmla="*/ 1876423 h 1885950"/>
              <a:gd name="connsiteX123" fmla="*/ 2305401 w 3140075"/>
              <a:gd name="connsiteY123" fmla="*/ 1871658 h 1885950"/>
              <a:gd name="connsiteX124" fmla="*/ 2289533 w 3140075"/>
              <a:gd name="connsiteY124" fmla="*/ 1864511 h 1885950"/>
              <a:gd name="connsiteX125" fmla="*/ 2274458 w 3140075"/>
              <a:gd name="connsiteY125" fmla="*/ 1857364 h 1885950"/>
              <a:gd name="connsiteX126" fmla="*/ 2260177 w 3140075"/>
              <a:gd name="connsiteY126" fmla="*/ 1849424 h 1885950"/>
              <a:gd name="connsiteX127" fmla="*/ 2248276 w 3140075"/>
              <a:gd name="connsiteY127" fmla="*/ 1839895 h 1885950"/>
              <a:gd name="connsiteX128" fmla="*/ 2236374 w 3140075"/>
              <a:gd name="connsiteY128" fmla="*/ 1829572 h 1885950"/>
              <a:gd name="connsiteX129" fmla="*/ 2226060 w 3140075"/>
              <a:gd name="connsiteY129" fmla="*/ 1818454 h 1885950"/>
              <a:gd name="connsiteX130" fmla="*/ 2216539 w 3140075"/>
              <a:gd name="connsiteY130" fmla="*/ 1806543 h 1885950"/>
              <a:gd name="connsiteX131" fmla="*/ 2209398 w 3140075"/>
              <a:gd name="connsiteY131" fmla="*/ 1793838 h 1885950"/>
              <a:gd name="connsiteX132" fmla="*/ 2203051 w 3140075"/>
              <a:gd name="connsiteY132" fmla="*/ 1780338 h 1885950"/>
              <a:gd name="connsiteX133" fmla="*/ 2198290 w 3140075"/>
              <a:gd name="connsiteY133" fmla="*/ 1766045 h 1885950"/>
              <a:gd name="connsiteX134" fmla="*/ 2195117 w 3140075"/>
              <a:gd name="connsiteY134" fmla="*/ 1751751 h 1885950"/>
              <a:gd name="connsiteX135" fmla="*/ 2195117 w 3140075"/>
              <a:gd name="connsiteY135" fmla="*/ 1736664 h 1885950"/>
              <a:gd name="connsiteX136" fmla="*/ 2195117 w 3140075"/>
              <a:gd name="connsiteY136" fmla="*/ 1723958 h 1885950"/>
              <a:gd name="connsiteX137" fmla="*/ 2197497 w 3140075"/>
              <a:gd name="connsiteY137" fmla="*/ 1712047 h 1885950"/>
              <a:gd name="connsiteX138" fmla="*/ 2200671 w 3140075"/>
              <a:gd name="connsiteY138" fmla="*/ 1700136 h 1885950"/>
              <a:gd name="connsiteX139" fmla="*/ 2204638 w 3140075"/>
              <a:gd name="connsiteY139" fmla="*/ 1690607 h 1885950"/>
              <a:gd name="connsiteX140" fmla="*/ 2209398 w 3140075"/>
              <a:gd name="connsiteY140" fmla="*/ 1681078 h 1885950"/>
              <a:gd name="connsiteX141" fmla="*/ 2214952 w 3140075"/>
              <a:gd name="connsiteY141" fmla="*/ 1672343 h 1885950"/>
              <a:gd name="connsiteX142" fmla="*/ 2219713 w 3140075"/>
              <a:gd name="connsiteY142" fmla="*/ 1665196 h 1885950"/>
              <a:gd name="connsiteX143" fmla="*/ 2226060 w 3140075"/>
              <a:gd name="connsiteY143" fmla="*/ 1658049 h 1885950"/>
              <a:gd name="connsiteX144" fmla="*/ 2237168 w 3140075"/>
              <a:gd name="connsiteY144" fmla="*/ 1647726 h 1885950"/>
              <a:gd name="connsiteX145" fmla="*/ 2248276 w 3140075"/>
              <a:gd name="connsiteY145" fmla="*/ 1638991 h 1885950"/>
              <a:gd name="connsiteX146" fmla="*/ 2257796 w 3140075"/>
              <a:gd name="connsiteY146" fmla="*/ 1633433 h 1885950"/>
              <a:gd name="connsiteX147" fmla="*/ 2265730 w 3140075"/>
              <a:gd name="connsiteY147" fmla="*/ 1629462 h 1885950"/>
              <a:gd name="connsiteX148" fmla="*/ 2272871 w 3140075"/>
              <a:gd name="connsiteY148" fmla="*/ 1624698 h 1885950"/>
              <a:gd name="connsiteX149" fmla="*/ 2279219 w 3140075"/>
              <a:gd name="connsiteY149" fmla="*/ 1619933 h 1885950"/>
              <a:gd name="connsiteX150" fmla="*/ 2283979 w 3140075"/>
              <a:gd name="connsiteY150" fmla="*/ 1614375 h 1885950"/>
              <a:gd name="connsiteX151" fmla="*/ 2287153 w 3140075"/>
              <a:gd name="connsiteY151" fmla="*/ 1609610 h 1885950"/>
              <a:gd name="connsiteX152" fmla="*/ 2289533 w 3140075"/>
              <a:gd name="connsiteY152" fmla="*/ 1604051 h 1885950"/>
              <a:gd name="connsiteX153" fmla="*/ 2291120 w 3140075"/>
              <a:gd name="connsiteY153" fmla="*/ 1599287 h 1885950"/>
              <a:gd name="connsiteX154" fmla="*/ 2291120 w 3140075"/>
              <a:gd name="connsiteY154" fmla="*/ 1592934 h 1885950"/>
              <a:gd name="connsiteX155" fmla="*/ 2289533 w 3140075"/>
              <a:gd name="connsiteY155" fmla="*/ 1588170 h 1885950"/>
              <a:gd name="connsiteX156" fmla="*/ 2287153 w 3140075"/>
              <a:gd name="connsiteY156" fmla="*/ 1584993 h 1885950"/>
              <a:gd name="connsiteX157" fmla="*/ 2283979 w 3140075"/>
              <a:gd name="connsiteY157" fmla="*/ 1580229 h 1885950"/>
              <a:gd name="connsiteX158" fmla="*/ 2279219 w 3140075"/>
              <a:gd name="connsiteY158" fmla="*/ 1576258 h 1885950"/>
              <a:gd name="connsiteX159" fmla="*/ 2274458 w 3140075"/>
              <a:gd name="connsiteY159" fmla="*/ 1573876 h 1885950"/>
              <a:gd name="connsiteX160" fmla="*/ 2267317 w 3140075"/>
              <a:gd name="connsiteY160" fmla="*/ 1571494 h 1885950"/>
              <a:gd name="connsiteX161" fmla="*/ 2258590 w 3140075"/>
              <a:gd name="connsiteY161" fmla="*/ 1570700 h 1885950"/>
              <a:gd name="connsiteX162" fmla="*/ 2250656 w 3140075"/>
              <a:gd name="connsiteY162" fmla="*/ 1569112 h 1885950"/>
              <a:gd name="connsiteX163" fmla="*/ 1568450 w 3140075"/>
              <a:gd name="connsiteY163" fmla="*/ 1571491 h 1885950"/>
              <a:gd name="connsiteX164" fmla="*/ 1568450 w 3140075"/>
              <a:gd name="connsiteY164" fmla="*/ 1571493 h 1885950"/>
              <a:gd name="connsiteX165" fmla="*/ 1567887 w 3140075"/>
              <a:gd name="connsiteY165" fmla="*/ 1571493 h 1885950"/>
              <a:gd name="connsiteX166" fmla="*/ 1567525 w 3140075"/>
              <a:gd name="connsiteY166" fmla="*/ 1571494 h 1885950"/>
              <a:gd name="connsiteX167" fmla="*/ 1567525 w 3140075"/>
              <a:gd name="connsiteY167" fmla="*/ 1571493 h 1885950"/>
              <a:gd name="connsiteX168" fmla="*/ 1134269 w 3140075"/>
              <a:gd name="connsiteY168" fmla="*/ 1571493 h 1885950"/>
              <a:gd name="connsiteX169" fmla="*/ 1134269 w 3140075"/>
              <a:gd name="connsiteY169" fmla="*/ 1573081 h 1885950"/>
              <a:gd name="connsiteX170" fmla="*/ 935038 w 3140075"/>
              <a:gd name="connsiteY170" fmla="*/ 1573081 h 1885950"/>
              <a:gd name="connsiteX171" fmla="*/ 925513 w 3140075"/>
              <a:gd name="connsiteY171" fmla="*/ 1573081 h 1885950"/>
              <a:gd name="connsiteX172" fmla="*/ 918369 w 3140075"/>
              <a:gd name="connsiteY172" fmla="*/ 1573875 h 1885950"/>
              <a:gd name="connsiteX173" fmla="*/ 911225 w 3140075"/>
              <a:gd name="connsiteY173" fmla="*/ 1576257 h 1885950"/>
              <a:gd name="connsiteX174" fmla="*/ 904875 w 3140075"/>
              <a:gd name="connsiteY174" fmla="*/ 1580228 h 1885950"/>
              <a:gd name="connsiteX175" fmla="*/ 900113 w 3140075"/>
              <a:gd name="connsiteY175" fmla="*/ 1583404 h 1885950"/>
              <a:gd name="connsiteX176" fmla="*/ 896938 w 3140075"/>
              <a:gd name="connsiteY176" fmla="*/ 1587375 h 1885950"/>
              <a:gd name="connsiteX177" fmla="*/ 894556 w 3140075"/>
              <a:gd name="connsiteY177" fmla="*/ 1592139 h 1885950"/>
              <a:gd name="connsiteX178" fmla="*/ 892969 w 3140075"/>
              <a:gd name="connsiteY178" fmla="*/ 1596904 h 1885950"/>
              <a:gd name="connsiteX179" fmla="*/ 892969 w 3140075"/>
              <a:gd name="connsiteY179" fmla="*/ 1601668 h 1885950"/>
              <a:gd name="connsiteX180" fmla="*/ 894556 w 3140075"/>
              <a:gd name="connsiteY180" fmla="*/ 1607227 h 1885950"/>
              <a:gd name="connsiteX181" fmla="*/ 896938 w 3140075"/>
              <a:gd name="connsiteY181" fmla="*/ 1611991 h 1885950"/>
              <a:gd name="connsiteX182" fmla="*/ 900113 w 3140075"/>
              <a:gd name="connsiteY182" fmla="*/ 1617550 h 1885950"/>
              <a:gd name="connsiteX183" fmla="*/ 904081 w 3140075"/>
              <a:gd name="connsiteY183" fmla="*/ 1622314 h 1885950"/>
              <a:gd name="connsiteX184" fmla="*/ 909638 w 3140075"/>
              <a:gd name="connsiteY184" fmla="*/ 1628667 h 1885950"/>
              <a:gd name="connsiteX185" fmla="*/ 916781 w 3140075"/>
              <a:gd name="connsiteY185" fmla="*/ 1633431 h 1885950"/>
              <a:gd name="connsiteX186" fmla="*/ 925513 w 3140075"/>
              <a:gd name="connsiteY186" fmla="*/ 1636608 h 1885950"/>
              <a:gd name="connsiteX187" fmla="*/ 935831 w 3140075"/>
              <a:gd name="connsiteY187" fmla="*/ 1642960 h 1885950"/>
              <a:gd name="connsiteX188" fmla="*/ 945356 w 3140075"/>
              <a:gd name="connsiteY188" fmla="*/ 1650901 h 1885950"/>
              <a:gd name="connsiteX189" fmla="*/ 957263 w 3140075"/>
              <a:gd name="connsiteY189" fmla="*/ 1662018 h 1885950"/>
              <a:gd name="connsiteX190" fmla="*/ 963613 w 3140075"/>
              <a:gd name="connsiteY190" fmla="*/ 1669165 h 1885950"/>
              <a:gd name="connsiteX191" fmla="*/ 969169 w 3140075"/>
              <a:gd name="connsiteY191" fmla="*/ 1676312 h 1885950"/>
              <a:gd name="connsiteX192" fmla="*/ 975519 w 3140075"/>
              <a:gd name="connsiteY192" fmla="*/ 1684253 h 1885950"/>
              <a:gd name="connsiteX193" fmla="*/ 980281 w 3140075"/>
              <a:gd name="connsiteY193" fmla="*/ 1693782 h 1885950"/>
              <a:gd name="connsiteX194" fmla="*/ 983456 w 3140075"/>
              <a:gd name="connsiteY194" fmla="*/ 1703311 h 1885950"/>
              <a:gd name="connsiteX195" fmla="*/ 987425 w 3140075"/>
              <a:gd name="connsiteY195" fmla="*/ 1715222 h 1885950"/>
              <a:gd name="connsiteX196" fmla="*/ 988219 w 3140075"/>
              <a:gd name="connsiteY196" fmla="*/ 1727133 h 1885950"/>
              <a:gd name="connsiteX197" fmla="*/ 989806 w 3140075"/>
              <a:gd name="connsiteY197" fmla="*/ 1739839 h 1885950"/>
              <a:gd name="connsiteX198" fmla="*/ 988219 w 3140075"/>
              <a:gd name="connsiteY198" fmla="*/ 1754132 h 1885950"/>
              <a:gd name="connsiteX199" fmla="*/ 985838 w 3140075"/>
              <a:gd name="connsiteY199" fmla="*/ 1770014 h 1885950"/>
              <a:gd name="connsiteX200" fmla="*/ 981075 w 3140075"/>
              <a:gd name="connsiteY200" fmla="*/ 1782719 h 1885950"/>
              <a:gd name="connsiteX201" fmla="*/ 975519 w 3140075"/>
              <a:gd name="connsiteY201" fmla="*/ 1797013 h 1885950"/>
              <a:gd name="connsiteX202" fmla="*/ 966788 w 3140075"/>
              <a:gd name="connsiteY202" fmla="*/ 1810512 h 1885950"/>
              <a:gd name="connsiteX203" fmla="*/ 958850 w 3140075"/>
              <a:gd name="connsiteY203" fmla="*/ 1822423 h 1885950"/>
              <a:gd name="connsiteX204" fmla="*/ 947738 w 3140075"/>
              <a:gd name="connsiteY204" fmla="*/ 1832747 h 1885950"/>
              <a:gd name="connsiteX205" fmla="*/ 935831 w 3140075"/>
              <a:gd name="connsiteY205" fmla="*/ 1843070 h 1885950"/>
              <a:gd name="connsiteX206" fmla="*/ 923131 w 3140075"/>
              <a:gd name="connsiteY206" fmla="*/ 1852599 h 1885950"/>
              <a:gd name="connsiteX207" fmla="*/ 908844 w 3140075"/>
              <a:gd name="connsiteY207" fmla="*/ 1861334 h 1885950"/>
              <a:gd name="connsiteX208" fmla="*/ 894556 w 3140075"/>
              <a:gd name="connsiteY208" fmla="*/ 1868480 h 1885950"/>
              <a:gd name="connsiteX209" fmla="*/ 877888 w 3140075"/>
              <a:gd name="connsiteY209" fmla="*/ 1874039 h 1885950"/>
              <a:gd name="connsiteX210" fmla="*/ 861219 w 3140075"/>
              <a:gd name="connsiteY210" fmla="*/ 1880392 h 1885950"/>
              <a:gd name="connsiteX211" fmla="*/ 843756 w 3140075"/>
              <a:gd name="connsiteY211" fmla="*/ 1883568 h 1885950"/>
              <a:gd name="connsiteX212" fmla="*/ 825500 w 3140075"/>
              <a:gd name="connsiteY212" fmla="*/ 1885156 h 1885950"/>
              <a:gd name="connsiteX213" fmla="*/ 808038 w 3140075"/>
              <a:gd name="connsiteY213" fmla="*/ 1885950 h 1885950"/>
              <a:gd name="connsiteX214" fmla="*/ 788988 w 3140075"/>
              <a:gd name="connsiteY214" fmla="*/ 1885156 h 1885950"/>
              <a:gd name="connsiteX215" fmla="*/ 771525 w 3140075"/>
              <a:gd name="connsiteY215" fmla="*/ 1883568 h 1885950"/>
              <a:gd name="connsiteX216" fmla="*/ 753269 w 3140075"/>
              <a:gd name="connsiteY216" fmla="*/ 1880392 h 1885950"/>
              <a:gd name="connsiteX217" fmla="*/ 736600 w 3140075"/>
              <a:gd name="connsiteY217" fmla="*/ 1874039 h 1885950"/>
              <a:gd name="connsiteX218" fmla="*/ 719931 w 3140075"/>
              <a:gd name="connsiteY218" fmla="*/ 1868480 h 1885950"/>
              <a:gd name="connsiteX219" fmla="*/ 705644 w 3140075"/>
              <a:gd name="connsiteY219" fmla="*/ 1861334 h 1885950"/>
              <a:gd name="connsiteX220" fmla="*/ 691356 w 3140075"/>
              <a:gd name="connsiteY220" fmla="*/ 1852599 h 1885950"/>
              <a:gd name="connsiteX221" fmla="*/ 678656 w 3140075"/>
              <a:gd name="connsiteY221" fmla="*/ 1843070 h 1885950"/>
              <a:gd name="connsiteX222" fmla="*/ 666750 w 3140075"/>
              <a:gd name="connsiteY222" fmla="*/ 1832747 h 1885950"/>
              <a:gd name="connsiteX223" fmla="*/ 656431 w 3140075"/>
              <a:gd name="connsiteY223" fmla="*/ 1822423 h 1885950"/>
              <a:gd name="connsiteX224" fmla="*/ 647700 w 3140075"/>
              <a:gd name="connsiteY224" fmla="*/ 1810512 h 1885950"/>
              <a:gd name="connsiteX225" fmla="*/ 639763 w 3140075"/>
              <a:gd name="connsiteY225" fmla="*/ 1797013 h 1885950"/>
              <a:gd name="connsiteX226" fmla="*/ 633413 w 3140075"/>
              <a:gd name="connsiteY226" fmla="*/ 1782719 h 1885950"/>
              <a:gd name="connsiteX227" fmla="*/ 628650 w 3140075"/>
              <a:gd name="connsiteY227" fmla="*/ 1770014 h 1885950"/>
              <a:gd name="connsiteX228" fmla="*/ 626269 w 3140075"/>
              <a:gd name="connsiteY228" fmla="*/ 1754132 h 1885950"/>
              <a:gd name="connsiteX229" fmla="*/ 625475 w 3140075"/>
              <a:gd name="connsiteY229" fmla="*/ 1739839 h 1885950"/>
              <a:gd name="connsiteX230" fmla="*/ 626269 w 3140075"/>
              <a:gd name="connsiteY230" fmla="*/ 1727133 h 1885950"/>
              <a:gd name="connsiteX231" fmla="*/ 627856 w 3140075"/>
              <a:gd name="connsiteY231" fmla="*/ 1715222 h 1885950"/>
              <a:gd name="connsiteX232" fmla="*/ 631031 w 3140075"/>
              <a:gd name="connsiteY232" fmla="*/ 1703311 h 1885950"/>
              <a:gd name="connsiteX233" fmla="*/ 635000 w 3140075"/>
              <a:gd name="connsiteY233" fmla="*/ 1693782 h 1885950"/>
              <a:gd name="connsiteX234" fmla="*/ 640556 w 3140075"/>
              <a:gd name="connsiteY234" fmla="*/ 1684253 h 1885950"/>
              <a:gd name="connsiteX235" fmla="*/ 645319 w 3140075"/>
              <a:gd name="connsiteY235" fmla="*/ 1676312 h 1885950"/>
              <a:gd name="connsiteX236" fmla="*/ 651669 w 3140075"/>
              <a:gd name="connsiteY236" fmla="*/ 1669165 h 1885950"/>
              <a:gd name="connsiteX237" fmla="*/ 657225 w 3140075"/>
              <a:gd name="connsiteY237" fmla="*/ 1662018 h 1885950"/>
              <a:gd name="connsiteX238" fmla="*/ 669131 w 3140075"/>
              <a:gd name="connsiteY238" fmla="*/ 1650901 h 1885950"/>
              <a:gd name="connsiteX239" fmla="*/ 678656 w 3140075"/>
              <a:gd name="connsiteY239" fmla="*/ 1642960 h 1885950"/>
              <a:gd name="connsiteX240" fmla="*/ 688975 w 3140075"/>
              <a:gd name="connsiteY240" fmla="*/ 1636608 h 1885950"/>
              <a:gd name="connsiteX241" fmla="*/ 697706 w 3140075"/>
              <a:gd name="connsiteY241" fmla="*/ 1633431 h 1885950"/>
              <a:gd name="connsiteX242" fmla="*/ 704850 w 3140075"/>
              <a:gd name="connsiteY242" fmla="*/ 1628667 h 1885950"/>
              <a:gd name="connsiteX243" fmla="*/ 710406 w 3140075"/>
              <a:gd name="connsiteY243" fmla="*/ 1622314 h 1885950"/>
              <a:gd name="connsiteX244" fmla="*/ 714375 w 3140075"/>
              <a:gd name="connsiteY244" fmla="*/ 1617550 h 1885950"/>
              <a:gd name="connsiteX245" fmla="*/ 717550 w 3140075"/>
              <a:gd name="connsiteY245" fmla="*/ 1611991 h 1885950"/>
              <a:gd name="connsiteX246" fmla="*/ 719931 w 3140075"/>
              <a:gd name="connsiteY246" fmla="*/ 1607227 h 1885950"/>
              <a:gd name="connsiteX247" fmla="*/ 721519 w 3140075"/>
              <a:gd name="connsiteY247" fmla="*/ 1601668 h 1885950"/>
              <a:gd name="connsiteX248" fmla="*/ 721519 w 3140075"/>
              <a:gd name="connsiteY248" fmla="*/ 1596904 h 1885950"/>
              <a:gd name="connsiteX249" fmla="*/ 719931 w 3140075"/>
              <a:gd name="connsiteY249" fmla="*/ 1592139 h 1885950"/>
              <a:gd name="connsiteX250" fmla="*/ 717550 w 3140075"/>
              <a:gd name="connsiteY250" fmla="*/ 1587375 h 1885950"/>
              <a:gd name="connsiteX251" fmla="*/ 714375 w 3140075"/>
              <a:gd name="connsiteY251" fmla="*/ 1583404 h 1885950"/>
              <a:gd name="connsiteX252" fmla="*/ 709613 w 3140075"/>
              <a:gd name="connsiteY252" fmla="*/ 1580228 h 1885950"/>
              <a:gd name="connsiteX253" fmla="*/ 703263 w 3140075"/>
              <a:gd name="connsiteY253" fmla="*/ 1576257 h 1885950"/>
              <a:gd name="connsiteX254" fmla="*/ 696119 w 3140075"/>
              <a:gd name="connsiteY254" fmla="*/ 1573875 h 1885950"/>
              <a:gd name="connsiteX255" fmla="*/ 688975 w 3140075"/>
              <a:gd name="connsiteY255" fmla="*/ 1573081 h 1885950"/>
              <a:gd name="connsiteX256" fmla="*/ 679450 w 3140075"/>
              <a:gd name="connsiteY256" fmla="*/ 1573081 h 1885950"/>
              <a:gd name="connsiteX257" fmla="*/ 360363 w 3140075"/>
              <a:gd name="connsiteY257" fmla="*/ 1573081 h 1885950"/>
              <a:gd name="connsiteX258" fmla="*/ 360363 w 3140075"/>
              <a:gd name="connsiteY258" fmla="*/ 1571493 h 1885950"/>
              <a:gd name="connsiteX259" fmla="*/ 0 w 3140075"/>
              <a:gd name="connsiteY259" fmla="*/ 1571493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3140075" h="1885950">
                <a:moveTo>
                  <a:pt x="0" y="0"/>
                </a:moveTo>
                <a:lnTo>
                  <a:pt x="1567525" y="0"/>
                </a:lnTo>
                <a:lnTo>
                  <a:pt x="1568450" y="0"/>
                </a:lnTo>
                <a:lnTo>
                  <a:pt x="3140075" y="0"/>
                </a:lnTo>
                <a:lnTo>
                  <a:pt x="3140075" y="710706"/>
                </a:lnTo>
                <a:lnTo>
                  <a:pt x="3134521" y="717059"/>
                </a:lnTo>
                <a:lnTo>
                  <a:pt x="3128174" y="720235"/>
                </a:lnTo>
                <a:lnTo>
                  <a:pt x="3121033" y="721823"/>
                </a:lnTo>
                <a:lnTo>
                  <a:pt x="3113099" y="720235"/>
                </a:lnTo>
                <a:lnTo>
                  <a:pt x="3105958" y="715470"/>
                </a:lnTo>
                <a:lnTo>
                  <a:pt x="3097230" y="709912"/>
                </a:lnTo>
                <a:lnTo>
                  <a:pt x="3090090" y="700383"/>
                </a:lnTo>
                <a:lnTo>
                  <a:pt x="3082949" y="688472"/>
                </a:lnTo>
                <a:lnTo>
                  <a:pt x="3077395" y="678943"/>
                </a:lnTo>
                <a:lnTo>
                  <a:pt x="3070254" y="668619"/>
                </a:lnTo>
                <a:lnTo>
                  <a:pt x="3059146" y="656708"/>
                </a:lnTo>
                <a:lnTo>
                  <a:pt x="3052006" y="650356"/>
                </a:lnTo>
                <a:lnTo>
                  <a:pt x="3044865" y="645591"/>
                </a:lnTo>
                <a:lnTo>
                  <a:pt x="3036931" y="640032"/>
                </a:lnTo>
                <a:lnTo>
                  <a:pt x="3027410" y="635268"/>
                </a:lnTo>
                <a:lnTo>
                  <a:pt x="3017096" y="631297"/>
                </a:lnTo>
                <a:lnTo>
                  <a:pt x="3005988" y="628121"/>
                </a:lnTo>
                <a:lnTo>
                  <a:pt x="2994086" y="625739"/>
                </a:lnTo>
                <a:lnTo>
                  <a:pt x="2981392" y="625739"/>
                </a:lnTo>
                <a:lnTo>
                  <a:pt x="2965524" y="625739"/>
                </a:lnTo>
                <a:lnTo>
                  <a:pt x="2951242" y="628915"/>
                </a:lnTo>
                <a:lnTo>
                  <a:pt x="2936960" y="632886"/>
                </a:lnTo>
                <a:lnTo>
                  <a:pt x="2924266" y="640032"/>
                </a:lnTo>
                <a:lnTo>
                  <a:pt x="2911571" y="647179"/>
                </a:lnTo>
                <a:lnTo>
                  <a:pt x="2899670" y="656708"/>
                </a:lnTo>
                <a:lnTo>
                  <a:pt x="2888562" y="667031"/>
                </a:lnTo>
                <a:lnTo>
                  <a:pt x="2878248" y="678943"/>
                </a:lnTo>
                <a:lnTo>
                  <a:pt x="2868727" y="690854"/>
                </a:lnTo>
                <a:lnTo>
                  <a:pt x="2859999" y="705147"/>
                </a:lnTo>
                <a:lnTo>
                  <a:pt x="2852858" y="720235"/>
                </a:lnTo>
                <a:lnTo>
                  <a:pt x="2845718" y="736117"/>
                </a:lnTo>
                <a:lnTo>
                  <a:pt x="2840957" y="752792"/>
                </a:lnTo>
                <a:lnTo>
                  <a:pt x="2837784" y="770262"/>
                </a:lnTo>
                <a:lnTo>
                  <a:pt x="2835403" y="788526"/>
                </a:lnTo>
                <a:lnTo>
                  <a:pt x="2835403" y="806790"/>
                </a:lnTo>
                <a:lnTo>
                  <a:pt x="2835403" y="825848"/>
                </a:lnTo>
                <a:lnTo>
                  <a:pt x="2837784" y="844112"/>
                </a:lnTo>
                <a:lnTo>
                  <a:pt x="2840957" y="861582"/>
                </a:lnTo>
                <a:lnTo>
                  <a:pt x="2845718" y="878258"/>
                </a:lnTo>
                <a:lnTo>
                  <a:pt x="2852858" y="894140"/>
                </a:lnTo>
                <a:lnTo>
                  <a:pt x="2859999" y="909227"/>
                </a:lnTo>
                <a:lnTo>
                  <a:pt x="2868727" y="923521"/>
                </a:lnTo>
                <a:lnTo>
                  <a:pt x="2878248" y="936226"/>
                </a:lnTo>
                <a:lnTo>
                  <a:pt x="2888562" y="947343"/>
                </a:lnTo>
                <a:lnTo>
                  <a:pt x="2899670" y="957666"/>
                </a:lnTo>
                <a:lnTo>
                  <a:pt x="2911571" y="967195"/>
                </a:lnTo>
                <a:lnTo>
                  <a:pt x="2924266" y="974342"/>
                </a:lnTo>
                <a:lnTo>
                  <a:pt x="2936960" y="981489"/>
                </a:lnTo>
                <a:lnTo>
                  <a:pt x="2951242" y="985459"/>
                </a:lnTo>
                <a:lnTo>
                  <a:pt x="2965524" y="988636"/>
                </a:lnTo>
                <a:lnTo>
                  <a:pt x="2981392" y="988636"/>
                </a:lnTo>
                <a:lnTo>
                  <a:pt x="2994086" y="988636"/>
                </a:lnTo>
                <a:lnTo>
                  <a:pt x="3005988" y="986253"/>
                </a:lnTo>
                <a:lnTo>
                  <a:pt x="3017096" y="983871"/>
                </a:lnTo>
                <a:lnTo>
                  <a:pt x="3027410" y="979107"/>
                </a:lnTo>
                <a:lnTo>
                  <a:pt x="3036931" y="974342"/>
                </a:lnTo>
                <a:lnTo>
                  <a:pt x="3044865" y="968784"/>
                </a:lnTo>
                <a:lnTo>
                  <a:pt x="3052006" y="964019"/>
                </a:lnTo>
                <a:lnTo>
                  <a:pt x="3059146" y="957666"/>
                </a:lnTo>
                <a:lnTo>
                  <a:pt x="3070254" y="945755"/>
                </a:lnTo>
                <a:lnTo>
                  <a:pt x="3077395" y="935432"/>
                </a:lnTo>
                <a:lnTo>
                  <a:pt x="3082949" y="925903"/>
                </a:lnTo>
                <a:lnTo>
                  <a:pt x="3090090" y="913992"/>
                </a:lnTo>
                <a:lnTo>
                  <a:pt x="3097230" y="904463"/>
                </a:lnTo>
                <a:lnTo>
                  <a:pt x="3105958" y="898904"/>
                </a:lnTo>
                <a:lnTo>
                  <a:pt x="3113099" y="894934"/>
                </a:lnTo>
                <a:lnTo>
                  <a:pt x="3121033" y="892551"/>
                </a:lnTo>
                <a:lnTo>
                  <a:pt x="3128174" y="894140"/>
                </a:lnTo>
                <a:lnTo>
                  <a:pt x="3134521" y="897316"/>
                </a:lnTo>
                <a:lnTo>
                  <a:pt x="3140075" y="903669"/>
                </a:lnTo>
                <a:lnTo>
                  <a:pt x="3140075" y="1569112"/>
                </a:lnTo>
                <a:lnTo>
                  <a:pt x="2504549" y="1569112"/>
                </a:lnTo>
                <a:lnTo>
                  <a:pt x="2495028" y="1569112"/>
                </a:lnTo>
                <a:lnTo>
                  <a:pt x="2486300" y="1570700"/>
                </a:lnTo>
                <a:lnTo>
                  <a:pt x="2479159" y="1573082"/>
                </a:lnTo>
                <a:lnTo>
                  <a:pt x="2473606" y="1576258"/>
                </a:lnTo>
                <a:lnTo>
                  <a:pt x="2468845" y="1580229"/>
                </a:lnTo>
                <a:lnTo>
                  <a:pt x="2464878" y="1583405"/>
                </a:lnTo>
                <a:lnTo>
                  <a:pt x="2462498" y="1588170"/>
                </a:lnTo>
                <a:lnTo>
                  <a:pt x="2461704" y="1592934"/>
                </a:lnTo>
                <a:lnTo>
                  <a:pt x="2461704" y="1597699"/>
                </a:lnTo>
                <a:lnTo>
                  <a:pt x="2462498" y="1604051"/>
                </a:lnTo>
                <a:lnTo>
                  <a:pt x="2464878" y="1608816"/>
                </a:lnTo>
                <a:lnTo>
                  <a:pt x="2468845" y="1614375"/>
                </a:lnTo>
                <a:lnTo>
                  <a:pt x="2473606" y="1619139"/>
                </a:lnTo>
                <a:lnTo>
                  <a:pt x="2479159" y="1624698"/>
                </a:lnTo>
                <a:lnTo>
                  <a:pt x="2486300" y="1629462"/>
                </a:lnTo>
                <a:lnTo>
                  <a:pt x="2495028" y="1633433"/>
                </a:lnTo>
                <a:lnTo>
                  <a:pt x="2504549" y="1638991"/>
                </a:lnTo>
                <a:lnTo>
                  <a:pt x="2514863" y="1647726"/>
                </a:lnTo>
                <a:lnTo>
                  <a:pt x="2526764" y="1658049"/>
                </a:lnTo>
                <a:lnTo>
                  <a:pt x="2533112" y="1665196"/>
                </a:lnTo>
                <a:lnTo>
                  <a:pt x="2538666" y="1672343"/>
                </a:lnTo>
                <a:lnTo>
                  <a:pt x="2543426" y="1681078"/>
                </a:lnTo>
                <a:lnTo>
                  <a:pt x="2548187" y="1690607"/>
                </a:lnTo>
                <a:lnTo>
                  <a:pt x="2552947" y="1700136"/>
                </a:lnTo>
                <a:lnTo>
                  <a:pt x="2555327" y="1712047"/>
                </a:lnTo>
                <a:lnTo>
                  <a:pt x="2557708" y="1723958"/>
                </a:lnTo>
                <a:lnTo>
                  <a:pt x="2559294" y="1736664"/>
                </a:lnTo>
                <a:lnTo>
                  <a:pt x="2557708" y="1751751"/>
                </a:lnTo>
                <a:lnTo>
                  <a:pt x="2554534" y="1766045"/>
                </a:lnTo>
                <a:lnTo>
                  <a:pt x="2550567" y="1780338"/>
                </a:lnTo>
                <a:lnTo>
                  <a:pt x="2543426" y="1793838"/>
                </a:lnTo>
                <a:lnTo>
                  <a:pt x="2536285" y="1806543"/>
                </a:lnTo>
                <a:lnTo>
                  <a:pt x="2526764" y="1818454"/>
                </a:lnTo>
                <a:lnTo>
                  <a:pt x="2516450" y="1829572"/>
                </a:lnTo>
                <a:lnTo>
                  <a:pt x="2505342" y="1839895"/>
                </a:lnTo>
                <a:lnTo>
                  <a:pt x="2492648" y="1849424"/>
                </a:lnTo>
                <a:lnTo>
                  <a:pt x="2478366" y="1857364"/>
                </a:lnTo>
                <a:lnTo>
                  <a:pt x="2462498" y="1864511"/>
                </a:lnTo>
                <a:lnTo>
                  <a:pt x="2447423" y="1871658"/>
                </a:lnTo>
                <a:lnTo>
                  <a:pt x="2430761" y="1876423"/>
                </a:lnTo>
                <a:lnTo>
                  <a:pt x="2413306" y="1880393"/>
                </a:lnTo>
                <a:lnTo>
                  <a:pt x="2395057" y="1882775"/>
                </a:lnTo>
                <a:lnTo>
                  <a:pt x="2376015" y="1882775"/>
                </a:lnTo>
                <a:lnTo>
                  <a:pt x="2356973" y="1882775"/>
                </a:lnTo>
                <a:lnTo>
                  <a:pt x="2339518" y="1880393"/>
                </a:lnTo>
                <a:lnTo>
                  <a:pt x="2322063" y="1876423"/>
                </a:lnTo>
                <a:lnTo>
                  <a:pt x="2305401" y="1871658"/>
                </a:lnTo>
                <a:lnTo>
                  <a:pt x="2289533" y="1864511"/>
                </a:lnTo>
                <a:lnTo>
                  <a:pt x="2274458" y="1857364"/>
                </a:lnTo>
                <a:lnTo>
                  <a:pt x="2260177" y="1849424"/>
                </a:lnTo>
                <a:lnTo>
                  <a:pt x="2248276" y="1839895"/>
                </a:lnTo>
                <a:lnTo>
                  <a:pt x="2236374" y="1829572"/>
                </a:lnTo>
                <a:lnTo>
                  <a:pt x="2226060" y="1818454"/>
                </a:lnTo>
                <a:lnTo>
                  <a:pt x="2216539" y="1806543"/>
                </a:lnTo>
                <a:lnTo>
                  <a:pt x="2209398" y="1793838"/>
                </a:lnTo>
                <a:lnTo>
                  <a:pt x="2203051" y="1780338"/>
                </a:lnTo>
                <a:lnTo>
                  <a:pt x="2198290" y="1766045"/>
                </a:lnTo>
                <a:lnTo>
                  <a:pt x="2195117" y="1751751"/>
                </a:lnTo>
                <a:lnTo>
                  <a:pt x="2195117" y="1736664"/>
                </a:lnTo>
                <a:lnTo>
                  <a:pt x="2195117" y="1723958"/>
                </a:lnTo>
                <a:lnTo>
                  <a:pt x="2197497" y="1712047"/>
                </a:lnTo>
                <a:lnTo>
                  <a:pt x="2200671" y="1700136"/>
                </a:lnTo>
                <a:lnTo>
                  <a:pt x="2204638" y="1690607"/>
                </a:lnTo>
                <a:lnTo>
                  <a:pt x="2209398" y="1681078"/>
                </a:lnTo>
                <a:lnTo>
                  <a:pt x="2214952" y="1672343"/>
                </a:lnTo>
                <a:lnTo>
                  <a:pt x="2219713" y="1665196"/>
                </a:lnTo>
                <a:lnTo>
                  <a:pt x="2226060" y="1658049"/>
                </a:lnTo>
                <a:lnTo>
                  <a:pt x="2237168" y="1647726"/>
                </a:lnTo>
                <a:lnTo>
                  <a:pt x="2248276" y="1638991"/>
                </a:lnTo>
                <a:lnTo>
                  <a:pt x="2257796" y="1633433"/>
                </a:lnTo>
                <a:lnTo>
                  <a:pt x="2265730" y="1629462"/>
                </a:lnTo>
                <a:lnTo>
                  <a:pt x="2272871" y="1624698"/>
                </a:lnTo>
                <a:lnTo>
                  <a:pt x="2279219" y="1619933"/>
                </a:lnTo>
                <a:lnTo>
                  <a:pt x="2283979" y="1614375"/>
                </a:lnTo>
                <a:lnTo>
                  <a:pt x="2287153" y="1609610"/>
                </a:lnTo>
                <a:lnTo>
                  <a:pt x="2289533" y="1604051"/>
                </a:lnTo>
                <a:lnTo>
                  <a:pt x="2291120" y="1599287"/>
                </a:lnTo>
                <a:lnTo>
                  <a:pt x="2291120" y="1592934"/>
                </a:lnTo>
                <a:lnTo>
                  <a:pt x="2289533" y="1588170"/>
                </a:lnTo>
                <a:lnTo>
                  <a:pt x="2287153" y="1584993"/>
                </a:lnTo>
                <a:lnTo>
                  <a:pt x="2283979" y="1580229"/>
                </a:lnTo>
                <a:lnTo>
                  <a:pt x="2279219" y="1576258"/>
                </a:lnTo>
                <a:lnTo>
                  <a:pt x="2274458" y="1573876"/>
                </a:lnTo>
                <a:lnTo>
                  <a:pt x="2267317" y="1571494"/>
                </a:lnTo>
                <a:lnTo>
                  <a:pt x="2258590" y="1570700"/>
                </a:lnTo>
                <a:lnTo>
                  <a:pt x="2250656" y="1569112"/>
                </a:lnTo>
                <a:lnTo>
                  <a:pt x="1568450" y="1571491"/>
                </a:lnTo>
                <a:lnTo>
                  <a:pt x="1568450" y="1571493"/>
                </a:lnTo>
                <a:lnTo>
                  <a:pt x="1567887" y="1571493"/>
                </a:lnTo>
                <a:lnTo>
                  <a:pt x="1567525" y="1571494"/>
                </a:lnTo>
                <a:lnTo>
                  <a:pt x="1567525" y="1571493"/>
                </a:lnTo>
                <a:lnTo>
                  <a:pt x="1134269" y="1571493"/>
                </a:lnTo>
                <a:lnTo>
                  <a:pt x="1134269" y="1573081"/>
                </a:lnTo>
                <a:lnTo>
                  <a:pt x="935038" y="1573081"/>
                </a:lnTo>
                <a:lnTo>
                  <a:pt x="925513" y="1573081"/>
                </a:lnTo>
                <a:lnTo>
                  <a:pt x="918369" y="1573875"/>
                </a:lnTo>
                <a:lnTo>
                  <a:pt x="911225" y="1576257"/>
                </a:lnTo>
                <a:lnTo>
                  <a:pt x="904875" y="1580228"/>
                </a:lnTo>
                <a:lnTo>
                  <a:pt x="900113" y="1583404"/>
                </a:lnTo>
                <a:lnTo>
                  <a:pt x="896938" y="1587375"/>
                </a:lnTo>
                <a:lnTo>
                  <a:pt x="894556" y="1592139"/>
                </a:lnTo>
                <a:lnTo>
                  <a:pt x="892969" y="1596904"/>
                </a:lnTo>
                <a:lnTo>
                  <a:pt x="892969" y="1601668"/>
                </a:lnTo>
                <a:lnTo>
                  <a:pt x="894556" y="1607227"/>
                </a:lnTo>
                <a:lnTo>
                  <a:pt x="896938" y="1611991"/>
                </a:lnTo>
                <a:lnTo>
                  <a:pt x="900113" y="1617550"/>
                </a:lnTo>
                <a:lnTo>
                  <a:pt x="904081" y="1622314"/>
                </a:lnTo>
                <a:lnTo>
                  <a:pt x="909638" y="1628667"/>
                </a:lnTo>
                <a:lnTo>
                  <a:pt x="916781" y="1633431"/>
                </a:lnTo>
                <a:lnTo>
                  <a:pt x="925513" y="1636608"/>
                </a:lnTo>
                <a:lnTo>
                  <a:pt x="935831" y="1642960"/>
                </a:lnTo>
                <a:lnTo>
                  <a:pt x="945356" y="1650901"/>
                </a:lnTo>
                <a:lnTo>
                  <a:pt x="957263" y="1662018"/>
                </a:lnTo>
                <a:lnTo>
                  <a:pt x="963613" y="1669165"/>
                </a:lnTo>
                <a:lnTo>
                  <a:pt x="969169" y="1676312"/>
                </a:lnTo>
                <a:lnTo>
                  <a:pt x="975519" y="1684253"/>
                </a:lnTo>
                <a:lnTo>
                  <a:pt x="980281" y="1693782"/>
                </a:lnTo>
                <a:lnTo>
                  <a:pt x="983456" y="1703311"/>
                </a:lnTo>
                <a:lnTo>
                  <a:pt x="987425" y="1715222"/>
                </a:lnTo>
                <a:lnTo>
                  <a:pt x="988219" y="1727133"/>
                </a:lnTo>
                <a:lnTo>
                  <a:pt x="989806" y="1739839"/>
                </a:lnTo>
                <a:lnTo>
                  <a:pt x="988219" y="1754132"/>
                </a:lnTo>
                <a:lnTo>
                  <a:pt x="985838" y="1770014"/>
                </a:lnTo>
                <a:lnTo>
                  <a:pt x="981075" y="1782719"/>
                </a:lnTo>
                <a:lnTo>
                  <a:pt x="975519" y="1797013"/>
                </a:lnTo>
                <a:lnTo>
                  <a:pt x="966788" y="1810512"/>
                </a:lnTo>
                <a:lnTo>
                  <a:pt x="958850" y="1822423"/>
                </a:lnTo>
                <a:lnTo>
                  <a:pt x="947738" y="1832747"/>
                </a:lnTo>
                <a:lnTo>
                  <a:pt x="935831" y="1843070"/>
                </a:lnTo>
                <a:lnTo>
                  <a:pt x="923131" y="1852599"/>
                </a:lnTo>
                <a:lnTo>
                  <a:pt x="908844" y="1861334"/>
                </a:lnTo>
                <a:lnTo>
                  <a:pt x="894556" y="1868480"/>
                </a:lnTo>
                <a:lnTo>
                  <a:pt x="877888" y="1874039"/>
                </a:lnTo>
                <a:lnTo>
                  <a:pt x="861219" y="1880392"/>
                </a:lnTo>
                <a:lnTo>
                  <a:pt x="843756" y="1883568"/>
                </a:lnTo>
                <a:lnTo>
                  <a:pt x="825500" y="1885156"/>
                </a:lnTo>
                <a:lnTo>
                  <a:pt x="808038" y="1885950"/>
                </a:lnTo>
                <a:lnTo>
                  <a:pt x="788988" y="1885156"/>
                </a:lnTo>
                <a:lnTo>
                  <a:pt x="771525" y="1883568"/>
                </a:lnTo>
                <a:lnTo>
                  <a:pt x="753269" y="1880392"/>
                </a:lnTo>
                <a:lnTo>
                  <a:pt x="736600" y="1874039"/>
                </a:lnTo>
                <a:lnTo>
                  <a:pt x="719931" y="1868480"/>
                </a:lnTo>
                <a:lnTo>
                  <a:pt x="705644" y="1861334"/>
                </a:lnTo>
                <a:lnTo>
                  <a:pt x="691356" y="1852599"/>
                </a:lnTo>
                <a:lnTo>
                  <a:pt x="678656" y="1843070"/>
                </a:lnTo>
                <a:lnTo>
                  <a:pt x="666750" y="1832747"/>
                </a:lnTo>
                <a:lnTo>
                  <a:pt x="656431" y="1822423"/>
                </a:lnTo>
                <a:lnTo>
                  <a:pt x="647700" y="1810512"/>
                </a:lnTo>
                <a:lnTo>
                  <a:pt x="639763" y="1797013"/>
                </a:lnTo>
                <a:lnTo>
                  <a:pt x="633413" y="1782719"/>
                </a:lnTo>
                <a:lnTo>
                  <a:pt x="628650" y="1770014"/>
                </a:lnTo>
                <a:lnTo>
                  <a:pt x="626269" y="1754132"/>
                </a:lnTo>
                <a:lnTo>
                  <a:pt x="625475" y="1739839"/>
                </a:lnTo>
                <a:lnTo>
                  <a:pt x="626269" y="1727133"/>
                </a:lnTo>
                <a:lnTo>
                  <a:pt x="627856" y="1715222"/>
                </a:lnTo>
                <a:lnTo>
                  <a:pt x="631031" y="1703311"/>
                </a:lnTo>
                <a:lnTo>
                  <a:pt x="635000" y="1693782"/>
                </a:lnTo>
                <a:lnTo>
                  <a:pt x="640556" y="1684253"/>
                </a:lnTo>
                <a:lnTo>
                  <a:pt x="645319" y="1676312"/>
                </a:lnTo>
                <a:lnTo>
                  <a:pt x="651669" y="1669165"/>
                </a:lnTo>
                <a:lnTo>
                  <a:pt x="657225" y="1662018"/>
                </a:lnTo>
                <a:lnTo>
                  <a:pt x="669131" y="1650901"/>
                </a:lnTo>
                <a:lnTo>
                  <a:pt x="678656" y="1642960"/>
                </a:lnTo>
                <a:lnTo>
                  <a:pt x="688975" y="1636608"/>
                </a:lnTo>
                <a:lnTo>
                  <a:pt x="697706" y="1633431"/>
                </a:lnTo>
                <a:lnTo>
                  <a:pt x="704850" y="1628667"/>
                </a:lnTo>
                <a:lnTo>
                  <a:pt x="710406" y="1622314"/>
                </a:lnTo>
                <a:lnTo>
                  <a:pt x="714375" y="1617550"/>
                </a:lnTo>
                <a:lnTo>
                  <a:pt x="717550" y="1611991"/>
                </a:lnTo>
                <a:lnTo>
                  <a:pt x="719931" y="1607227"/>
                </a:lnTo>
                <a:lnTo>
                  <a:pt x="721519" y="1601668"/>
                </a:lnTo>
                <a:lnTo>
                  <a:pt x="721519" y="1596904"/>
                </a:lnTo>
                <a:lnTo>
                  <a:pt x="719931" y="1592139"/>
                </a:lnTo>
                <a:lnTo>
                  <a:pt x="717550" y="1587375"/>
                </a:lnTo>
                <a:lnTo>
                  <a:pt x="714375" y="1583404"/>
                </a:lnTo>
                <a:lnTo>
                  <a:pt x="709613" y="1580228"/>
                </a:lnTo>
                <a:lnTo>
                  <a:pt x="703263" y="1576257"/>
                </a:lnTo>
                <a:lnTo>
                  <a:pt x="696119" y="1573875"/>
                </a:lnTo>
                <a:lnTo>
                  <a:pt x="688975" y="1573081"/>
                </a:lnTo>
                <a:lnTo>
                  <a:pt x="679450" y="1573081"/>
                </a:lnTo>
                <a:lnTo>
                  <a:pt x="360363" y="1573081"/>
                </a:lnTo>
                <a:lnTo>
                  <a:pt x="360363" y="1571493"/>
                </a:lnTo>
                <a:lnTo>
                  <a:pt x="0" y="1571493"/>
                </a:lnTo>
                <a:close/>
              </a:path>
            </a:pathLst>
          </a:custGeom>
          <a:solidFill>
            <a:srgbClr val="35557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51999"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Process</a:t>
            </a:r>
            <a:br>
              <a:rPr kumimoji="0" lang="en-US" sz="1800" b="1" i="0" u="none" strike="noStrike" kern="1200" cap="none" spc="0" normalizeH="0" baseline="0" noProof="0" dirty="0">
                <a:ln>
                  <a:noFill/>
                </a:ln>
                <a:solidFill>
                  <a:prstClr val="white"/>
                </a:solidFill>
                <a:effectLst/>
                <a:uLnTx/>
                <a:uFillTx/>
                <a:latin typeface="Arial"/>
                <a:ea typeface="+mn-ea"/>
                <a:cs typeface="+mn-cs"/>
              </a:rPr>
            </a:br>
            <a:r>
              <a:rPr kumimoji="0" lang="en-US" sz="1800" b="1" i="0" u="none" strike="noStrike" kern="1200" cap="none" spc="0" normalizeH="0" baseline="0" noProof="0" dirty="0">
                <a:ln>
                  <a:noFill/>
                </a:ln>
                <a:solidFill>
                  <a:prstClr val="white"/>
                </a:solidFill>
                <a:effectLst/>
                <a:uLnTx/>
                <a:uFillTx/>
                <a:latin typeface="Arial"/>
                <a:ea typeface="+mn-ea"/>
                <a:cs typeface="+mn-cs"/>
              </a:rPr>
              <a:t>Mining</a:t>
            </a:r>
          </a:p>
        </p:txBody>
      </p:sp>
    </p:spTree>
    <p:extLst>
      <p:ext uri="{BB962C8B-B14F-4D97-AF65-F5344CB8AC3E}">
        <p14:creationId xmlns:p14="http://schemas.microsoft.com/office/powerpoint/2010/main" val="195695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29" grpId="0" animBg="1"/>
      <p:bldP spid="30" grpId="0" animBg="1"/>
      <p:bldP spid="33" grpId="0" animBg="1"/>
      <p:bldP spid="34" grpId="0" animBg="1"/>
      <p:bldP spid="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xmlns="" id="{52F33864-D050-43EE-9EFB-4DECF024B49B}"/>
              </a:ext>
            </a:extLst>
          </p:cNvPr>
          <p:cNvSpPr/>
          <p:nvPr/>
        </p:nvSpPr>
        <p:spPr>
          <a:xfrm>
            <a:off x="11682799"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Rectangle 57">
            <a:extLst>
              <a:ext uri="{FF2B5EF4-FFF2-40B4-BE49-F238E27FC236}">
                <a16:creationId xmlns:a16="http://schemas.microsoft.com/office/drawing/2014/main" xmlns="" id="{F3FBCB8A-D8A7-415E-A991-BC1C59CD6F5D}"/>
              </a:ext>
            </a:extLst>
          </p:cNvPr>
          <p:cNvSpPr/>
          <p:nvPr/>
        </p:nvSpPr>
        <p:spPr>
          <a:xfrm>
            <a:off x="4314594"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Rectangle 54">
            <a:extLst>
              <a:ext uri="{FF2B5EF4-FFF2-40B4-BE49-F238E27FC236}">
                <a16:creationId xmlns:a16="http://schemas.microsoft.com/office/drawing/2014/main" xmlns="" id="{C2DEFA46-8CD1-4278-B00B-B7FEB6719FC2}"/>
              </a:ext>
            </a:extLst>
          </p:cNvPr>
          <p:cNvSpPr/>
          <p:nvPr/>
        </p:nvSpPr>
        <p:spPr>
          <a:xfrm>
            <a:off x="1836998"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Rectangle 1">
            <a:extLst>
              <a:ext uri="{FF2B5EF4-FFF2-40B4-BE49-F238E27FC236}">
                <a16:creationId xmlns:a16="http://schemas.microsoft.com/office/drawing/2014/main" xmlns="" id="{C1E30620-779C-4B8C-9779-7B2B4502E54C}"/>
              </a:ext>
            </a:extLst>
          </p:cNvPr>
          <p:cNvSpPr/>
          <p:nvPr/>
        </p:nvSpPr>
        <p:spPr>
          <a:xfrm>
            <a:off x="366459"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26" name="Straight Connector 125">
            <a:extLst>
              <a:ext uri="{FF2B5EF4-FFF2-40B4-BE49-F238E27FC236}">
                <a16:creationId xmlns:a16="http://schemas.microsoft.com/office/drawing/2014/main" xmlns="" id="{2886906D-94E6-426F-8650-CA353BFE37DC}"/>
              </a:ext>
            </a:extLst>
          </p:cNvPr>
          <p:cNvCxnSpPr/>
          <p:nvPr/>
        </p:nvCxnSpPr>
        <p:spPr>
          <a:xfrm flipH="1">
            <a:off x="11758863" y="3428810"/>
            <a:ext cx="14920"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D04E70A3-7DF8-49A6-A270-024B51CF88B5}"/>
              </a:ext>
            </a:extLst>
          </p:cNvPr>
          <p:cNvCxnSpPr/>
          <p:nvPr/>
        </p:nvCxnSpPr>
        <p:spPr>
          <a:xfrm flipH="1">
            <a:off x="4387779" y="3428810"/>
            <a:ext cx="14920"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BB5AC41E-736F-47B2-85FB-25EA79B30467}"/>
              </a:ext>
            </a:extLst>
          </p:cNvPr>
          <p:cNvCxnSpPr/>
          <p:nvPr/>
        </p:nvCxnSpPr>
        <p:spPr>
          <a:xfrm flipH="1">
            <a:off x="1906973" y="3428810"/>
            <a:ext cx="14920"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40DAC13-833F-EF44-A09F-032BE081426A}"/>
              </a:ext>
            </a:extLst>
          </p:cNvPr>
          <p:cNvCxnSpPr>
            <a:cxnSpLocks/>
          </p:cNvCxnSpPr>
          <p:nvPr/>
        </p:nvCxnSpPr>
        <p:spPr>
          <a:xfrm flipV="1">
            <a:off x="366459" y="3740986"/>
            <a:ext cx="11410257" cy="1088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C9666B56-8A96-45A0-9E95-C35A8AC76FDE}"/>
              </a:ext>
            </a:extLst>
          </p:cNvPr>
          <p:cNvCxnSpPr>
            <a:cxnSpLocks/>
          </p:cNvCxnSpPr>
          <p:nvPr/>
        </p:nvCxnSpPr>
        <p:spPr>
          <a:xfrm flipH="1">
            <a:off x="432231" y="3428810"/>
            <a:ext cx="3209"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82CA0901-D38D-B548-88EA-20053B09C2B1}"/>
              </a:ext>
            </a:extLst>
          </p:cNvPr>
          <p:cNvSpPr/>
          <p:nvPr/>
        </p:nvSpPr>
        <p:spPr>
          <a:xfrm>
            <a:off x="373927"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Oval 13">
            <a:extLst>
              <a:ext uri="{FF2B5EF4-FFF2-40B4-BE49-F238E27FC236}">
                <a16:creationId xmlns:a16="http://schemas.microsoft.com/office/drawing/2014/main" xmlns="" id="{7F67E8DD-92C1-CF40-9F11-A85868EA11F5}"/>
              </a:ext>
            </a:extLst>
          </p:cNvPr>
          <p:cNvSpPr/>
          <p:nvPr/>
        </p:nvSpPr>
        <p:spPr>
          <a:xfrm>
            <a:off x="773998"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a:extLst>
              <a:ext uri="{FF2B5EF4-FFF2-40B4-BE49-F238E27FC236}">
                <a16:creationId xmlns:a16="http://schemas.microsoft.com/office/drawing/2014/main" xmlns="" id="{58944F9C-7E36-BD4C-9BF9-D4A9FA828696}"/>
              </a:ext>
            </a:extLst>
          </p:cNvPr>
          <p:cNvSpPr/>
          <p:nvPr/>
        </p:nvSpPr>
        <p:spPr>
          <a:xfrm>
            <a:off x="1764086" y="2408674"/>
            <a:ext cx="958969"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BluePrism</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Thoughtonomy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(Jul 2019)</a:t>
            </a:r>
          </a:p>
        </p:txBody>
      </p:sp>
      <p:sp>
        <p:nvSpPr>
          <p:cNvPr id="37" name="Rectangle 36">
            <a:extLst>
              <a:ext uri="{FF2B5EF4-FFF2-40B4-BE49-F238E27FC236}">
                <a16:creationId xmlns:a16="http://schemas.microsoft.com/office/drawing/2014/main" xmlns="" id="{5992FD30-AAFA-4342-BC7E-D55188A1FB54}"/>
              </a:ext>
            </a:extLst>
          </p:cNvPr>
          <p:cNvSpPr/>
          <p:nvPr/>
        </p:nvSpPr>
        <p:spPr>
          <a:xfrm>
            <a:off x="676732" y="2408674"/>
            <a:ext cx="1021477"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SAP</a:t>
            </a:r>
            <a:r>
              <a:rPr kumimoji="0" lang="en-US" sz="9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Contextor</a:t>
            </a:r>
            <a:r>
              <a:rPr kumimoji="0" lang="en-US" sz="9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(Nov 2018)</a:t>
            </a:r>
          </a:p>
        </p:txBody>
      </p:sp>
      <p:sp>
        <p:nvSpPr>
          <p:cNvPr id="40" name="Rectangle 39">
            <a:extLst>
              <a:ext uri="{FF2B5EF4-FFF2-40B4-BE49-F238E27FC236}">
                <a16:creationId xmlns:a16="http://schemas.microsoft.com/office/drawing/2014/main" xmlns="" id="{58B37F2E-8B5B-6A4E-8AD5-A6185CB05F10}"/>
              </a:ext>
            </a:extLst>
          </p:cNvPr>
          <p:cNvSpPr/>
          <p:nvPr/>
        </p:nvSpPr>
        <p:spPr>
          <a:xfrm>
            <a:off x="5668704" y="2408674"/>
            <a:ext cx="891012"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Microsoft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Softomotive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(May 2020)</a:t>
            </a:r>
          </a:p>
        </p:txBody>
      </p:sp>
      <p:sp>
        <p:nvSpPr>
          <p:cNvPr id="42" name="Rectangle 41">
            <a:extLst>
              <a:ext uri="{FF2B5EF4-FFF2-40B4-BE49-F238E27FC236}">
                <a16:creationId xmlns:a16="http://schemas.microsoft.com/office/drawing/2014/main" xmlns="" id="{F7D807F2-B5D9-D442-8297-46725A401593}"/>
              </a:ext>
            </a:extLst>
          </p:cNvPr>
          <p:cNvSpPr/>
          <p:nvPr/>
        </p:nvSpPr>
        <p:spPr>
          <a:xfrm>
            <a:off x="6653107" y="2408674"/>
            <a:ext cx="958965" cy="646331"/>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IBM</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WDG</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(Jul 2020)</a:t>
            </a:r>
          </a:p>
        </p:txBody>
      </p:sp>
      <p:sp>
        <p:nvSpPr>
          <p:cNvPr id="45" name="TextBox 44">
            <a:extLst>
              <a:ext uri="{FF2B5EF4-FFF2-40B4-BE49-F238E27FC236}">
                <a16:creationId xmlns:a16="http://schemas.microsoft.com/office/drawing/2014/main" xmlns="" id="{3750A119-CB71-6B4C-80BE-D0B04937EC6A}"/>
              </a:ext>
            </a:extLst>
          </p:cNvPr>
          <p:cNvSpPr txBox="1"/>
          <p:nvPr/>
        </p:nvSpPr>
        <p:spPr>
          <a:xfrm>
            <a:off x="96048" y="3174894"/>
            <a:ext cx="710588"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2018</a:t>
            </a:r>
            <a:endParaRPr kumimoji="0" lang="en-US" sz="1050" b="1" i="0" u="none" strike="noStrike" kern="1200" cap="none" spc="0" normalizeH="0" baseline="0" noProof="0" dirty="0">
              <a:ln>
                <a:noFill/>
              </a:ln>
              <a:solidFill>
                <a:prstClr val="black"/>
              </a:solidFill>
              <a:effectLst/>
              <a:uLnTx/>
              <a:uFillTx/>
              <a:latin typeface="Arial"/>
              <a:ea typeface="+mn-ea"/>
              <a:cs typeface="+mn-cs"/>
            </a:endParaRPr>
          </a:p>
        </p:txBody>
      </p:sp>
      <p:sp>
        <p:nvSpPr>
          <p:cNvPr id="34" name="Oval 33">
            <a:extLst>
              <a:ext uri="{FF2B5EF4-FFF2-40B4-BE49-F238E27FC236}">
                <a16:creationId xmlns:a16="http://schemas.microsoft.com/office/drawing/2014/main" xmlns="" id="{E66FEFEA-C31B-9D48-8B83-1C44F8D544AE}"/>
              </a:ext>
            </a:extLst>
          </p:cNvPr>
          <p:cNvSpPr/>
          <p:nvPr/>
        </p:nvSpPr>
        <p:spPr>
          <a:xfrm>
            <a:off x="11700845" y="3649280"/>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 name="Oval 55">
            <a:extLst>
              <a:ext uri="{FF2B5EF4-FFF2-40B4-BE49-F238E27FC236}">
                <a16:creationId xmlns:a16="http://schemas.microsoft.com/office/drawing/2014/main" xmlns="" id="{18D8EA88-FAC7-524B-A0AE-7C1160DC1FFB}"/>
              </a:ext>
            </a:extLst>
          </p:cNvPr>
          <p:cNvSpPr/>
          <p:nvPr/>
        </p:nvSpPr>
        <p:spPr>
          <a:xfrm>
            <a:off x="8173596"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7" name="Oval 56">
            <a:extLst>
              <a:ext uri="{FF2B5EF4-FFF2-40B4-BE49-F238E27FC236}">
                <a16:creationId xmlns:a16="http://schemas.microsoft.com/office/drawing/2014/main" xmlns="" id="{A30EB671-BE85-DC43-A767-729EA01223DF}"/>
              </a:ext>
            </a:extLst>
          </p:cNvPr>
          <p:cNvSpPr/>
          <p:nvPr/>
        </p:nvSpPr>
        <p:spPr>
          <a:xfrm>
            <a:off x="6088858"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 name="Oval 58">
            <a:extLst>
              <a:ext uri="{FF2B5EF4-FFF2-40B4-BE49-F238E27FC236}">
                <a16:creationId xmlns:a16="http://schemas.microsoft.com/office/drawing/2014/main" xmlns="" id="{F0004383-1E28-0547-99B3-491AD4CDFFCF}"/>
              </a:ext>
            </a:extLst>
          </p:cNvPr>
          <p:cNvSpPr/>
          <p:nvPr/>
        </p:nvSpPr>
        <p:spPr>
          <a:xfrm>
            <a:off x="5014117"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0" name="Oval 59">
            <a:extLst>
              <a:ext uri="{FF2B5EF4-FFF2-40B4-BE49-F238E27FC236}">
                <a16:creationId xmlns:a16="http://schemas.microsoft.com/office/drawing/2014/main" xmlns="" id="{D1EC155E-BF4A-6647-8C3E-B55AE1C1C60E}"/>
              </a:ext>
            </a:extLst>
          </p:cNvPr>
          <p:cNvSpPr/>
          <p:nvPr/>
        </p:nvSpPr>
        <p:spPr>
          <a:xfrm>
            <a:off x="4323025"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4" name="Oval 63">
            <a:extLst>
              <a:ext uri="{FF2B5EF4-FFF2-40B4-BE49-F238E27FC236}">
                <a16:creationId xmlns:a16="http://schemas.microsoft.com/office/drawing/2014/main" xmlns="" id="{35CAE9D9-B2A1-7244-952E-E3D4D8715FDE}"/>
              </a:ext>
            </a:extLst>
          </p:cNvPr>
          <p:cNvSpPr/>
          <p:nvPr/>
        </p:nvSpPr>
        <p:spPr>
          <a:xfrm>
            <a:off x="1839571"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7" name="Oval 66">
            <a:extLst>
              <a:ext uri="{FF2B5EF4-FFF2-40B4-BE49-F238E27FC236}">
                <a16:creationId xmlns:a16="http://schemas.microsoft.com/office/drawing/2014/main" xmlns="" id="{DF0E222F-E529-E84C-8E86-56E67AD68C04}"/>
              </a:ext>
            </a:extLst>
          </p:cNvPr>
          <p:cNvSpPr/>
          <p:nvPr/>
        </p:nvSpPr>
        <p:spPr>
          <a:xfrm>
            <a:off x="7087996"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8" name="Oval 67">
            <a:extLst>
              <a:ext uri="{FF2B5EF4-FFF2-40B4-BE49-F238E27FC236}">
                <a16:creationId xmlns:a16="http://schemas.microsoft.com/office/drawing/2014/main" xmlns="" id="{AB463408-1495-4144-85FB-57918A842B36}"/>
              </a:ext>
            </a:extLst>
          </p:cNvPr>
          <p:cNvSpPr/>
          <p:nvPr/>
        </p:nvSpPr>
        <p:spPr>
          <a:xfrm>
            <a:off x="2208795"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xmlns="" id="{8D8617EB-26E3-7949-AD16-C522AE67AF0D}"/>
              </a:ext>
            </a:extLst>
          </p:cNvPr>
          <p:cNvSpPr/>
          <p:nvPr/>
        </p:nvSpPr>
        <p:spPr>
          <a:xfrm>
            <a:off x="9229373"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TextBox 70">
            <a:extLst>
              <a:ext uri="{FF2B5EF4-FFF2-40B4-BE49-F238E27FC236}">
                <a16:creationId xmlns:a16="http://schemas.microsoft.com/office/drawing/2014/main" xmlns="" id="{940B26A3-B5E9-4243-B168-20E6806B9CC8}"/>
              </a:ext>
            </a:extLst>
          </p:cNvPr>
          <p:cNvSpPr txBox="1"/>
          <p:nvPr/>
        </p:nvSpPr>
        <p:spPr>
          <a:xfrm>
            <a:off x="4124395" y="3174894"/>
            <a:ext cx="538414"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2020</a:t>
            </a:r>
          </a:p>
        </p:txBody>
      </p:sp>
      <p:sp>
        <p:nvSpPr>
          <p:cNvPr id="72" name="TextBox 71">
            <a:extLst>
              <a:ext uri="{FF2B5EF4-FFF2-40B4-BE49-F238E27FC236}">
                <a16:creationId xmlns:a16="http://schemas.microsoft.com/office/drawing/2014/main" xmlns="" id="{2C8A7AB6-2304-D743-B823-E5395A6B97C3}"/>
              </a:ext>
            </a:extLst>
          </p:cNvPr>
          <p:cNvSpPr txBox="1"/>
          <p:nvPr/>
        </p:nvSpPr>
        <p:spPr>
          <a:xfrm>
            <a:off x="1653741" y="3174894"/>
            <a:ext cx="538414"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2019</a:t>
            </a:r>
          </a:p>
        </p:txBody>
      </p:sp>
      <p:sp>
        <p:nvSpPr>
          <p:cNvPr id="41" name="Rectangle 40">
            <a:extLst>
              <a:ext uri="{FF2B5EF4-FFF2-40B4-BE49-F238E27FC236}">
                <a16:creationId xmlns:a16="http://schemas.microsoft.com/office/drawing/2014/main" xmlns="" id="{2854D905-1662-454A-8963-9589C58DF762}"/>
              </a:ext>
            </a:extLst>
          </p:cNvPr>
          <p:cNvSpPr/>
          <p:nvPr/>
        </p:nvSpPr>
        <p:spPr>
          <a:xfrm>
            <a:off x="8917262" y="4801836"/>
            <a:ext cx="826189"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Netcall </a:t>
            </a:r>
            <a:br>
              <a:rPr kumimoji="0" lang="en-US" sz="900" b="1"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r>
              <a:rPr kumimoji="0" lang="en-US" sz="900" b="1" i="0" u="none" strike="noStrike" kern="1200" cap="none" spc="0" normalizeH="0" baseline="0" noProof="0" dirty="0">
                <a:ln>
                  <a:noFill/>
                </a:ln>
                <a:solidFill>
                  <a:prstClr val="black"/>
                </a:solidFill>
                <a:effectLst/>
                <a:uLnTx/>
                <a:uFillTx/>
                <a:latin typeface="Arial"/>
                <a:ea typeface="+mn-ea"/>
                <a:cs typeface="+mn-cs"/>
              </a:rPr>
              <a:t/>
            </a:r>
            <a:br>
              <a:rPr kumimoji="0" lang="en-US" sz="900" b="1"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Automagica</a:t>
            </a:r>
            <a:br>
              <a:rPr kumimoji="0" lang="en-US" sz="900" b="1"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118" name="Straight Arrow Connector 117">
            <a:extLst>
              <a:ext uri="{FF2B5EF4-FFF2-40B4-BE49-F238E27FC236}">
                <a16:creationId xmlns:a16="http://schemas.microsoft.com/office/drawing/2014/main" xmlns="" id="{C4442AFA-DD7C-894D-978C-2C274DF352BA}"/>
              </a:ext>
            </a:extLst>
          </p:cNvPr>
          <p:cNvCxnSpPr>
            <a:cxnSpLocks/>
          </p:cNvCxnSpPr>
          <p:nvPr/>
        </p:nvCxnSpPr>
        <p:spPr>
          <a:xfrm>
            <a:off x="3198172" y="312664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xmlns="" id="{7B3F9D76-E9AC-4FF6-99A8-FCBD237453CD}"/>
              </a:ext>
            </a:extLst>
          </p:cNvPr>
          <p:cNvSpPr/>
          <p:nvPr/>
        </p:nvSpPr>
        <p:spPr>
          <a:xfrm>
            <a:off x="3652894" y="2394998"/>
            <a:ext cx="958969" cy="723275"/>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UiPath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Acquires</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1" i="0" u="none" strike="noStrike" kern="1200" cap="none" spc="0" normalizeH="0" baseline="0" noProof="0" dirty="0">
                <a:ln>
                  <a:noFill/>
                </a:ln>
                <a:solidFill>
                  <a:prstClr val="black"/>
                </a:solidFill>
                <a:effectLst/>
                <a:uLnTx/>
                <a:uFillTx/>
                <a:latin typeface="Arial"/>
                <a:ea typeface="+mn-ea"/>
                <a:cs typeface="+mn-cs"/>
              </a:rPr>
              <a:t>ProcessGold  &amp;StepShot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(Oct 2019)</a:t>
            </a:r>
          </a:p>
        </p:txBody>
      </p:sp>
      <p:sp>
        <p:nvSpPr>
          <p:cNvPr id="90" name="Rectangle 89">
            <a:extLst>
              <a:ext uri="{FF2B5EF4-FFF2-40B4-BE49-F238E27FC236}">
                <a16:creationId xmlns:a16="http://schemas.microsoft.com/office/drawing/2014/main" xmlns="" id="{DD08EA4F-7E6A-4BE3-BD1A-81C9570129C1}"/>
              </a:ext>
            </a:extLst>
          </p:cNvPr>
          <p:cNvSpPr/>
          <p:nvPr/>
        </p:nvSpPr>
        <p:spPr>
          <a:xfrm>
            <a:off x="6812215" y="4801836"/>
            <a:ext cx="735086" cy="7848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ISG</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Tech Ed</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Neuralify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(Jul 2020)</a:t>
            </a:r>
          </a:p>
        </p:txBody>
      </p:sp>
      <p:cxnSp>
        <p:nvCxnSpPr>
          <p:cNvPr id="93" name="Straight Arrow Connector 92">
            <a:extLst>
              <a:ext uri="{FF2B5EF4-FFF2-40B4-BE49-F238E27FC236}">
                <a16:creationId xmlns:a16="http://schemas.microsoft.com/office/drawing/2014/main" xmlns="" id="{A20C5054-2FF4-4CED-83DB-84AFBD36B627}"/>
              </a:ext>
            </a:extLst>
          </p:cNvPr>
          <p:cNvCxnSpPr>
            <a:cxnSpLocks/>
          </p:cNvCxnSpPr>
          <p:nvPr/>
        </p:nvCxnSpPr>
        <p:spPr>
          <a:xfrm>
            <a:off x="7179758" y="4060264"/>
            <a:ext cx="0" cy="752268"/>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469F9E4-2D72-4F06-839F-F4C1316B70A6}"/>
              </a:ext>
            </a:extLst>
          </p:cNvPr>
          <p:cNvSpPr/>
          <p:nvPr/>
        </p:nvSpPr>
        <p:spPr>
          <a:xfrm>
            <a:off x="10921295" y="4801836"/>
            <a:ext cx="1057103" cy="707886"/>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Midis SI Group</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Acquired</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1" i="0" u="none" strike="noStrike" kern="1200" cap="none" spc="0" normalizeH="0" baseline="0" noProof="0" dirty="0">
                <a:ln>
                  <a:noFill/>
                </a:ln>
                <a:solidFill>
                  <a:prstClr val="black"/>
                </a:solidFill>
                <a:effectLst/>
                <a:uLnTx/>
                <a:uFillTx/>
                <a:latin typeface="Arial"/>
                <a:ea typeface="+mn-ea"/>
                <a:cs typeface="+mn-cs"/>
              </a:rPr>
              <a:t>MAGNOOS</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RPA Consulting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44" name="Straight Arrow Connector 43">
            <a:extLst>
              <a:ext uri="{FF2B5EF4-FFF2-40B4-BE49-F238E27FC236}">
                <a16:creationId xmlns:a16="http://schemas.microsoft.com/office/drawing/2014/main" xmlns="" id="{EA354479-559A-4BD8-945D-A4A8FEFA9750}"/>
              </a:ext>
            </a:extLst>
          </p:cNvPr>
          <p:cNvCxnSpPr>
            <a:cxnSpLocks/>
          </p:cNvCxnSpPr>
          <p:nvPr/>
        </p:nvCxnSpPr>
        <p:spPr>
          <a:xfrm>
            <a:off x="11397549" y="4055127"/>
            <a:ext cx="983" cy="760929"/>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359A3B82-9EF0-42EA-89EA-195E8021A2E7}"/>
              </a:ext>
            </a:extLst>
          </p:cNvPr>
          <p:cNvSpPr/>
          <p:nvPr/>
        </p:nvSpPr>
        <p:spPr>
          <a:xfrm>
            <a:off x="7765719" y="4801836"/>
            <a:ext cx="1066182"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Hyland Soft</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Another Monday</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(Aug 2020)</a:t>
            </a:r>
          </a:p>
        </p:txBody>
      </p:sp>
      <p:cxnSp>
        <p:nvCxnSpPr>
          <p:cNvPr id="49" name="Straight Arrow Connector 48">
            <a:extLst>
              <a:ext uri="{FF2B5EF4-FFF2-40B4-BE49-F238E27FC236}">
                <a16:creationId xmlns:a16="http://schemas.microsoft.com/office/drawing/2014/main" xmlns="" id="{F10F16B5-8B44-4D89-8110-7845FA977E08}"/>
              </a:ext>
            </a:extLst>
          </p:cNvPr>
          <p:cNvCxnSpPr>
            <a:cxnSpLocks/>
            <a:stCxn id="48" idx="0"/>
          </p:cNvCxnSpPr>
          <p:nvPr/>
        </p:nvCxnSpPr>
        <p:spPr>
          <a:xfrm flipH="1" flipV="1">
            <a:off x="8291920" y="4096043"/>
            <a:ext cx="6890" cy="705793"/>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xmlns="" id="{A466491A-D628-41BD-B36E-F8424FA1B0B5}"/>
              </a:ext>
            </a:extLst>
          </p:cNvPr>
          <p:cNvSpPr/>
          <p:nvPr/>
        </p:nvSpPr>
        <p:spPr>
          <a:xfrm>
            <a:off x="10232433"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7" name="Rectangle 106">
            <a:extLst>
              <a:ext uri="{FF2B5EF4-FFF2-40B4-BE49-F238E27FC236}">
                <a16:creationId xmlns:a16="http://schemas.microsoft.com/office/drawing/2014/main" xmlns="" id="{26557A4B-A8A6-4F06-8F0F-ED446BA85E5D}"/>
              </a:ext>
            </a:extLst>
          </p:cNvPr>
          <p:cNvSpPr/>
          <p:nvPr/>
        </p:nvSpPr>
        <p:spPr>
          <a:xfrm>
            <a:off x="9853016" y="4801836"/>
            <a:ext cx="976827"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Nintex </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K2 Software Inc</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108" name="Straight Arrow Connector 107">
            <a:extLst>
              <a:ext uri="{FF2B5EF4-FFF2-40B4-BE49-F238E27FC236}">
                <a16:creationId xmlns:a16="http://schemas.microsoft.com/office/drawing/2014/main" xmlns="" id="{395EE145-447E-4AFC-90DB-750E72189440}"/>
              </a:ext>
            </a:extLst>
          </p:cNvPr>
          <p:cNvCxnSpPr>
            <a:cxnSpLocks/>
            <a:stCxn id="107" idx="0"/>
          </p:cNvCxnSpPr>
          <p:nvPr/>
        </p:nvCxnSpPr>
        <p:spPr>
          <a:xfrm flipV="1">
            <a:off x="10341430" y="4096043"/>
            <a:ext cx="0" cy="705793"/>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xmlns="" id="{16D6C2A1-972C-4035-91F7-BA14884ADCB5}"/>
              </a:ext>
            </a:extLst>
          </p:cNvPr>
          <p:cNvSpPr/>
          <p:nvPr/>
        </p:nvSpPr>
        <p:spPr>
          <a:xfrm>
            <a:off x="5384100"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1" name="Rectangle 110">
            <a:extLst>
              <a:ext uri="{FF2B5EF4-FFF2-40B4-BE49-F238E27FC236}">
                <a16:creationId xmlns:a16="http://schemas.microsoft.com/office/drawing/2014/main" xmlns="" id="{97395D55-CCC3-4F07-AC15-D61F20481478}"/>
              </a:ext>
            </a:extLst>
          </p:cNvPr>
          <p:cNvSpPr/>
          <p:nvPr/>
        </p:nvSpPr>
        <p:spPr>
          <a:xfrm>
            <a:off x="5033129" y="4801836"/>
            <a:ext cx="891012"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Arbry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Asignet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(Feb 2020)</a:t>
            </a:r>
          </a:p>
        </p:txBody>
      </p:sp>
      <p:cxnSp>
        <p:nvCxnSpPr>
          <p:cNvPr id="112" name="Straight Arrow Connector 111">
            <a:extLst>
              <a:ext uri="{FF2B5EF4-FFF2-40B4-BE49-F238E27FC236}">
                <a16:creationId xmlns:a16="http://schemas.microsoft.com/office/drawing/2014/main" xmlns="" id="{9DBD69EB-970D-47FA-80C0-8E0A99994FA0}"/>
              </a:ext>
            </a:extLst>
          </p:cNvPr>
          <p:cNvCxnSpPr>
            <a:cxnSpLocks/>
            <a:endCxn id="111" idx="0"/>
          </p:cNvCxnSpPr>
          <p:nvPr/>
        </p:nvCxnSpPr>
        <p:spPr>
          <a:xfrm>
            <a:off x="5475264" y="4055127"/>
            <a:ext cx="3371" cy="746709"/>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xmlns="" id="{E0C69E3A-1677-49D1-AD24-45CEA6396C5C}"/>
              </a:ext>
            </a:extLst>
          </p:cNvPr>
          <p:cNvSpPr txBox="1"/>
          <p:nvPr/>
        </p:nvSpPr>
        <p:spPr>
          <a:xfrm>
            <a:off x="11419714" y="3174894"/>
            <a:ext cx="538414"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2021</a:t>
            </a:r>
          </a:p>
        </p:txBody>
      </p:sp>
      <p:sp>
        <p:nvSpPr>
          <p:cNvPr id="52" name="Title 1">
            <a:extLst>
              <a:ext uri="{FF2B5EF4-FFF2-40B4-BE49-F238E27FC236}">
                <a16:creationId xmlns:a16="http://schemas.microsoft.com/office/drawing/2014/main" xmlns="" id="{0DB0365B-D507-472D-9D6A-6180CA992199}"/>
              </a:ext>
            </a:extLst>
          </p:cNvPr>
          <p:cNvSpPr txBox="1">
            <a:spLocks/>
          </p:cNvSpPr>
          <p:nvPr/>
        </p:nvSpPr>
        <p:spPr>
          <a:xfrm>
            <a:off x="457200" y="366713"/>
            <a:ext cx="11276013" cy="443198"/>
          </a:xfrm>
          <a:prstGeom prst="rect">
            <a:avLst/>
          </a:prstGeom>
        </p:spPr>
        <p:txBody>
          <a:bodyPr vert="horz" lIns="0" tIns="0" rIns="0" bIns="0" rtlCol="0" anchor="t" anchorCtr="0">
            <a:noAutofit/>
          </a:bodyPr>
          <a:lstStyle>
            <a:lvl1pPr algn="l" defTabSz="914377"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marL="0" marR="0" lvl="0" indent="0" algn="l" defTabSz="914377" rtl="0" eaLnBrk="1" fontAlgn="auto" latinLnBrk="0" hangingPunct="1">
              <a:lnSpc>
                <a:spcPct val="90000"/>
              </a:lnSpc>
              <a:spcBef>
                <a:spcPts val="0"/>
              </a:spcBef>
              <a:spcAft>
                <a:spcPts val="1200"/>
              </a:spcAft>
              <a:buClrTx/>
              <a:buSzTx/>
              <a:buFontTx/>
              <a:buNone/>
              <a:tabLst/>
              <a:defRPr/>
            </a:pPr>
            <a:r>
              <a:rPr kumimoji="0" lang="en-US" sz="3200" b="0" i="0" u="none" strike="noStrike" kern="1200" cap="none" spc="0" normalizeH="0" baseline="0" noProof="0" dirty="0">
                <a:ln>
                  <a:noFill/>
                </a:ln>
                <a:solidFill>
                  <a:srgbClr val="002856"/>
                </a:solidFill>
                <a:effectLst/>
                <a:uLnTx/>
                <a:uFillTx/>
                <a:latin typeface="Arial Black"/>
                <a:ea typeface="+mj-ea"/>
                <a:cs typeface="+mj-cs"/>
              </a:rPr>
              <a:t>2020: Accelerated Activity</a:t>
            </a:r>
          </a:p>
        </p:txBody>
      </p:sp>
      <p:cxnSp>
        <p:nvCxnSpPr>
          <p:cNvPr id="78" name="Straight Arrow Connector 77">
            <a:extLst>
              <a:ext uri="{FF2B5EF4-FFF2-40B4-BE49-F238E27FC236}">
                <a16:creationId xmlns:a16="http://schemas.microsoft.com/office/drawing/2014/main" xmlns="" id="{B63D7F49-4315-45A8-B133-8D03F398E93C}"/>
              </a:ext>
            </a:extLst>
          </p:cNvPr>
          <p:cNvCxnSpPr>
            <a:cxnSpLocks/>
          </p:cNvCxnSpPr>
          <p:nvPr/>
        </p:nvCxnSpPr>
        <p:spPr>
          <a:xfrm>
            <a:off x="843697" y="4161456"/>
            <a:ext cx="7908" cy="645169"/>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xmlns="" id="{8A234CB2-5595-4566-862F-8476C0A992A9}"/>
              </a:ext>
            </a:extLst>
          </p:cNvPr>
          <p:cNvSpPr/>
          <p:nvPr/>
        </p:nvSpPr>
        <p:spPr>
          <a:xfrm>
            <a:off x="348273" y="4801836"/>
            <a:ext cx="1021477" cy="938719"/>
          </a:xfrm>
          <a:prstGeom prst="rect">
            <a:avLst/>
          </a:prstGeom>
          <a:solidFill>
            <a:srgbClr val="FFFF00"/>
          </a:solidFill>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Pureplay RPA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Vendors Raise Over $1B</a:t>
            </a:r>
          </a:p>
        </p:txBody>
      </p:sp>
      <p:sp>
        <p:nvSpPr>
          <p:cNvPr id="62" name="Oval 61">
            <a:extLst>
              <a:ext uri="{FF2B5EF4-FFF2-40B4-BE49-F238E27FC236}">
                <a16:creationId xmlns:a16="http://schemas.microsoft.com/office/drawing/2014/main" xmlns="" id="{A259E946-0B6F-4F67-8EDD-6C630C37275E}"/>
              </a:ext>
            </a:extLst>
          </p:cNvPr>
          <p:cNvSpPr/>
          <p:nvPr/>
        </p:nvSpPr>
        <p:spPr>
          <a:xfrm>
            <a:off x="1115837"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Rectangle 62">
            <a:extLst>
              <a:ext uri="{FF2B5EF4-FFF2-40B4-BE49-F238E27FC236}">
                <a16:creationId xmlns:a16="http://schemas.microsoft.com/office/drawing/2014/main" xmlns="" id="{D05148E8-2149-4089-B29F-7234D2794D16}"/>
              </a:ext>
            </a:extLst>
          </p:cNvPr>
          <p:cNvSpPr/>
          <p:nvPr/>
        </p:nvSpPr>
        <p:spPr>
          <a:xfrm>
            <a:off x="2781951" y="2408674"/>
            <a:ext cx="839657" cy="707886"/>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Automation Anywhere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Acquires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1" i="0" u="none" strike="noStrike" kern="1200" cap="none" spc="0" normalizeH="0" baseline="0" noProof="0" dirty="0">
                <a:ln>
                  <a:noFill/>
                </a:ln>
                <a:solidFill>
                  <a:prstClr val="black"/>
                </a:solidFill>
                <a:effectLst/>
                <a:uLnTx/>
                <a:uFillTx/>
                <a:latin typeface="Arial"/>
                <a:ea typeface="+mn-ea"/>
                <a:cs typeface="+mn-cs"/>
              </a:rPr>
              <a:t>Klevops</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(Aug 2019)</a:t>
            </a:r>
          </a:p>
        </p:txBody>
      </p:sp>
      <p:sp>
        <p:nvSpPr>
          <p:cNvPr id="65" name="Rectangle 64">
            <a:extLst>
              <a:ext uri="{FF2B5EF4-FFF2-40B4-BE49-F238E27FC236}">
                <a16:creationId xmlns:a16="http://schemas.microsoft.com/office/drawing/2014/main" xmlns="" id="{7A3716D9-79DB-4777-A87F-0EEF42E59ECD}"/>
              </a:ext>
            </a:extLst>
          </p:cNvPr>
          <p:cNvSpPr/>
          <p:nvPr/>
        </p:nvSpPr>
        <p:spPr>
          <a:xfrm>
            <a:off x="4641347" y="2408674"/>
            <a:ext cx="958964" cy="723275"/>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Appian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Acquires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Jidoka</a:t>
            </a:r>
            <a:r>
              <a:rPr kumimoji="0" lang="en-US" sz="8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(Novayre) </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(Jan 2020)</a:t>
            </a:r>
          </a:p>
        </p:txBody>
      </p:sp>
      <p:sp>
        <p:nvSpPr>
          <p:cNvPr id="66" name="Oval 65">
            <a:extLst>
              <a:ext uri="{FF2B5EF4-FFF2-40B4-BE49-F238E27FC236}">
                <a16:creationId xmlns:a16="http://schemas.microsoft.com/office/drawing/2014/main" xmlns="" id="{9027874C-DF66-41A8-AA08-5102DB8844EF}"/>
              </a:ext>
            </a:extLst>
          </p:cNvPr>
          <p:cNvSpPr/>
          <p:nvPr/>
        </p:nvSpPr>
        <p:spPr>
          <a:xfrm>
            <a:off x="3123982"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6" name="Oval 75">
            <a:extLst>
              <a:ext uri="{FF2B5EF4-FFF2-40B4-BE49-F238E27FC236}">
                <a16:creationId xmlns:a16="http://schemas.microsoft.com/office/drawing/2014/main" xmlns="" id="{9D03303E-49D3-412F-A526-FF4EA722AC70}"/>
              </a:ext>
            </a:extLst>
          </p:cNvPr>
          <p:cNvSpPr/>
          <p:nvPr/>
        </p:nvSpPr>
        <p:spPr>
          <a:xfrm>
            <a:off x="11324894"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4" name="Straight Arrow Connector 93">
            <a:extLst>
              <a:ext uri="{FF2B5EF4-FFF2-40B4-BE49-F238E27FC236}">
                <a16:creationId xmlns:a16="http://schemas.microsoft.com/office/drawing/2014/main" xmlns="" id="{885F0810-C3F5-49E6-97EA-B5275F3DAC83}"/>
              </a:ext>
            </a:extLst>
          </p:cNvPr>
          <p:cNvCxnSpPr>
            <a:cxnSpLocks/>
            <a:stCxn id="41" idx="0"/>
          </p:cNvCxnSpPr>
          <p:nvPr/>
        </p:nvCxnSpPr>
        <p:spPr>
          <a:xfrm flipH="1" flipV="1">
            <a:off x="9323467" y="4096043"/>
            <a:ext cx="6890" cy="705793"/>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9DD623C2-F319-4A6D-AD11-8BFCDBDB1908}"/>
              </a:ext>
            </a:extLst>
          </p:cNvPr>
          <p:cNvCxnSpPr>
            <a:cxnSpLocks/>
          </p:cNvCxnSpPr>
          <p:nvPr/>
        </p:nvCxnSpPr>
        <p:spPr>
          <a:xfrm>
            <a:off x="1187470" y="306990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A9D2D106-AB95-4CD2-98B6-FB86CDA195F3}"/>
              </a:ext>
            </a:extLst>
          </p:cNvPr>
          <p:cNvCxnSpPr>
            <a:cxnSpLocks/>
          </p:cNvCxnSpPr>
          <p:nvPr/>
        </p:nvCxnSpPr>
        <p:spPr>
          <a:xfrm>
            <a:off x="2243570" y="305584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B9C07A2D-BBB4-4223-BB8D-384C3F8016C8}"/>
              </a:ext>
            </a:extLst>
          </p:cNvPr>
          <p:cNvCxnSpPr>
            <a:cxnSpLocks/>
          </p:cNvCxnSpPr>
          <p:nvPr/>
        </p:nvCxnSpPr>
        <p:spPr>
          <a:xfrm>
            <a:off x="5094278" y="3133036"/>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4F7AC2CA-0632-4E08-B866-FBC9E74206EB}"/>
              </a:ext>
            </a:extLst>
          </p:cNvPr>
          <p:cNvCxnSpPr>
            <a:cxnSpLocks/>
          </p:cNvCxnSpPr>
          <p:nvPr/>
        </p:nvCxnSpPr>
        <p:spPr>
          <a:xfrm>
            <a:off x="6148931" y="305585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26EDD231-B556-4345-ABBA-1F14B8A43D2F}"/>
              </a:ext>
            </a:extLst>
          </p:cNvPr>
          <p:cNvCxnSpPr>
            <a:cxnSpLocks/>
          </p:cNvCxnSpPr>
          <p:nvPr/>
        </p:nvCxnSpPr>
        <p:spPr>
          <a:xfrm>
            <a:off x="7165050" y="306990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xmlns="" id="{3649D077-A538-4085-ABA5-83ACAAAEBA75}"/>
              </a:ext>
            </a:extLst>
          </p:cNvPr>
          <p:cNvSpPr/>
          <p:nvPr/>
        </p:nvSpPr>
        <p:spPr>
          <a:xfrm>
            <a:off x="9835004" y="2418834"/>
            <a:ext cx="958969" cy="66172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Celonis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Integromat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73" name="Straight Arrow Connector 72">
            <a:extLst>
              <a:ext uri="{FF2B5EF4-FFF2-40B4-BE49-F238E27FC236}">
                <a16:creationId xmlns:a16="http://schemas.microsoft.com/office/drawing/2014/main" xmlns="" id="{3B4FD8AB-DD62-4915-9B1C-5FF6FEBEF1DE}"/>
              </a:ext>
            </a:extLst>
          </p:cNvPr>
          <p:cNvCxnSpPr>
            <a:cxnSpLocks/>
          </p:cNvCxnSpPr>
          <p:nvPr/>
        </p:nvCxnSpPr>
        <p:spPr>
          <a:xfrm>
            <a:off x="10314488" y="3088448"/>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xmlns="" id="{C1F837A2-1277-40A5-A4C8-495F28601E78}"/>
              </a:ext>
            </a:extLst>
          </p:cNvPr>
          <p:cNvSpPr/>
          <p:nvPr/>
        </p:nvSpPr>
        <p:spPr>
          <a:xfrm>
            <a:off x="3921621"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75" name="Straight Arrow Connector 74">
            <a:extLst>
              <a:ext uri="{FF2B5EF4-FFF2-40B4-BE49-F238E27FC236}">
                <a16:creationId xmlns:a16="http://schemas.microsoft.com/office/drawing/2014/main" xmlns="" id="{B427FA85-3B7F-49AD-B6D9-D93D750A6299}"/>
              </a:ext>
            </a:extLst>
          </p:cNvPr>
          <p:cNvCxnSpPr>
            <a:cxnSpLocks/>
          </p:cNvCxnSpPr>
          <p:nvPr/>
        </p:nvCxnSpPr>
        <p:spPr>
          <a:xfrm>
            <a:off x="4002034" y="3106554"/>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xmlns="" id="{AF4B86BE-E2B0-471A-B180-F39553D63570}"/>
              </a:ext>
            </a:extLst>
          </p:cNvPr>
          <p:cNvSpPr/>
          <p:nvPr/>
        </p:nvSpPr>
        <p:spPr>
          <a:xfrm>
            <a:off x="7740227" y="2428994"/>
            <a:ext cx="1078656" cy="646331"/>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Alpha Omega</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Confiance Group</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(Aug 2020)</a:t>
            </a:r>
          </a:p>
        </p:txBody>
      </p:sp>
      <p:cxnSp>
        <p:nvCxnSpPr>
          <p:cNvPr id="80" name="Straight Arrow Connector 79">
            <a:extLst>
              <a:ext uri="{FF2B5EF4-FFF2-40B4-BE49-F238E27FC236}">
                <a16:creationId xmlns:a16="http://schemas.microsoft.com/office/drawing/2014/main" xmlns="" id="{B5EC0C27-3D37-4A7E-ADBB-A07D7C77BC60}"/>
              </a:ext>
            </a:extLst>
          </p:cNvPr>
          <p:cNvCxnSpPr>
            <a:cxnSpLocks/>
          </p:cNvCxnSpPr>
          <p:nvPr/>
        </p:nvCxnSpPr>
        <p:spPr>
          <a:xfrm>
            <a:off x="8252170" y="309022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B85397DD-3506-4389-BE23-827FB095A2C5}"/>
              </a:ext>
            </a:extLst>
          </p:cNvPr>
          <p:cNvSpPr/>
          <p:nvPr/>
        </p:nvSpPr>
        <p:spPr>
          <a:xfrm>
            <a:off x="10887309" y="1090230"/>
            <a:ext cx="958969" cy="1107996"/>
          </a:xfrm>
          <a:prstGeom prst="rect">
            <a:avLst/>
          </a:prstGeom>
          <a:solidFill>
            <a:srgbClr val="FFFF00"/>
          </a:solidFill>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(2020)</a:t>
            </a:r>
            <a:br>
              <a:rPr kumimoji="0" lang="en-US" sz="1100" b="1" i="0" u="none" strike="noStrike" kern="1200" cap="none" spc="0" normalizeH="0" baseline="0" noProof="0" dirty="0">
                <a:ln>
                  <a:noFill/>
                </a:ln>
                <a:solidFill>
                  <a:prstClr val="black"/>
                </a:solidFill>
                <a:effectLst/>
                <a:uLnTx/>
                <a:uFillTx/>
                <a:latin typeface="Arial"/>
                <a:ea typeface="+mn-ea"/>
                <a:cs typeface="+mn-cs"/>
              </a:rPr>
            </a:br>
            <a:r>
              <a:rPr kumimoji="0" lang="en-US" sz="1100" b="1" i="0" u="none" strike="noStrike" kern="1200" cap="none" spc="0" normalizeH="0" baseline="0" noProof="0" dirty="0">
                <a:ln>
                  <a:noFill/>
                </a:ln>
                <a:solidFill>
                  <a:prstClr val="black"/>
                </a:solidFill>
                <a:effectLst/>
                <a:uLnTx/>
                <a:uFillTx/>
                <a:latin typeface="Arial"/>
                <a:ea typeface="+mn-ea"/>
                <a:cs typeface="+mn-cs"/>
              </a:rPr>
              <a:t>Pureplay RPA Vendors Raise $2.7B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Total</a:t>
            </a:r>
          </a:p>
        </p:txBody>
      </p:sp>
      <p:cxnSp>
        <p:nvCxnSpPr>
          <p:cNvPr id="82" name="Straight Arrow Connector 81">
            <a:extLst>
              <a:ext uri="{FF2B5EF4-FFF2-40B4-BE49-F238E27FC236}">
                <a16:creationId xmlns:a16="http://schemas.microsoft.com/office/drawing/2014/main" xmlns="" id="{ED6628CC-7ABB-4070-99A2-613F1D9E999A}"/>
              </a:ext>
            </a:extLst>
          </p:cNvPr>
          <p:cNvCxnSpPr>
            <a:cxnSpLocks/>
            <a:stCxn id="81" idx="2"/>
          </p:cNvCxnSpPr>
          <p:nvPr/>
        </p:nvCxnSpPr>
        <p:spPr>
          <a:xfrm>
            <a:off x="11366794" y="2198226"/>
            <a:ext cx="0" cy="890222"/>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456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xmlns="" id="{79B41F9B-F310-4C9D-A833-CFAF4C1FF6DF}"/>
              </a:ext>
            </a:extLst>
          </p:cNvPr>
          <p:cNvSpPr txBox="1">
            <a:spLocks/>
          </p:cNvSpPr>
          <p:nvPr/>
        </p:nvSpPr>
        <p:spPr>
          <a:xfrm>
            <a:off x="457200" y="366713"/>
            <a:ext cx="11276013" cy="443198"/>
          </a:xfrm>
          <a:prstGeom prst="rect">
            <a:avLst/>
          </a:prstGeom>
          <a:ln>
            <a:noFill/>
          </a:ln>
        </p:spPr>
        <p:txBody>
          <a:bodyPr vert="horz" wrap="square" lIns="0" tIns="0" rIns="0" bIns="0" rtlCol="0" anchor="t" anchorCtr="0">
            <a:noAutofit/>
          </a:bodyPr>
          <a:lst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002856"/>
                </a:solidFill>
                <a:effectLst/>
                <a:uLnTx/>
                <a:uFillTx/>
                <a:latin typeface="Arial Black" panose="020B0A04020102020204" pitchFamily="34" charset="0"/>
                <a:ea typeface="+mj-ea"/>
                <a:cs typeface="+mj-cs"/>
              </a:rPr>
              <a:t>RPA Investment Trends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002856"/>
                </a:solidFill>
                <a:effectLst/>
                <a:uLnTx/>
                <a:uFillTx/>
                <a:latin typeface="Arial Black" panose="020B0A04020102020204" pitchFamily="34" charset="0"/>
                <a:ea typeface="+mj-ea"/>
                <a:cs typeface="+mj-cs"/>
              </a:rPr>
              <a:t>On Pace to Surpass $1 Billion – 3</a:t>
            </a:r>
            <a:r>
              <a:rPr kumimoji="0" lang="en-US" sz="3200" b="0" i="0" u="none" strike="noStrike" kern="1200" cap="none" spc="0" normalizeH="0" baseline="30000" noProof="0" dirty="0">
                <a:ln>
                  <a:noFill/>
                </a:ln>
                <a:solidFill>
                  <a:srgbClr val="002856"/>
                </a:solidFill>
                <a:effectLst/>
                <a:uLnTx/>
                <a:uFillTx/>
                <a:latin typeface="Arial Black" panose="020B0A04020102020204" pitchFamily="34" charset="0"/>
                <a:ea typeface="+mj-ea"/>
                <a:cs typeface="+mj-cs"/>
              </a:rPr>
              <a:t>rd</a:t>
            </a:r>
            <a:r>
              <a:rPr kumimoji="0" lang="en-US" sz="3200" b="0" i="0" u="none" strike="noStrike" kern="1200" cap="none" spc="0" normalizeH="0" baseline="0" noProof="0" dirty="0">
                <a:ln>
                  <a:noFill/>
                </a:ln>
                <a:solidFill>
                  <a:srgbClr val="002856"/>
                </a:solidFill>
                <a:effectLst/>
                <a:uLnTx/>
                <a:uFillTx/>
                <a:latin typeface="Arial Black" panose="020B0A04020102020204" pitchFamily="34" charset="0"/>
                <a:ea typeface="+mj-ea"/>
                <a:cs typeface="+mj-cs"/>
              </a:rPr>
              <a:t> Year in Row</a:t>
            </a:r>
          </a:p>
        </p:txBody>
      </p:sp>
      <p:sp>
        <p:nvSpPr>
          <p:cNvPr id="21" name="Rectangle 20">
            <a:extLst>
              <a:ext uri="{FF2B5EF4-FFF2-40B4-BE49-F238E27FC236}">
                <a16:creationId xmlns:a16="http://schemas.microsoft.com/office/drawing/2014/main" xmlns="" id="{A7B18817-365F-4832-9A32-FDBE5DF33363}"/>
              </a:ext>
            </a:extLst>
          </p:cNvPr>
          <p:cNvSpPr/>
          <p:nvPr/>
        </p:nvSpPr>
        <p:spPr>
          <a:xfrm>
            <a:off x="7680960" y="5620384"/>
            <a:ext cx="1899920" cy="40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hart 16">
            <a:extLst>
              <a:ext uri="{FF2B5EF4-FFF2-40B4-BE49-F238E27FC236}">
                <a16:creationId xmlns:a16="http://schemas.microsoft.com/office/drawing/2014/main" xmlns="" id="{0E272E9F-91C2-400A-BEA1-F931EE14CDBA}"/>
              </a:ext>
            </a:extLst>
          </p:cNvPr>
          <p:cNvGraphicFramePr>
            <a:graphicFrameLocks/>
          </p:cNvGraphicFramePr>
          <p:nvPr/>
        </p:nvGraphicFramePr>
        <p:xfrm>
          <a:off x="5598382" y="2025014"/>
          <a:ext cx="5366417" cy="31113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xmlns="" id="{377DF23A-4E7F-4078-8149-B6EC2B7E2B54}"/>
              </a:ext>
            </a:extLst>
          </p:cNvPr>
          <p:cNvGraphicFramePr>
            <a:graphicFrameLocks/>
          </p:cNvGraphicFramePr>
          <p:nvPr/>
        </p:nvGraphicFramePr>
        <p:xfrm>
          <a:off x="828733" y="2025014"/>
          <a:ext cx="4601634" cy="2933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3940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Foundational Content</a:t>
            </a:r>
          </a:p>
        </p:txBody>
      </p:sp>
    </p:spTree>
    <p:extLst>
      <p:ext uri="{BB962C8B-B14F-4D97-AF65-F5344CB8AC3E}">
        <p14:creationId xmlns:p14="http://schemas.microsoft.com/office/powerpoint/2010/main" val="1371203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xmlns="" id="{8AC99429-B942-4E63-B9A8-A603A52E6C23}"/>
              </a:ext>
            </a:extLst>
          </p:cNvPr>
          <p:cNvSpPr>
            <a:spLocks/>
          </p:cNvSpPr>
          <p:nvPr/>
        </p:nvSpPr>
        <p:spPr bwMode="auto">
          <a:xfrm>
            <a:off x="768166" y="5239807"/>
            <a:ext cx="1086759" cy="742982"/>
          </a:xfrm>
          <a:custGeom>
            <a:avLst/>
            <a:gdLst>
              <a:gd name="T0" fmla="*/ 2529 w 2773"/>
              <a:gd name="T1" fmla="*/ 743 h 1976"/>
              <a:gd name="T2" fmla="*/ 2466 w 2773"/>
              <a:gd name="T3" fmla="*/ 798 h 1976"/>
              <a:gd name="T4" fmla="*/ 2421 w 2773"/>
              <a:gd name="T5" fmla="*/ 849 h 1976"/>
              <a:gd name="T6" fmla="*/ 2382 w 2773"/>
              <a:gd name="T7" fmla="*/ 831 h 1976"/>
              <a:gd name="T8" fmla="*/ 2375 w 2773"/>
              <a:gd name="T9" fmla="*/ 0 h 1976"/>
              <a:gd name="T10" fmla="*/ 1536 w 2773"/>
              <a:gd name="T11" fmla="*/ 9 h 1976"/>
              <a:gd name="T12" fmla="*/ 1523 w 2773"/>
              <a:gd name="T13" fmla="*/ 43 h 1976"/>
              <a:gd name="T14" fmla="*/ 1562 w 2773"/>
              <a:gd name="T15" fmla="*/ 82 h 1976"/>
              <a:gd name="T16" fmla="*/ 1617 w 2773"/>
              <a:gd name="T17" fmla="*/ 130 h 1976"/>
              <a:gd name="T18" fmla="*/ 1643 w 2773"/>
              <a:gd name="T19" fmla="*/ 210 h 1976"/>
              <a:gd name="T20" fmla="*/ 1614 w 2773"/>
              <a:gd name="T21" fmla="*/ 299 h 1976"/>
              <a:gd name="T22" fmla="*/ 1521 w 2773"/>
              <a:gd name="T23" fmla="*/ 373 h 1976"/>
              <a:gd name="T24" fmla="*/ 1412 w 2773"/>
              <a:gd name="T25" fmla="*/ 396 h 1976"/>
              <a:gd name="T26" fmla="*/ 1284 w 2773"/>
              <a:gd name="T27" fmla="*/ 363 h 1976"/>
              <a:gd name="T28" fmla="*/ 1202 w 2773"/>
              <a:gd name="T29" fmla="*/ 282 h 1976"/>
              <a:gd name="T30" fmla="*/ 1184 w 2773"/>
              <a:gd name="T31" fmla="*/ 194 h 1976"/>
              <a:gd name="T32" fmla="*/ 1217 w 2773"/>
              <a:gd name="T33" fmla="*/ 121 h 1976"/>
              <a:gd name="T34" fmla="*/ 1275 w 2773"/>
              <a:gd name="T35" fmla="*/ 76 h 1976"/>
              <a:gd name="T36" fmla="*/ 1305 w 2773"/>
              <a:gd name="T37" fmla="*/ 37 h 1976"/>
              <a:gd name="T38" fmla="*/ 1282 w 2773"/>
              <a:gd name="T39" fmla="*/ 6 h 1976"/>
              <a:gd name="T40" fmla="*/ 394 w 2773"/>
              <a:gd name="T41" fmla="*/ 454 h 1976"/>
              <a:gd name="T42" fmla="*/ 384 w 2773"/>
              <a:gd name="T43" fmla="*/ 897 h 1976"/>
              <a:gd name="T44" fmla="*/ 341 w 2773"/>
              <a:gd name="T45" fmla="*/ 903 h 1976"/>
              <a:gd name="T46" fmla="*/ 296 w 2773"/>
              <a:gd name="T47" fmla="*/ 843 h 1976"/>
              <a:gd name="T48" fmla="*/ 230 w 2773"/>
              <a:gd name="T49" fmla="*/ 795 h 1976"/>
              <a:gd name="T50" fmla="*/ 146 w 2773"/>
              <a:gd name="T51" fmla="*/ 792 h 1976"/>
              <a:gd name="T52" fmla="*/ 54 w 2773"/>
              <a:gd name="T53" fmla="*/ 855 h 1976"/>
              <a:gd name="T54" fmla="*/ 3 w 2773"/>
              <a:gd name="T55" fmla="*/ 971 h 1976"/>
              <a:gd name="T56" fmla="*/ 7 w 2773"/>
              <a:gd name="T57" fmla="*/ 1085 h 1976"/>
              <a:gd name="T58" fmla="*/ 67 w 2773"/>
              <a:gd name="T59" fmla="*/ 1194 h 1976"/>
              <a:gd name="T60" fmla="*/ 166 w 2773"/>
              <a:gd name="T61" fmla="*/ 1245 h 1976"/>
              <a:gd name="T62" fmla="*/ 242 w 2773"/>
              <a:gd name="T63" fmla="*/ 1234 h 1976"/>
              <a:gd name="T64" fmla="*/ 306 w 2773"/>
              <a:gd name="T65" fmla="*/ 1179 h 1976"/>
              <a:gd name="T66" fmla="*/ 350 w 2773"/>
              <a:gd name="T67" fmla="*/ 1127 h 1976"/>
              <a:gd name="T68" fmla="*/ 388 w 2773"/>
              <a:gd name="T69" fmla="*/ 1145 h 1976"/>
              <a:gd name="T70" fmla="*/ 396 w 2773"/>
              <a:gd name="T71" fmla="*/ 1976 h 1976"/>
              <a:gd name="T72" fmla="*/ 1236 w 2773"/>
              <a:gd name="T73" fmla="*/ 1967 h 1976"/>
              <a:gd name="T74" fmla="*/ 1249 w 2773"/>
              <a:gd name="T75" fmla="*/ 1933 h 1976"/>
              <a:gd name="T76" fmla="*/ 1211 w 2773"/>
              <a:gd name="T77" fmla="*/ 1894 h 1976"/>
              <a:gd name="T78" fmla="*/ 1155 w 2773"/>
              <a:gd name="T79" fmla="*/ 1846 h 1976"/>
              <a:gd name="T80" fmla="*/ 1130 w 2773"/>
              <a:gd name="T81" fmla="*/ 1765 h 1976"/>
              <a:gd name="T82" fmla="*/ 1157 w 2773"/>
              <a:gd name="T83" fmla="*/ 1677 h 1976"/>
              <a:gd name="T84" fmla="*/ 1249 w 2773"/>
              <a:gd name="T85" fmla="*/ 1604 h 1976"/>
              <a:gd name="T86" fmla="*/ 1359 w 2773"/>
              <a:gd name="T87" fmla="*/ 1581 h 1976"/>
              <a:gd name="T88" fmla="*/ 1487 w 2773"/>
              <a:gd name="T89" fmla="*/ 1613 h 1976"/>
              <a:gd name="T90" fmla="*/ 1571 w 2773"/>
              <a:gd name="T91" fmla="*/ 1693 h 1976"/>
              <a:gd name="T92" fmla="*/ 1587 w 2773"/>
              <a:gd name="T93" fmla="*/ 1782 h 1976"/>
              <a:gd name="T94" fmla="*/ 1556 w 2773"/>
              <a:gd name="T95" fmla="*/ 1855 h 1976"/>
              <a:gd name="T96" fmla="*/ 1498 w 2773"/>
              <a:gd name="T97" fmla="*/ 1900 h 1976"/>
              <a:gd name="T98" fmla="*/ 1468 w 2773"/>
              <a:gd name="T99" fmla="*/ 1940 h 1976"/>
              <a:gd name="T100" fmla="*/ 1489 w 2773"/>
              <a:gd name="T101" fmla="*/ 1971 h 1976"/>
              <a:gd name="T102" fmla="*/ 2376 w 2773"/>
              <a:gd name="T103" fmla="*/ 1521 h 1976"/>
              <a:gd name="T104" fmla="*/ 2387 w 2773"/>
              <a:gd name="T105" fmla="*/ 1079 h 1976"/>
              <a:gd name="T106" fmla="*/ 2432 w 2773"/>
              <a:gd name="T107" fmla="*/ 1074 h 1976"/>
              <a:gd name="T108" fmla="*/ 2475 w 2773"/>
              <a:gd name="T109" fmla="*/ 1133 h 1976"/>
              <a:gd name="T110" fmla="*/ 2542 w 2773"/>
              <a:gd name="T111" fmla="*/ 1181 h 1976"/>
              <a:gd name="T112" fmla="*/ 2625 w 2773"/>
              <a:gd name="T113" fmla="*/ 1184 h 1976"/>
              <a:gd name="T114" fmla="*/ 2719 w 2773"/>
              <a:gd name="T115" fmla="*/ 1121 h 1976"/>
              <a:gd name="T116" fmla="*/ 2768 w 2773"/>
              <a:gd name="T117" fmla="*/ 1006 h 1976"/>
              <a:gd name="T118" fmla="*/ 2764 w 2773"/>
              <a:gd name="T119" fmla="*/ 891 h 1976"/>
              <a:gd name="T120" fmla="*/ 2705 w 2773"/>
              <a:gd name="T121" fmla="*/ 781 h 1976"/>
              <a:gd name="T122" fmla="*/ 2607 w 2773"/>
              <a:gd name="T123" fmla="*/ 731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1976">
                <a:moveTo>
                  <a:pt x="2587" y="729"/>
                </a:moveTo>
                <a:lnTo>
                  <a:pt x="2587" y="729"/>
                </a:lnTo>
                <a:lnTo>
                  <a:pt x="2571" y="731"/>
                </a:lnTo>
                <a:lnTo>
                  <a:pt x="2556" y="734"/>
                </a:lnTo>
                <a:lnTo>
                  <a:pt x="2542" y="737"/>
                </a:lnTo>
                <a:lnTo>
                  <a:pt x="2529" y="743"/>
                </a:lnTo>
                <a:lnTo>
                  <a:pt x="2518" y="749"/>
                </a:lnTo>
                <a:lnTo>
                  <a:pt x="2507" y="755"/>
                </a:lnTo>
                <a:lnTo>
                  <a:pt x="2498" y="762"/>
                </a:lnTo>
                <a:lnTo>
                  <a:pt x="2489" y="770"/>
                </a:lnTo>
                <a:lnTo>
                  <a:pt x="2475" y="784"/>
                </a:lnTo>
                <a:lnTo>
                  <a:pt x="2466" y="798"/>
                </a:lnTo>
                <a:lnTo>
                  <a:pt x="2459" y="810"/>
                </a:lnTo>
                <a:lnTo>
                  <a:pt x="2459" y="810"/>
                </a:lnTo>
                <a:lnTo>
                  <a:pt x="2450" y="825"/>
                </a:lnTo>
                <a:lnTo>
                  <a:pt x="2441" y="835"/>
                </a:lnTo>
                <a:lnTo>
                  <a:pt x="2432" y="844"/>
                </a:lnTo>
                <a:lnTo>
                  <a:pt x="2421" y="849"/>
                </a:lnTo>
                <a:lnTo>
                  <a:pt x="2412" y="850"/>
                </a:lnTo>
                <a:lnTo>
                  <a:pt x="2403" y="850"/>
                </a:lnTo>
                <a:lnTo>
                  <a:pt x="2394" y="846"/>
                </a:lnTo>
                <a:lnTo>
                  <a:pt x="2387" y="838"/>
                </a:lnTo>
                <a:lnTo>
                  <a:pt x="2387" y="838"/>
                </a:lnTo>
                <a:lnTo>
                  <a:pt x="2382" y="831"/>
                </a:lnTo>
                <a:lnTo>
                  <a:pt x="2379" y="822"/>
                </a:lnTo>
                <a:lnTo>
                  <a:pt x="2378" y="810"/>
                </a:lnTo>
                <a:lnTo>
                  <a:pt x="2376" y="798"/>
                </a:lnTo>
                <a:lnTo>
                  <a:pt x="2376" y="547"/>
                </a:lnTo>
                <a:lnTo>
                  <a:pt x="2375" y="547"/>
                </a:lnTo>
                <a:lnTo>
                  <a:pt x="2375" y="0"/>
                </a:lnTo>
                <a:lnTo>
                  <a:pt x="1574" y="0"/>
                </a:lnTo>
                <a:lnTo>
                  <a:pt x="1574" y="0"/>
                </a:lnTo>
                <a:lnTo>
                  <a:pt x="1562" y="1"/>
                </a:lnTo>
                <a:lnTo>
                  <a:pt x="1551" y="3"/>
                </a:lnTo>
                <a:lnTo>
                  <a:pt x="1542" y="6"/>
                </a:lnTo>
                <a:lnTo>
                  <a:pt x="1536" y="9"/>
                </a:lnTo>
                <a:lnTo>
                  <a:pt x="1530" y="13"/>
                </a:lnTo>
                <a:lnTo>
                  <a:pt x="1526" y="18"/>
                </a:lnTo>
                <a:lnTo>
                  <a:pt x="1523" y="24"/>
                </a:lnTo>
                <a:lnTo>
                  <a:pt x="1521" y="30"/>
                </a:lnTo>
                <a:lnTo>
                  <a:pt x="1521" y="37"/>
                </a:lnTo>
                <a:lnTo>
                  <a:pt x="1523" y="43"/>
                </a:lnTo>
                <a:lnTo>
                  <a:pt x="1524" y="50"/>
                </a:lnTo>
                <a:lnTo>
                  <a:pt x="1529" y="56"/>
                </a:lnTo>
                <a:lnTo>
                  <a:pt x="1535" y="64"/>
                </a:lnTo>
                <a:lnTo>
                  <a:pt x="1542" y="70"/>
                </a:lnTo>
                <a:lnTo>
                  <a:pt x="1551" y="76"/>
                </a:lnTo>
                <a:lnTo>
                  <a:pt x="1562" y="82"/>
                </a:lnTo>
                <a:lnTo>
                  <a:pt x="1562" y="82"/>
                </a:lnTo>
                <a:lnTo>
                  <a:pt x="1574" y="89"/>
                </a:lnTo>
                <a:lnTo>
                  <a:pt x="1587" y="98"/>
                </a:lnTo>
                <a:lnTo>
                  <a:pt x="1602" y="112"/>
                </a:lnTo>
                <a:lnTo>
                  <a:pt x="1610" y="121"/>
                </a:lnTo>
                <a:lnTo>
                  <a:pt x="1617" y="130"/>
                </a:lnTo>
                <a:lnTo>
                  <a:pt x="1623" y="140"/>
                </a:lnTo>
                <a:lnTo>
                  <a:pt x="1629" y="152"/>
                </a:lnTo>
                <a:lnTo>
                  <a:pt x="1635" y="166"/>
                </a:lnTo>
                <a:lnTo>
                  <a:pt x="1638" y="179"/>
                </a:lnTo>
                <a:lnTo>
                  <a:pt x="1641" y="194"/>
                </a:lnTo>
                <a:lnTo>
                  <a:pt x="1643" y="210"/>
                </a:lnTo>
                <a:lnTo>
                  <a:pt x="1643" y="210"/>
                </a:lnTo>
                <a:lnTo>
                  <a:pt x="1641" y="230"/>
                </a:lnTo>
                <a:lnTo>
                  <a:pt x="1638" y="248"/>
                </a:lnTo>
                <a:lnTo>
                  <a:pt x="1632" y="266"/>
                </a:lnTo>
                <a:lnTo>
                  <a:pt x="1625" y="282"/>
                </a:lnTo>
                <a:lnTo>
                  <a:pt x="1614" y="299"/>
                </a:lnTo>
                <a:lnTo>
                  <a:pt x="1604" y="314"/>
                </a:lnTo>
                <a:lnTo>
                  <a:pt x="1590" y="329"/>
                </a:lnTo>
                <a:lnTo>
                  <a:pt x="1575" y="340"/>
                </a:lnTo>
                <a:lnTo>
                  <a:pt x="1559" y="352"/>
                </a:lnTo>
                <a:lnTo>
                  <a:pt x="1541" y="363"/>
                </a:lnTo>
                <a:lnTo>
                  <a:pt x="1521" y="373"/>
                </a:lnTo>
                <a:lnTo>
                  <a:pt x="1502" y="381"/>
                </a:lnTo>
                <a:lnTo>
                  <a:pt x="1481" y="387"/>
                </a:lnTo>
                <a:lnTo>
                  <a:pt x="1459" y="391"/>
                </a:lnTo>
                <a:lnTo>
                  <a:pt x="1436" y="394"/>
                </a:lnTo>
                <a:lnTo>
                  <a:pt x="1412" y="396"/>
                </a:lnTo>
                <a:lnTo>
                  <a:pt x="1412" y="396"/>
                </a:lnTo>
                <a:lnTo>
                  <a:pt x="1390" y="394"/>
                </a:lnTo>
                <a:lnTo>
                  <a:pt x="1366" y="391"/>
                </a:lnTo>
                <a:lnTo>
                  <a:pt x="1345" y="387"/>
                </a:lnTo>
                <a:lnTo>
                  <a:pt x="1324" y="381"/>
                </a:lnTo>
                <a:lnTo>
                  <a:pt x="1303" y="373"/>
                </a:lnTo>
                <a:lnTo>
                  <a:pt x="1284" y="363"/>
                </a:lnTo>
                <a:lnTo>
                  <a:pt x="1267" y="352"/>
                </a:lnTo>
                <a:lnTo>
                  <a:pt x="1251" y="340"/>
                </a:lnTo>
                <a:lnTo>
                  <a:pt x="1236" y="329"/>
                </a:lnTo>
                <a:lnTo>
                  <a:pt x="1223" y="314"/>
                </a:lnTo>
                <a:lnTo>
                  <a:pt x="1211" y="299"/>
                </a:lnTo>
                <a:lnTo>
                  <a:pt x="1202" y="282"/>
                </a:lnTo>
                <a:lnTo>
                  <a:pt x="1194" y="266"/>
                </a:lnTo>
                <a:lnTo>
                  <a:pt x="1188" y="248"/>
                </a:lnTo>
                <a:lnTo>
                  <a:pt x="1185" y="230"/>
                </a:lnTo>
                <a:lnTo>
                  <a:pt x="1184" y="210"/>
                </a:lnTo>
                <a:lnTo>
                  <a:pt x="1184" y="210"/>
                </a:lnTo>
                <a:lnTo>
                  <a:pt x="1184" y="194"/>
                </a:lnTo>
                <a:lnTo>
                  <a:pt x="1187" y="179"/>
                </a:lnTo>
                <a:lnTo>
                  <a:pt x="1191" y="166"/>
                </a:lnTo>
                <a:lnTo>
                  <a:pt x="1196" y="152"/>
                </a:lnTo>
                <a:lnTo>
                  <a:pt x="1202" y="140"/>
                </a:lnTo>
                <a:lnTo>
                  <a:pt x="1209" y="130"/>
                </a:lnTo>
                <a:lnTo>
                  <a:pt x="1217" y="121"/>
                </a:lnTo>
                <a:lnTo>
                  <a:pt x="1224" y="112"/>
                </a:lnTo>
                <a:lnTo>
                  <a:pt x="1239" y="98"/>
                </a:lnTo>
                <a:lnTo>
                  <a:pt x="1251" y="89"/>
                </a:lnTo>
                <a:lnTo>
                  <a:pt x="1264" y="82"/>
                </a:lnTo>
                <a:lnTo>
                  <a:pt x="1264" y="82"/>
                </a:lnTo>
                <a:lnTo>
                  <a:pt x="1275" y="76"/>
                </a:lnTo>
                <a:lnTo>
                  <a:pt x="1282" y="70"/>
                </a:lnTo>
                <a:lnTo>
                  <a:pt x="1290" y="64"/>
                </a:lnTo>
                <a:lnTo>
                  <a:pt x="1296" y="56"/>
                </a:lnTo>
                <a:lnTo>
                  <a:pt x="1300" y="50"/>
                </a:lnTo>
                <a:lnTo>
                  <a:pt x="1303" y="43"/>
                </a:lnTo>
                <a:lnTo>
                  <a:pt x="1305" y="37"/>
                </a:lnTo>
                <a:lnTo>
                  <a:pt x="1305" y="30"/>
                </a:lnTo>
                <a:lnTo>
                  <a:pt x="1303" y="24"/>
                </a:lnTo>
                <a:lnTo>
                  <a:pt x="1300" y="18"/>
                </a:lnTo>
                <a:lnTo>
                  <a:pt x="1296" y="13"/>
                </a:lnTo>
                <a:lnTo>
                  <a:pt x="1290" y="9"/>
                </a:lnTo>
                <a:lnTo>
                  <a:pt x="1282" y="6"/>
                </a:lnTo>
                <a:lnTo>
                  <a:pt x="1273" y="3"/>
                </a:lnTo>
                <a:lnTo>
                  <a:pt x="1263" y="1"/>
                </a:lnTo>
                <a:lnTo>
                  <a:pt x="1252" y="0"/>
                </a:lnTo>
                <a:lnTo>
                  <a:pt x="396" y="0"/>
                </a:lnTo>
                <a:lnTo>
                  <a:pt x="396" y="454"/>
                </a:lnTo>
                <a:lnTo>
                  <a:pt x="394" y="454"/>
                </a:lnTo>
                <a:lnTo>
                  <a:pt x="394" y="856"/>
                </a:lnTo>
                <a:lnTo>
                  <a:pt x="394" y="856"/>
                </a:lnTo>
                <a:lnTo>
                  <a:pt x="394" y="868"/>
                </a:lnTo>
                <a:lnTo>
                  <a:pt x="391" y="880"/>
                </a:lnTo>
                <a:lnTo>
                  <a:pt x="388" y="889"/>
                </a:lnTo>
                <a:lnTo>
                  <a:pt x="384" y="897"/>
                </a:lnTo>
                <a:lnTo>
                  <a:pt x="384" y="897"/>
                </a:lnTo>
                <a:lnTo>
                  <a:pt x="378" y="904"/>
                </a:lnTo>
                <a:lnTo>
                  <a:pt x="369" y="909"/>
                </a:lnTo>
                <a:lnTo>
                  <a:pt x="360" y="909"/>
                </a:lnTo>
                <a:lnTo>
                  <a:pt x="350" y="907"/>
                </a:lnTo>
                <a:lnTo>
                  <a:pt x="341" y="903"/>
                </a:lnTo>
                <a:lnTo>
                  <a:pt x="330" y="894"/>
                </a:lnTo>
                <a:lnTo>
                  <a:pt x="321" y="883"/>
                </a:lnTo>
                <a:lnTo>
                  <a:pt x="314" y="868"/>
                </a:lnTo>
                <a:lnTo>
                  <a:pt x="314" y="868"/>
                </a:lnTo>
                <a:lnTo>
                  <a:pt x="306" y="855"/>
                </a:lnTo>
                <a:lnTo>
                  <a:pt x="296" y="843"/>
                </a:lnTo>
                <a:lnTo>
                  <a:pt x="282" y="828"/>
                </a:lnTo>
                <a:lnTo>
                  <a:pt x="273" y="820"/>
                </a:lnTo>
                <a:lnTo>
                  <a:pt x="264" y="813"/>
                </a:lnTo>
                <a:lnTo>
                  <a:pt x="254" y="807"/>
                </a:lnTo>
                <a:lnTo>
                  <a:pt x="242" y="801"/>
                </a:lnTo>
                <a:lnTo>
                  <a:pt x="230" y="795"/>
                </a:lnTo>
                <a:lnTo>
                  <a:pt x="215" y="790"/>
                </a:lnTo>
                <a:lnTo>
                  <a:pt x="200" y="789"/>
                </a:lnTo>
                <a:lnTo>
                  <a:pt x="184" y="787"/>
                </a:lnTo>
                <a:lnTo>
                  <a:pt x="184" y="787"/>
                </a:lnTo>
                <a:lnTo>
                  <a:pt x="166" y="789"/>
                </a:lnTo>
                <a:lnTo>
                  <a:pt x="146" y="792"/>
                </a:lnTo>
                <a:lnTo>
                  <a:pt x="128" y="798"/>
                </a:lnTo>
                <a:lnTo>
                  <a:pt x="112" y="805"/>
                </a:lnTo>
                <a:lnTo>
                  <a:pt x="95" y="816"/>
                </a:lnTo>
                <a:lnTo>
                  <a:pt x="81" y="826"/>
                </a:lnTo>
                <a:lnTo>
                  <a:pt x="67" y="840"/>
                </a:lnTo>
                <a:lnTo>
                  <a:pt x="54" y="855"/>
                </a:lnTo>
                <a:lnTo>
                  <a:pt x="42" y="871"/>
                </a:lnTo>
                <a:lnTo>
                  <a:pt x="31" y="889"/>
                </a:lnTo>
                <a:lnTo>
                  <a:pt x="22" y="907"/>
                </a:lnTo>
                <a:lnTo>
                  <a:pt x="15" y="928"/>
                </a:lnTo>
                <a:lnTo>
                  <a:pt x="7" y="949"/>
                </a:lnTo>
                <a:lnTo>
                  <a:pt x="3" y="971"/>
                </a:lnTo>
                <a:lnTo>
                  <a:pt x="1" y="994"/>
                </a:lnTo>
                <a:lnTo>
                  <a:pt x="0" y="1018"/>
                </a:lnTo>
                <a:lnTo>
                  <a:pt x="0" y="1018"/>
                </a:lnTo>
                <a:lnTo>
                  <a:pt x="1" y="1040"/>
                </a:lnTo>
                <a:lnTo>
                  <a:pt x="3" y="1064"/>
                </a:lnTo>
                <a:lnTo>
                  <a:pt x="7" y="1085"/>
                </a:lnTo>
                <a:lnTo>
                  <a:pt x="15" y="1106"/>
                </a:lnTo>
                <a:lnTo>
                  <a:pt x="22" y="1127"/>
                </a:lnTo>
                <a:lnTo>
                  <a:pt x="31" y="1145"/>
                </a:lnTo>
                <a:lnTo>
                  <a:pt x="42" y="1163"/>
                </a:lnTo>
                <a:lnTo>
                  <a:pt x="54" y="1179"/>
                </a:lnTo>
                <a:lnTo>
                  <a:pt x="67" y="1194"/>
                </a:lnTo>
                <a:lnTo>
                  <a:pt x="81" y="1208"/>
                </a:lnTo>
                <a:lnTo>
                  <a:pt x="95" y="1219"/>
                </a:lnTo>
                <a:lnTo>
                  <a:pt x="112" y="1228"/>
                </a:lnTo>
                <a:lnTo>
                  <a:pt x="128" y="1236"/>
                </a:lnTo>
                <a:lnTo>
                  <a:pt x="146" y="1242"/>
                </a:lnTo>
                <a:lnTo>
                  <a:pt x="166" y="1245"/>
                </a:lnTo>
                <a:lnTo>
                  <a:pt x="184" y="1246"/>
                </a:lnTo>
                <a:lnTo>
                  <a:pt x="184" y="1246"/>
                </a:lnTo>
                <a:lnTo>
                  <a:pt x="200" y="1245"/>
                </a:lnTo>
                <a:lnTo>
                  <a:pt x="215" y="1243"/>
                </a:lnTo>
                <a:lnTo>
                  <a:pt x="230" y="1239"/>
                </a:lnTo>
                <a:lnTo>
                  <a:pt x="242" y="1234"/>
                </a:lnTo>
                <a:lnTo>
                  <a:pt x="254" y="1228"/>
                </a:lnTo>
                <a:lnTo>
                  <a:pt x="264" y="1221"/>
                </a:lnTo>
                <a:lnTo>
                  <a:pt x="273" y="1213"/>
                </a:lnTo>
                <a:lnTo>
                  <a:pt x="282" y="1206"/>
                </a:lnTo>
                <a:lnTo>
                  <a:pt x="296" y="1191"/>
                </a:lnTo>
                <a:lnTo>
                  <a:pt x="306" y="1179"/>
                </a:lnTo>
                <a:lnTo>
                  <a:pt x="314" y="1166"/>
                </a:lnTo>
                <a:lnTo>
                  <a:pt x="314" y="1166"/>
                </a:lnTo>
                <a:lnTo>
                  <a:pt x="321" y="1152"/>
                </a:lnTo>
                <a:lnTo>
                  <a:pt x="330" y="1140"/>
                </a:lnTo>
                <a:lnTo>
                  <a:pt x="341" y="1131"/>
                </a:lnTo>
                <a:lnTo>
                  <a:pt x="350" y="1127"/>
                </a:lnTo>
                <a:lnTo>
                  <a:pt x="360" y="1125"/>
                </a:lnTo>
                <a:lnTo>
                  <a:pt x="369" y="1127"/>
                </a:lnTo>
                <a:lnTo>
                  <a:pt x="378" y="1130"/>
                </a:lnTo>
                <a:lnTo>
                  <a:pt x="384" y="1137"/>
                </a:lnTo>
                <a:lnTo>
                  <a:pt x="384" y="1137"/>
                </a:lnTo>
                <a:lnTo>
                  <a:pt x="388" y="1145"/>
                </a:lnTo>
                <a:lnTo>
                  <a:pt x="391" y="1154"/>
                </a:lnTo>
                <a:lnTo>
                  <a:pt x="394" y="1166"/>
                </a:lnTo>
                <a:lnTo>
                  <a:pt x="394" y="1178"/>
                </a:lnTo>
                <a:lnTo>
                  <a:pt x="394" y="1429"/>
                </a:lnTo>
                <a:lnTo>
                  <a:pt x="396" y="1429"/>
                </a:lnTo>
                <a:lnTo>
                  <a:pt x="396" y="1976"/>
                </a:lnTo>
                <a:lnTo>
                  <a:pt x="1199" y="1976"/>
                </a:lnTo>
                <a:lnTo>
                  <a:pt x="1199" y="1976"/>
                </a:lnTo>
                <a:lnTo>
                  <a:pt x="1209" y="1976"/>
                </a:lnTo>
                <a:lnTo>
                  <a:pt x="1220" y="1973"/>
                </a:lnTo>
                <a:lnTo>
                  <a:pt x="1229" y="1971"/>
                </a:lnTo>
                <a:lnTo>
                  <a:pt x="1236" y="1967"/>
                </a:lnTo>
                <a:lnTo>
                  <a:pt x="1242" y="1962"/>
                </a:lnTo>
                <a:lnTo>
                  <a:pt x="1246" y="1958"/>
                </a:lnTo>
                <a:lnTo>
                  <a:pt x="1249" y="1952"/>
                </a:lnTo>
                <a:lnTo>
                  <a:pt x="1251" y="1946"/>
                </a:lnTo>
                <a:lnTo>
                  <a:pt x="1251" y="1940"/>
                </a:lnTo>
                <a:lnTo>
                  <a:pt x="1249" y="1933"/>
                </a:lnTo>
                <a:lnTo>
                  <a:pt x="1246" y="1927"/>
                </a:lnTo>
                <a:lnTo>
                  <a:pt x="1242" y="1919"/>
                </a:lnTo>
                <a:lnTo>
                  <a:pt x="1236" y="1913"/>
                </a:lnTo>
                <a:lnTo>
                  <a:pt x="1229" y="1906"/>
                </a:lnTo>
                <a:lnTo>
                  <a:pt x="1220" y="1900"/>
                </a:lnTo>
                <a:lnTo>
                  <a:pt x="1211" y="1894"/>
                </a:lnTo>
                <a:lnTo>
                  <a:pt x="1211" y="1894"/>
                </a:lnTo>
                <a:lnTo>
                  <a:pt x="1197" y="1886"/>
                </a:lnTo>
                <a:lnTo>
                  <a:pt x="1185" y="1877"/>
                </a:lnTo>
                <a:lnTo>
                  <a:pt x="1170" y="1864"/>
                </a:lnTo>
                <a:lnTo>
                  <a:pt x="1163" y="1855"/>
                </a:lnTo>
                <a:lnTo>
                  <a:pt x="1155" y="1846"/>
                </a:lnTo>
                <a:lnTo>
                  <a:pt x="1148" y="1835"/>
                </a:lnTo>
                <a:lnTo>
                  <a:pt x="1142" y="1823"/>
                </a:lnTo>
                <a:lnTo>
                  <a:pt x="1137" y="1810"/>
                </a:lnTo>
                <a:lnTo>
                  <a:pt x="1133" y="1796"/>
                </a:lnTo>
                <a:lnTo>
                  <a:pt x="1130" y="1782"/>
                </a:lnTo>
                <a:lnTo>
                  <a:pt x="1130" y="1765"/>
                </a:lnTo>
                <a:lnTo>
                  <a:pt x="1130" y="1765"/>
                </a:lnTo>
                <a:lnTo>
                  <a:pt x="1131" y="1746"/>
                </a:lnTo>
                <a:lnTo>
                  <a:pt x="1134" y="1728"/>
                </a:lnTo>
                <a:lnTo>
                  <a:pt x="1140" y="1710"/>
                </a:lnTo>
                <a:lnTo>
                  <a:pt x="1148" y="1693"/>
                </a:lnTo>
                <a:lnTo>
                  <a:pt x="1157" y="1677"/>
                </a:lnTo>
                <a:lnTo>
                  <a:pt x="1169" y="1662"/>
                </a:lnTo>
                <a:lnTo>
                  <a:pt x="1182" y="1648"/>
                </a:lnTo>
                <a:lnTo>
                  <a:pt x="1197" y="1635"/>
                </a:lnTo>
                <a:lnTo>
                  <a:pt x="1214" y="1623"/>
                </a:lnTo>
                <a:lnTo>
                  <a:pt x="1230" y="1613"/>
                </a:lnTo>
                <a:lnTo>
                  <a:pt x="1249" y="1604"/>
                </a:lnTo>
                <a:lnTo>
                  <a:pt x="1269" y="1595"/>
                </a:lnTo>
                <a:lnTo>
                  <a:pt x="1291" y="1589"/>
                </a:lnTo>
                <a:lnTo>
                  <a:pt x="1312" y="1584"/>
                </a:lnTo>
                <a:lnTo>
                  <a:pt x="1336" y="1581"/>
                </a:lnTo>
                <a:lnTo>
                  <a:pt x="1359" y="1581"/>
                </a:lnTo>
                <a:lnTo>
                  <a:pt x="1359" y="1581"/>
                </a:lnTo>
                <a:lnTo>
                  <a:pt x="1382" y="1581"/>
                </a:lnTo>
                <a:lnTo>
                  <a:pt x="1405" y="1584"/>
                </a:lnTo>
                <a:lnTo>
                  <a:pt x="1427" y="1589"/>
                </a:lnTo>
                <a:lnTo>
                  <a:pt x="1448" y="1595"/>
                </a:lnTo>
                <a:lnTo>
                  <a:pt x="1468" y="1604"/>
                </a:lnTo>
                <a:lnTo>
                  <a:pt x="1487" y="1613"/>
                </a:lnTo>
                <a:lnTo>
                  <a:pt x="1505" y="1623"/>
                </a:lnTo>
                <a:lnTo>
                  <a:pt x="1521" y="1635"/>
                </a:lnTo>
                <a:lnTo>
                  <a:pt x="1536" y="1648"/>
                </a:lnTo>
                <a:lnTo>
                  <a:pt x="1548" y="1662"/>
                </a:lnTo>
                <a:lnTo>
                  <a:pt x="1560" y="1677"/>
                </a:lnTo>
                <a:lnTo>
                  <a:pt x="1571" y="1693"/>
                </a:lnTo>
                <a:lnTo>
                  <a:pt x="1578" y="1710"/>
                </a:lnTo>
                <a:lnTo>
                  <a:pt x="1584" y="1728"/>
                </a:lnTo>
                <a:lnTo>
                  <a:pt x="1587" y="1746"/>
                </a:lnTo>
                <a:lnTo>
                  <a:pt x="1589" y="1765"/>
                </a:lnTo>
                <a:lnTo>
                  <a:pt x="1589" y="1765"/>
                </a:lnTo>
                <a:lnTo>
                  <a:pt x="1587" y="1782"/>
                </a:lnTo>
                <a:lnTo>
                  <a:pt x="1584" y="1796"/>
                </a:lnTo>
                <a:lnTo>
                  <a:pt x="1581" y="1810"/>
                </a:lnTo>
                <a:lnTo>
                  <a:pt x="1575" y="1823"/>
                </a:lnTo>
                <a:lnTo>
                  <a:pt x="1569" y="1835"/>
                </a:lnTo>
                <a:lnTo>
                  <a:pt x="1563" y="1846"/>
                </a:lnTo>
                <a:lnTo>
                  <a:pt x="1556" y="1855"/>
                </a:lnTo>
                <a:lnTo>
                  <a:pt x="1548" y="1864"/>
                </a:lnTo>
                <a:lnTo>
                  <a:pt x="1533" y="1877"/>
                </a:lnTo>
                <a:lnTo>
                  <a:pt x="1520" y="1886"/>
                </a:lnTo>
                <a:lnTo>
                  <a:pt x="1508" y="1894"/>
                </a:lnTo>
                <a:lnTo>
                  <a:pt x="1508" y="1894"/>
                </a:lnTo>
                <a:lnTo>
                  <a:pt x="1498" y="1900"/>
                </a:lnTo>
                <a:lnTo>
                  <a:pt x="1489" y="1906"/>
                </a:lnTo>
                <a:lnTo>
                  <a:pt x="1481" y="1913"/>
                </a:lnTo>
                <a:lnTo>
                  <a:pt x="1475" y="1919"/>
                </a:lnTo>
                <a:lnTo>
                  <a:pt x="1471" y="1927"/>
                </a:lnTo>
                <a:lnTo>
                  <a:pt x="1468" y="1933"/>
                </a:lnTo>
                <a:lnTo>
                  <a:pt x="1468" y="1940"/>
                </a:lnTo>
                <a:lnTo>
                  <a:pt x="1468" y="1946"/>
                </a:lnTo>
                <a:lnTo>
                  <a:pt x="1469" y="1952"/>
                </a:lnTo>
                <a:lnTo>
                  <a:pt x="1472" y="1958"/>
                </a:lnTo>
                <a:lnTo>
                  <a:pt x="1477" y="1962"/>
                </a:lnTo>
                <a:lnTo>
                  <a:pt x="1483" y="1967"/>
                </a:lnTo>
                <a:lnTo>
                  <a:pt x="1489" y="1971"/>
                </a:lnTo>
                <a:lnTo>
                  <a:pt x="1498" y="1973"/>
                </a:lnTo>
                <a:lnTo>
                  <a:pt x="1508" y="1976"/>
                </a:lnTo>
                <a:lnTo>
                  <a:pt x="1520" y="1976"/>
                </a:lnTo>
                <a:lnTo>
                  <a:pt x="2375" y="1976"/>
                </a:lnTo>
                <a:lnTo>
                  <a:pt x="2375" y="1521"/>
                </a:lnTo>
                <a:lnTo>
                  <a:pt x="2376" y="1521"/>
                </a:lnTo>
                <a:lnTo>
                  <a:pt x="2376" y="1119"/>
                </a:lnTo>
                <a:lnTo>
                  <a:pt x="2376" y="1119"/>
                </a:lnTo>
                <a:lnTo>
                  <a:pt x="2378" y="1107"/>
                </a:lnTo>
                <a:lnTo>
                  <a:pt x="2379" y="1097"/>
                </a:lnTo>
                <a:lnTo>
                  <a:pt x="2382" y="1086"/>
                </a:lnTo>
                <a:lnTo>
                  <a:pt x="2387" y="1079"/>
                </a:lnTo>
                <a:lnTo>
                  <a:pt x="2387" y="1079"/>
                </a:lnTo>
                <a:lnTo>
                  <a:pt x="2394" y="1073"/>
                </a:lnTo>
                <a:lnTo>
                  <a:pt x="2403" y="1068"/>
                </a:lnTo>
                <a:lnTo>
                  <a:pt x="2412" y="1067"/>
                </a:lnTo>
                <a:lnTo>
                  <a:pt x="2421" y="1068"/>
                </a:lnTo>
                <a:lnTo>
                  <a:pt x="2432" y="1074"/>
                </a:lnTo>
                <a:lnTo>
                  <a:pt x="2441" y="1082"/>
                </a:lnTo>
                <a:lnTo>
                  <a:pt x="2450" y="1094"/>
                </a:lnTo>
                <a:lnTo>
                  <a:pt x="2459" y="1107"/>
                </a:lnTo>
                <a:lnTo>
                  <a:pt x="2459" y="1107"/>
                </a:lnTo>
                <a:lnTo>
                  <a:pt x="2466" y="1121"/>
                </a:lnTo>
                <a:lnTo>
                  <a:pt x="2475" y="1133"/>
                </a:lnTo>
                <a:lnTo>
                  <a:pt x="2489" y="1148"/>
                </a:lnTo>
                <a:lnTo>
                  <a:pt x="2498" y="1155"/>
                </a:lnTo>
                <a:lnTo>
                  <a:pt x="2507" y="1163"/>
                </a:lnTo>
                <a:lnTo>
                  <a:pt x="2518" y="1170"/>
                </a:lnTo>
                <a:lnTo>
                  <a:pt x="2529" y="1176"/>
                </a:lnTo>
                <a:lnTo>
                  <a:pt x="2542" y="1181"/>
                </a:lnTo>
                <a:lnTo>
                  <a:pt x="2556" y="1185"/>
                </a:lnTo>
                <a:lnTo>
                  <a:pt x="2571" y="1188"/>
                </a:lnTo>
                <a:lnTo>
                  <a:pt x="2587" y="1188"/>
                </a:lnTo>
                <a:lnTo>
                  <a:pt x="2587" y="1188"/>
                </a:lnTo>
                <a:lnTo>
                  <a:pt x="2607" y="1187"/>
                </a:lnTo>
                <a:lnTo>
                  <a:pt x="2625" y="1184"/>
                </a:lnTo>
                <a:lnTo>
                  <a:pt x="2643" y="1178"/>
                </a:lnTo>
                <a:lnTo>
                  <a:pt x="2659" y="1170"/>
                </a:lnTo>
                <a:lnTo>
                  <a:pt x="2675" y="1161"/>
                </a:lnTo>
                <a:lnTo>
                  <a:pt x="2690" y="1149"/>
                </a:lnTo>
                <a:lnTo>
                  <a:pt x="2705" y="1136"/>
                </a:lnTo>
                <a:lnTo>
                  <a:pt x="2719" y="1121"/>
                </a:lnTo>
                <a:lnTo>
                  <a:pt x="2729" y="1104"/>
                </a:lnTo>
                <a:lnTo>
                  <a:pt x="2741" y="1088"/>
                </a:lnTo>
                <a:lnTo>
                  <a:pt x="2750" y="1068"/>
                </a:lnTo>
                <a:lnTo>
                  <a:pt x="2758" y="1048"/>
                </a:lnTo>
                <a:lnTo>
                  <a:pt x="2764" y="1027"/>
                </a:lnTo>
                <a:lnTo>
                  <a:pt x="2768" y="1006"/>
                </a:lnTo>
                <a:lnTo>
                  <a:pt x="2771" y="982"/>
                </a:lnTo>
                <a:lnTo>
                  <a:pt x="2773" y="959"/>
                </a:lnTo>
                <a:lnTo>
                  <a:pt x="2773" y="959"/>
                </a:lnTo>
                <a:lnTo>
                  <a:pt x="2771" y="935"/>
                </a:lnTo>
                <a:lnTo>
                  <a:pt x="2768" y="913"/>
                </a:lnTo>
                <a:lnTo>
                  <a:pt x="2764" y="891"/>
                </a:lnTo>
                <a:lnTo>
                  <a:pt x="2758" y="870"/>
                </a:lnTo>
                <a:lnTo>
                  <a:pt x="2750" y="850"/>
                </a:lnTo>
                <a:lnTo>
                  <a:pt x="2741" y="831"/>
                </a:lnTo>
                <a:lnTo>
                  <a:pt x="2729" y="813"/>
                </a:lnTo>
                <a:lnTo>
                  <a:pt x="2719" y="796"/>
                </a:lnTo>
                <a:lnTo>
                  <a:pt x="2705" y="781"/>
                </a:lnTo>
                <a:lnTo>
                  <a:pt x="2690" y="768"/>
                </a:lnTo>
                <a:lnTo>
                  <a:pt x="2675" y="758"/>
                </a:lnTo>
                <a:lnTo>
                  <a:pt x="2659" y="747"/>
                </a:lnTo>
                <a:lnTo>
                  <a:pt x="2643" y="740"/>
                </a:lnTo>
                <a:lnTo>
                  <a:pt x="2625" y="734"/>
                </a:lnTo>
                <a:lnTo>
                  <a:pt x="2607" y="731"/>
                </a:lnTo>
                <a:lnTo>
                  <a:pt x="2587" y="729"/>
                </a:lnTo>
                <a:lnTo>
                  <a:pt x="2587" y="729"/>
                </a:lnTo>
                <a:close/>
              </a:path>
            </a:pathLst>
          </a:cu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a:ea typeface="+mn-ea"/>
                <a:cs typeface="+mn-cs"/>
              </a:rPr>
              <a:t>RPA</a:t>
            </a:r>
          </a:p>
        </p:txBody>
      </p:sp>
      <p:pic>
        <p:nvPicPr>
          <p:cNvPr id="13" name="Picture 12">
            <a:extLst>
              <a:ext uri="{FF2B5EF4-FFF2-40B4-BE49-F238E27FC236}">
                <a16:creationId xmlns:a16="http://schemas.microsoft.com/office/drawing/2014/main" xmlns="" id="{3C36AF42-965F-4623-B619-4480A8ACC5B5}"/>
              </a:ext>
            </a:extLst>
          </p:cNvPr>
          <p:cNvPicPr>
            <a:picLocks noChangeAspect="1"/>
          </p:cNvPicPr>
          <p:nvPr/>
        </p:nvPicPr>
        <p:blipFill>
          <a:blip r:embed="rId3"/>
          <a:stretch>
            <a:fillRect/>
          </a:stretch>
        </p:blipFill>
        <p:spPr>
          <a:xfrm>
            <a:off x="3701964" y="2889145"/>
            <a:ext cx="2558551" cy="2317024"/>
          </a:xfrm>
          <a:prstGeom prst="rect">
            <a:avLst/>
          </a:prstGeom>
        </p:spPr>
      </p:pic>
      <p:sp>
        <p:nvSpPr>
          <p:cNvPr id="17" name="TextBox 16">
            <a:extLst>
              <a:ext uri="{FF2B5EF4-FFF2-40B4-BE49-F238E27FC236}">
                <a16:creationId xmlns:a16="http://schemas.microsoft.com/office/drawing/2014/main" xmlns="" id="{EB9F3413-9098-470D-BA0F-B3A57FA619F0}"/>
              </a:ext>
            </a:extLst>
          </p:cNvPr>
          <p:cNvSpPr txBox="1"/>
          <p:nvPr/>
        </p:nvSpPr>
        <p:spPr>
          <a:xfrm rot="8960788">
            <a:off x="786999" y="2810736"/>
            <a:ext cx="10749320" cy="4239803"/>
          </a:xfrm>
          <a:custGeom>
            <a:avLst/>
            <a:gdLst>
              <a:gd name="connsiteX0" fmla="*/ 0 w 3600000"/>
              <a:gd name="connsiteY0" fmla="*/ 0 h 3060000"/>
              <a:gd name="connsiteX1" fmla="*/ 3600000 w 3600000"/>
              <a:gd name="connsiteY1" fmla="*/ 0 h 3060000"/>
              <a:gd name="connsiteX2" fmla="*/ 3600000 w 3600000"/>
              <a:gd name="connsiteY2" fmla="*/ 3060000 h 3060000"/>
              <a:gd name="connsiteX3" fmla="*/ 0 w 3600000"/>
              <a:gd name="connsiteY3" fmla="*/ 3060000 h 3060000"/>
              <a:gd name="connsiteX4" fmla="*/ 0 w 3600000"/>
              <a:gd name="connsiteY4" fmla="*/ 0 h 3060000"/>
              <a:gd name="connsiteX0" fmla="*/ 0 w 3600000"/>
              <a:gd name="connsiteY0" fmla="*/ 0 h 3060000"/>
              <a:gd name="connsiteX1" fmla="*/ 3600000 w 3600000"/>
              <a:gd name="connsiteY1" fmla="*/ 3060000 h 3060000"/>
              <a:gd name="connsiteX2" fmla="*/ 0 w 3600000"/>
              <a:gd name="connsiteY2" fmla="*/ 3060000 h 3060000"/>
              <a:gd name="connsiteX3" fmla="*/ 0 w 3600000"/>
              <a:gd name="connsiteY3" fmla="*/ 0 h 3060000"/>
            </a:gdLst>
            <a:ahLst/>
            <a:cxnLst>
              <a:cxn ang="0">
                <a:pos x="connsiteX0" y="connsiteY0"/>
              </a:cxn>
              <a:cxn ang="0">
                <a:pos x="connsiteX1" y="connsiteY1"/>
              </a:cxn>
              <a:cxn ang="0">
                <a:pos x="connsiteX2" y="connsiteY2"/>
              </a:cxn>
              <a:cxn ang="0">
                <a:pos x="connsiteX3" y="connsiteY3"/>
              </a:cxn>
            </a:cxnLst>
            <a:rect l="l" t="t" r="r" b="b"/>
            <a:pathLst>
              <a:path w="3600000" h="3060000">
                <a:moveTo>
                  <a:pt x="0" y="0"/>
                </a:moveTo>
                <a:lnTo>
                  <a:pt x="3600000" y="3060000"/>
                </a:lnTo>
                <a:lnTo>
                  <a:pt x="0" y="3060000"/>
                </a:lnTo>
                <a:lnTo>
                  <a:pt x="0" y="0"/>
                </a:lnTo>
                <a:close/>
              </a:path>
            </a:pathLst>
          </a:custGeom>
          <a:solidFill>
            <a:srgbClr val="FF540A">
              <a:alpha val="18000"/>
            </a:srgbClr>
          </a:solidFill>
          <a:ln w="63500">
            <a:noFill/>
          </a:ln>
        </p:spPr>
        <p:txBody>
          <a:bodyPr wrap="square" lIns="1440000" tIns="0" rIns="0" bIns="32400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Arial Black"/>
              <a:ea typeface="+mn-ea"/>
              <a:cs typeface="+mn-cs"/>
            </a:endParaRPr>
          </a:p>
        </p:txBody>
      </p:sp>
      <p:sp>
        <p:nvSpPr>
          <p:cNvPr id="19" name="Rectangle 18">
            <a:extLst>
              <a:ext uri="{FF2B5EF4-FFF2-40B4-BE49-F238E27FC236}">
                <a16:creationId xmlns:a16="http://schemas.microsoft.com/office/drawing/2014/main" xmlns="" id="{675A84D6-8C64-45F4-91CB-CECBE62D1BED}"/>
              </a:ext>
            </a:extLst>
          </p:cNvPr>
          <p:cNvSpPr/>
          <p:nvPr/>
        </p:nvSpPr>
        <p:spPr>
          <a:xfrm rot="20956535">
            <a:off x="4697163" y="5076540"/>
            <a:ext cx="38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Accelerated Path to Hyperautomation</a:t>
            </a:r>
          </a:p>
        </p:txBody>
      </p:sp>
      <p:sp>
        <p:nvSpPr>
          <p:cNvPr id="9" name="Title 1">
            <a:extLst>
              <a:ext uri="{FF2B5EF4-FFF2-40B4-BE49-F238E27FC236}">
                <a16:creationId xmlns:a16="http://schemas.microsoft.com/office/drawing/2014/main" xmlns="" id="{502AC268-2C7D-4845-AB23-3E5CD4E943F6}"/>
              </a:ext>
            </a:extLst>
          </p:cNvPr>
          <p:cNvSpPr>
            <a:spLocks noGrp="1"/>
          </p:cNvSpPr>
          <p:nvPr>
            <p:ph type="title"/>
          </p:nvPr>
        </p:nvSpPr>
        <p:spPr>
          <a:xfrm>
            <a:off x="457200" y="366713"/>
            <a:ext cx="11276013" cy="443198"/>
          </a:xfrm>
          <a:ln>
            <a:noFill/>
          </a:ln>
        </p:spPr>
        <p:txBody>
          <a:bodyPr/>
          <a:lstStyle/>
          <a:p>
            <a:pPr lvl="0"/>
            <a:r>
              <a:rPr lang="en-US" dirty="0"/>
              <a:t>Morph to Hyperautomation</a:t>
            </a:r>
          </a:p>
        </p:txBody>
      </p:sp>
      <p:grpSp>
        <p:nvGrpSpPr>
          <p:cNvPr id="10" name="Group 9">
            <a:extLst>
              <a:ext uri="{FF2B5EF4-FFF2-40B4-BE49-F238E27FC236}">
                <a16:creationId xmlns:a16="http://schemas.microsoft.com/office/drawing/2014/main" xmlns="" id="{8C8032C4-A1DA-4603-AB0A-95B0EF16F0D8}"/>
              </a:ext>
            </a:extLst>
          </p:cNvPr>
          <p:cNvGrpSpPr>
            <a:grpSpLocks noChangeAspect="1"/>
          </p:cNvGrpSpPr>
          <p:nvPr/>
        </p:nvGrpSpPr>
        <p:grpSpPr>
          <a:xfrm>
            <a:off x="6825532" y="1699106"/>
            <a:ext cx="4033589" cy="2128491"/>
            <a:chOff x="109860" y="975662"/>
            <a:chExt cx="9806304" cy="5174704"/>
          </a:xfrm>
        </p:grpSpPr>
        <p:cxnSp>
          <p:nvCxnSpPr>
            <p:cNvPr id="11" name="Straight Connector 10">
              <a:extLst>
                <a:ext uri="{FF2B5EF4-FFF2-40B4-BE49-F238E27FC236}">
                  <a16:creationId xmlns:a16="http://schemas.microsoft.com/office/drawing/2014/main" xmlns="" id="{7A5561AB-C186-45B0-BD6E-FA7D9949D609}"/>
                </a:ext>
              </a:extLst>
            </p:cNvPr>
            <p:cNvCxnSpPr/>
            <p:nvPr/>
          </p:nvCxnSpPr>
          <p:spPr>
            <a:xfrm>
              <a:off x="7407991" y="1165269"/>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CA03624D-3170-4B14-A380-14590E64BCC8}"/>
                </a:ext>
              </a:extLst>
            </p:cNvPr>
            <p:cNvCxnSpPr>
              <a:cxnSpLocks/>
            </p:cNvCxnSpPr>
            <p:nvPr/>
          </p:nvCxnSpPr>
          <p:spPr>
            <a:xfrm>
              <a:off x="7407991" y="5522855"/>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A6B2C28-1ED0-4519-93FA-72B6D4A35E8D}"/>
                </a:ext>
              </a:extLst>
            </p:cNvPr>
            <p:cNvCxnSpPr>
              <a:cxnSpLocks/>
            </p:cNvCxnSpPr>
            <p:nvPr/>
          </p:nvCxnSpPr>
          <p:spPr>
            <a:xfrm>
              <a:off x="4106177" y="2347624"/>
              <a:ext cx="0" cy="473397"/>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C0F0DBDC-7FE8-4B6F-984F-1B1A5F317649}"/>
                </a:ext>
              </a:extLst>
            </p:cNvPr>
            <p:cNvCxnSpPr>
              <a:cxnSpLocks/>
            </p:cNvCxnSpPr>
            <p:nvPr/>
          </p:nvCxnSpPr>
          <p:spPr>
            <a:xfrm>
              <a:off x="2821987" y="1761972"/>
              <a:ext cx="0" cy="523635"/>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76E26D5F-F057-48C8-BC32-26F3933C95C5}"/>
                </a:ext>
              </a:extLst>
            </p:cNvPr>
            <p:cNvCxnSpPr/>
            <p:nvPr/>
          </p:nvCxnSpPr>
          <p:spPr>
            <a:xfrm>
              <a:off x="2821987" y="4911808"/>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70E9B7EB-7D3D-476F-93E7-F391FC5533D7}"/>
                </a:ext>
              </a:extLst>
            </p:cNvPr>
            <p:cNvGrpSpPr/>
            <p:nvPr/>
          </p:nvGrpSpPr>
          <p:grpSpPr>
            <a:xfrm>
              <a:off x="1494239" y="1751913"/>
              <a:ext cx="7855376" cy="3603866"/>
              <a:chOff x="333246" y="1944956"/>
              <a:chExt cx="7793916" cy="3877992"/>
            </a:xfrm>
          </p:grpSpPr>
          <p:sp>
            <p:nvSpPr>
              <p:cNvPr id="56" name="Teardrop 55">
                <a:extLst>
                  <a:ext uri="{FF2B5EF4-FFF2-40B4-BE49-F238E27FC236}">
                    <a16:creationId xmlns:a16="http://schemas.microsoft.com/office/drawing/2014/main" xmlns="" id="{BA2311D0-663E-4E85-86C7-D88DF4734A14}"/>
                  </a:ext>
                </a:extLst>
              </p:cNvPr>
              <p:cNvSpPr/>
              <p:nvPr/>
            </p:nvSpPr>
            <p:spPr bwMode="auto">
              <a:xfrm rot="2700000">
                <a:off x="333246" y="2595749"/>
                <a:ext cx="2576408" cy="2576408"/>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mn-cs"/>
                </a:endParaRPr>
              </a:p>
            </p:txBody>
          </p:sp>
          <p:sp>
            <p:nvSpPr>
              <p:cNvPr id="57" name="Teardrop 56">
                <a:extLst>
                  <a:ext uri="{FF2B5EF4-FFF2-40B4-BE49-F238E27FC236}">
                    <a16:creationId xmlns:a16="http://schemas.microsoft.com/office/drawing/2014/main" xmlns="" id="{436225B1-5C85-4CFB-A21A-47102961473A}"/>
                  </a:ext>
                </a:extLst>
              </p:cNvPr>
              <p:cNvSpPr/>
              <p:nvPr/>
            </p:nvSpPr>
            <p:spPr bwMode="auto">
              <a:xfrm rot="18900000" flipH="1">
                <a:off x="4249170" y="1944956"/>
                <a:ext cx="3877992" cy="3877992"/>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3" name="TextBox 22">
              <a:extLst>
                <a:ext uri="{FF2B5EF4-FFF2-40B4-BE49-F238E27FC236}">
                  <a16:creationId xmlns:a16="http://schemas.microsoft.com/office/drawing/2014/main" xmlns="" id="{655D82ED-8B63-4FBF-9C5A-DD26D13B18BE}"/>
                </a:ext>
              </a:extLst>
            </p:cNvPr>
            <p:cNvSpPr txBox="1"/>
            <p:nvPr/>
          </p:nvSpPr>
          <p:spPr>
            <a:xfrm rot="2703671">
              <a:off x="5106889" y="4207876"/>
              <a:ext cx="1052429" cy="454317"/>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Scale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Outcomes</a:t>
              </a:r>
            </a:p>
          </p:txBody>
        </p:sp>
        <p:sp>
          <p:nvSpPr>
            <p:cNvPr id="24" name="TextBox 23">
              <a:extLst>
                <a:ext uri="{FF2B5EF4-FFF2-40B4-BE49-F238E27FC236}">
                  <a16:creationId xmlns:a16="http://schemas.microsoft.com/office/drawing/2014/main" xmlns="" id="{A1E8C1F1-7E4D-4868-A7EA-045590E5E5BE}"/>
                </a:ext>
              </a:extLst>
            </p:cNvPr>
            <p:cNvSpPr txBox="1"/>
            <p:nvPr/>
          </p:nvSpPr>
          <p:spPr>
            <a:xfrm>
              <a:off x="321988" y="3172123"/>
              <a:ext cx="955686" cy="896992"/>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Imagine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Vision and Options</a:t>
              </a:r>
            </a:p>
          </p:txBody>
        </p:sp>
        <p:pic>
          <p:nvPicPr>
            <p:cNvPr id="25" name="Graphic 24">
              <a:extLst>
                <a:ext uri="{FF2B5EF4-FFF2-40B4-BE49-F238E27FC236}">
                  <a16:creationId xmlns:a16="http://schemas.microsoft.com/office/drawing/2014/main" xmlns="" id="{024CEA7D-292F-4197-BCD2-BC474CD9B1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527288" y="2085654"/>
              <a:ext cx="589399" cy="422684"/>
            </a:xfrm>
            <a:prstGeom prst="rect">
              <a:avLst/>
            </a:prstGeom>
          </p:spPr>
        </p:pic>
        <p:pic>
          <p:nvPicPr>
            <p:cNvPr id="26" name="Graphic 25">
              <a:extLst>
                <a:ext uri="{FF2B5EF4-FFF2-40B4-BE49-F238E27FC236}">
                  <a16:creationId xmlns:a16="http://schemas.microsoft.com/office/drawing/2014/main" xmlns="" id="{D9F41262-F465-4369-BC22-53DA2BD199B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527288" y="4571482"/>
              <a:ext cx="589399" cy="422684"/>
            </a:xfrm>
            <a:prstGeom prst="rect">
              <a:avLst/>
            </a:prstGeom>
          </p:spPr>
        </p:pic>
        <p:pic>
          <p:nvPicPr>
            <p:cNvPr id="27" name="Graphic 26">
              <a:extLst>
                <a:ext uri="{FF2B5EF4-FFF2-40B4-BE49-F238E27FC236}">
                  <a16:creationId xmlns:a16="http://schemas.microsoft.com/office/drawing/2014/main" xmlns="" id="{94382B47-9BD7-4B76-A222-CDCC4D3FEC7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726432" y="2744967"/>
              <a:ext cx="759489" cy="544663"/>
            </a:xfrm>
            <a:prstGeom prst="rect">
              <a:avLst/>
            </a:prstGeom>
          </p:spPr>
        </p:pic>
        <p:pic>
          <p:nvPicPr>
            <p:cNvPr id="28" name="Graphic 27">
              <a:extLst>
                <a:ext uri="{FF2B5EF4-FFF2-40B4-BE49-F238E27FC236}">
                  <a16:creationId xmlns:a16="http://schemas.microsoft.com/office/drawing/2014/main" xmlns="" id="{83ACF83A-CDC0-455D-B4A3-622FFB26DEA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113291" y="1449506"/>
              <a:ext cx="589399" cy="422684"/>
            </a:xfrm>
            <a:prstGeom prst="rect">
              <a:avLst/>
            </a:prstGeom>
          </p:spPr>
        </p:pic>
        <p:pic>
          <p:nvPicPr>
            <p:cNvPr id="29" name="Graphic 28">
              <a:extLst>
                <a:ext uri="{FF2B5EF4-FFF2-40B4-BE49-F238E27FC236}">
                  <a16:creationId xmlns:a16="http://schemas.microsoft.com/office/drawing/2014/main" xmlns="" id="{D2D3E60C-9E96-43FD-9BF0-FF14EE51563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7113291" y="5202080"/>
              <a:ext cx="589399" cy="422684"/>
            </a:xfrm>
            <a:prstGeom prst="rect">
              <a:avLst/>
            </a:prstGeom>
          </p:spPr>
        </p:pic>
        <p:sp>
          <p:nvSpPr>
            <p:cNvPr id="30" name="TextBox 29">
              <a:extLst>
                <a:ext uri="{FF2B5EF4-FFF2-40B4-BE49-F238E27FC236}">
                  <a16:creationId xmlns:a16="http://schemas.microsoft.com/office/drawing/2014/main" xmlns="" id="{125ED0AD-59A2-460A-BA29-44906E503BA8}"/>
                </a:ext>
              </a:extLst>
            </p:cNvPr>
            <p:cNvSpPr txBox="1"/>
            <p:nvPr/>
          </p:nvSpPr>
          <p:spPr>
            <a:xfrm>
              <a:off x="7688573" y="1046856"/>
              <a:ext cx="222759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Deliver/Production</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xmlns="" id="{0D8CE101-816E-45EE-9BCF-F98B3199DDF2}"/>
                </a:ext>
              </a:extLst>
            </p:cNvPr>
            <p:cNvSpPr txBox="1"/>
            <p:nvPr/>
          </p:nvSpPr>
          <p:spPr>
            <a:xfrm flipH="1">
              <a:off x="2595483" y="56311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2b</a:t>
              </a:r>
            </a:p>
          </p:txBody>
        </p:sp>
        <p:sp>
          <p:nvSpPr>
            <p:cNvPr id="32" name="TextBox 31">
              <a:extLst>
                <a:ext uri="{FF2B5EF4-FFF2-40B4-BE49-F238E27FC236}">
                  <a16:creationId xmlns:a16="http://schemas.microsoft.com/office/drawing/2014/main" xmlns="" id="{F5ACD8FE-9689-4A74-BD30-F0A6451E07D6}"/>
                </a:ext>
              </a:extLst>
            </p:cNvPr>
            <p:cNvSpPr txBox="1"/>
            <p:nvPr/>
          </p:nvSpPr>
          <p:spPr>
            <a:xfrm>
              <a:off x="7688573" y="5798091"/>
              <a:ext cx="218735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Govern and Scale</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TextBox 32">
              <a:extLst>
                <a:ext uri="{FF2B5EF4-FFF2-40B4-BE49-F238E27FC236}">
                  <a16:creationId xmlns:a16="http://schemas.microsoft.com/office/drawing/2014/main" xmlns="" id="{63C4D9D2-D858-4CC6-9665-589EBEACC442}"/>
                </a:ext>
              </a:extLst>
            </p:cNvPr>
            <p:cNvSpPr txBox="1"/>
            <p:nvPr/>
          </p:nvSpPr>
          <p:spPr>
            <a:xfrm>
              <a:off x="4384132" y="1608551"/>
              <a:ext cx="1286270" cy="633053"/>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Measure, Iterate, Optimize</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TextBox 33">
              <a:extLst>
                <a:ext uri="{FF2B5EF4-FFF2-40B4-BE49-F238E27FC236}">
                  <a16:creationId xmlns:a16="http://schemas.microsoft.com/office/drawing/2014/main" xmlns="" id="{E598A4D0-1167-47BB-B7D7-410874DDFD0E}"/>
                </a:ext>
              </a:extLst>
            </p:cNvPr>
            <p:cNvSpPr txBox="1"/>
            <p:nvPr/>
          </p:nvSpPr>
          <p:spPr>
            <a:xfrm>
              <a:off x="109860" y="1353893"/>
              <a:ext cx="2387992" cy="624582"/>
            </a:xfrm>
            <a:prstGeom prst="rect">
              <a:avLst/>
            </a:prstGeom>
            <a:noFill/>
          </p:spPr>
          <p:txBody>
            <a:bodyPr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Business Objectives </a:t>
              </a:r>
              <a:br>
                <a:rPr kumimoji="0" lang="en-US" sz="800" b="1" i="0" u="none" strike="noStrike" kern="1200" cap="none" spc="0" normalizeH="0" baseline="0" noProof="0" dirty="0">
                  <a:ln>
                    <a:noFill/>
                  </a:ln>
                  <a:solidFill>
                    <a:srgbClr val="000000"/>
                  </a:solidFill>
                  <a:effectLst/>
                  <a:uLnTx/>
                  <a:uFillTx/>
                  <a:latin typeface="Arial"/>
                  <a:ea typeface="+mn-ea"/>
                  <a:cs typeface="+mn-cs"/>
                </a:rPr>
              </a:br>
              <a:r>
                <a:rPr kumimoji="0" lang="en-US" sz="800" b="1" i="0" u="none" strike="noStrike" kern="1200" cap="none" spc="0" normalizeH="0" baseline="0" noProof="0" dirty="0">
                  <a:ln>
                    <a:noFill/>
                  </a:ln>
                  <a:solidFill>
                    <a:srgbClr val="000000"/>
                  </a:solidFill>
                  <a:effectLst/>
                  <a:uLnTx/>
                  <a:uFillTx/>
                  <a:latin typeface="Arial"/>
                  <a:ea typeface="+mn-ea"/>
                  <a:cs typeface="+mn-cs"/>
                </a:rPr>
                <a:t>(Digital Ambition)</a:t>
              </a:r>
            </a:p>
          </p:txBody>
        </p:sp>
        <p:sp>
          <p:nvSpPr>
            <p:cNvPr id="35" name="TextBox 34">
              <a:extLst>
                <a:ext uri="{FF2B5EF4-FFF2-40B4-BE49-F238E27FC236}">
                  <a16:creationId xmlns:a16="http://schemas.microsoft.com/office/drawing/2014/main" xmlns="" id="{C245F5DE-0C62-421F-A82A-FFAA78FDC7C2}"/>
                </a:ext>
              </a:extLst>
            </p:cNvPr>
            <p:cNvSpPr txBox="1"/>
            <p:nvPr/>
          </p:nvSpPr>
          <p:spPr>
            <a:xfrm>
              <a:off x="3137151" y="5621380"/>
              <a:ext cx="3028442" cy="43728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Technology Exploration</a:t>
              </a:r>
            </a:p>
          </p:txBody>
        </p:sp>
        <p:sp>
          <p:nvSpPr>
            <p:cNvPr id="36" name="TextBox 35">
              <a:extLst>
                <a:ext uri="{FF2B5EF4-FFF2-40B4-BE49-F238E27FC236}">
                  <a16:creationId xmlns:a16="http://schemas.microsoft.com/office/drawing/2014/main" xmlns="" id="{60C77D7F-D9EF-42DA-AE5F-45CA1A943685}"/>
                </a:ext>
              </a:extLst>
            </p:cNvPr>
            <p:cNvSpPr txBox="1"/>
            <p:nvPr/>
          </p:nvSpPr>
          <p:spPr>
            <a:xfrm>
              <a:off x="3143141" y="5013622"/>
              <a:ext cx="2740898" cy="5528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Business Process Analysis</a:t>
              </a:r>
            </a:p>
          </p:txBody>
        </p:sp>
        <p:grpSp>
          <p:nvGrpSpPr>
            <p:cNvPr id="37" name="Group 36">
              <a:extLst>
                <a:ext uri="{FF2B5EF4-FFF2-40B4-BE49-F238E27FC236}">
                  <a16:creationId xmlns:a16="http://schemas.microsoft.com/office/drawing/2014/main" xmlns="" id="{1ADC4C34-E112-46D8-A0BE-F951CDF95670}"/>
                </a:ext>
              </a:extLst>
            </p:cNvPr>
            <p:cNvGrpSpPr/>
            <p:nvPr/>
          </p:nvGrpSpPr>
          <p:grpSpPr>
            <a:xfrm rot="18900000">
              <a:off x="6014149" y="1662396"/>
              <a:ext cx="401086" cy="623372"/>
              <a:chOff x="3587430" y="2537930"/>
              <a:chExt cx="360745" cy="608076"/>
            </a:xfrm>
          </p:grpSpPr>
          <p:sp>
            <p:nvSpPr>
              <p:cNvPr id="54" name="Freeform 47">
                <a:extLst>
                  <a:ext uri="{FF2B5EF4-FFF2-40B4-BE49-F238E27FC236}">
                    <a16:creationId xmlns:a16="http://schemas.microsoft.com/office/drawing/2014/main" xmlns="" id="{6256073F-1691-40CD-8FF5-881E507E88F0}"/>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48">
                <a:extLst>
                  <a:ext uri="{FF2B5EF4-FFF2-40B4-BE49-F238E27FC236}">
                    <a16:creationId xmlns:a16="http://schemas.microsoft.com/office/drawing/2014/main" xmlns="" id="{A93A1572-3E72-46CA-9D45-945057DCCA57}"/>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38" name="TextBox 37">
              <a:extLst>
                <a:ext uri="{FF2B5EF4-FFF2-40B4-BE49-F238E27FC236}">
                  <a16:creationId xmlns:a16="http://schemas.microsoft.com/office/drawing/2014/main" xmlns="" id="{3B014F32-4324-4428-BBAF-683F9E8877CE}"/>
                </a:ext>
              </a:extLst>
            </p:cNvPr>
            <p:cNvSpPr txBox="1"/>
            <p:nvPr/>
          </p:nvSpPr>
          <p:spPr>
            <a:xfrm rot="18908684">
              <a:off x="5070646" y="2427944"/>
              <a:ext cx="1141412" cy="481834"/>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Deliver</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39" name="TextBox 38">
              <a:extLst>
                <a:ext uri="{FF2B5EF4-FFF2-40B4-BE49-F238E27FC236}">
                  <a16:creationId xmlns:a16="http://schemas.microsoft.com/office/drawing/2014/main" xmlns="" id="{4D7C4513-762C-400A-8869-66072F3FFF7B}"/>
                </a:ext>
              </a:extLst>
            </p:cNvPr>
            <p:cNvSpPr txBox="1"/>
            <p:nvPr/>
          </p:nvSpPr>
          <p:spPr>
            <a:xfrm rot="18908684">
              <a:off x="3370298" y="3962744"/>
              <a:ext cx="1141412" cy="481834"/>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Explore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Prototypes</a:t>
              </a:r>
            </a:p>
          </p:txBody>
        </p:sp>
        <p:grpSp>
          <p:nvGrpSpPr>
            <p:cNvPr id="40" name="Group 39">
              <a:extLst>
                <a:ext uri="{FF2B5EF4-FFF2-40B4-BE49-F238E27FC236}">
                  <a16:creationId xmlns:a16="http://schemas.microsoft.com/office/drawing/2014/main" xmlns="" id="{6F275BAF-8C9A-4BEB-8C29-C878B09B13B2}"/>
                </a:ext>
              </a:extLst>
            </p:cNvPr>
            <p:cNvGrpSpPr/>
            <p:nvPr/>
          </p:nvGrpSpPr>
          <p:grpSpPr>
            <a:xfrm rot="13500000">
              <a:off x="6068911" y="4615158"/>
              <a:ext cx="369820" cy="676078"/>
              <a:chOff x="3587430" y="2537930"/>
              <a:chExt cx="360745" cy="608076"/>
            </a:xfrm>
          </p:grpSpPr>
          <p:sp>
            <p:nvSpPr>
              <p:cNvPr id="52" name="Freeform 53">
                <a:extLst>
                  <a:ext uri="{FF2B5EF4-FFF2-40B4-BE49-F238E27FC236}">
                    <a16:creationId xmlns:a16="http://schemas.microsoft.com/office/drawing/2014/main" xmlns="" id="{83B9164D-AB13-478C-A263-985AF919CF94}"/>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3" name="Freeform 54">
                <a:extLst>
                  <a:ext uri="{FF2B5EF4-FFF2-40B4-BE49-F238E27FC236}">
                    <a16:creationId xmlns:a16="http://schemas.microsoft.com/office/drawing/2014/main" xmlns="" id="{B973CABD-4A0F-4255-AB1A-F37ECEFA35C7}"/>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1" name="Group 40">
              <a:extLst>
                <a:ext uri="{FF2B5EF4-FFF2-40B4-BE49-F238E27FC236}">
                  <a16:creationId xmlns:a16="http://schemas.microsoft.com/office/drawing/2014/main" xmlns="" id="{01C501B4-A671-40C0-8245-BA157C4CAEF5}"/>
                </a:ext>
              </a:extLst>
            </p:cNvPr>
            <p:cNvGrpSpPr/>
            <p:nvPr/>
          </p:nvGrpSpPr>
          <p:grpSpPr>
            <a:xfrm rot="8100000">
              <a:off x="1658010" y="2460739"/>
              <a:ext cx="401088" cy="623372"/>
              <a:chOff x="3587430" y="2537930"/>
              <a:chExt cx="360745" cy="608076"/>
            </a:xfrm>
          </p:grpSpPr>
          <p:sp>
            <p:nvSpPr>
              <p:cNvPr id="50" name="Freeform 59">
                <a:extLst>
                  <a:ext uri="{FF2B5EF4-FFF2-40B4-BE49-F238E27FC236}">
                    <a16:creationId xmlns:a16="http://schemas.microsoft.com/office/drawing/2014/main" xmlns="" id="{4DF905D5-5524-422D-8495-121A6403907A}"/>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1" name="Freeform 60">
                <a:extLst>
                  <a:ext uri="{FF2B5EF4-FFF2-40B4-BE49-F238E27FC236}">
                    <a16:creationId xmlns:a16="http://schemas.microsoft.com/office/drawing/2014/main" xmlns="" id="{FFFC36FA-6C10-4952-96A9-8AC952023B68}"/>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xmlns="" id="{F7F746DC-A7CD-4D11-876F-2B094A9FBD64}"/>
                </a:ext>
              </a:extLst>
            </p:cNvPr>
            <p:cNvGrpSpPr/>
            <p:nvPr/>
          </p:nvGrpSpPr>
          <p:grpSpPr>
            <a:xfrm rot="2700000">
              <a:off x="1715603" y="4135219"/>
              <a:ext cx="369820" cy="676080"/>
              <a:chOff x="3587430" y="2537930"/>
              <a:chExt cx="360745" cy="608076"/>
            </a:xfrm>
          </p:grpSpPr>
          <p:sp>
            <p:nvSpPr>
              <p:cNvPr id="48" name="Freeform 65">
                <a:extLst>
                  <a:ext uri="{FF2B5EF4-FFF2-40B4-BE49-F238E27FC236}">
                    <a16:creationId xmlns:a16="http://schemas.microsoft.com/office/drawing/2014/main" xmlns="" id="{07BB3A7F-297A-4724-A991-BF9D2B9F3284}"/>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66">
                <a:extLst>
                  <a:ext uri="{FF2B5EF4-FFF2-40B4-BE49-F238E27FC236}">
                    <a16:creationId xmlns:a16="http://schemas.microsoft.com/office/drawing/2014/main" xmlns="" id="{3D0108E4-9FDB-4E75-BC1A-71A37A26F888}"/>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43" name="TextBox 42">
              <a:extLst>
                <a:ext uri="{FF2B5EF4-FFF2-40B4-BE49-F238E27FC236}">
                  <a16:creationId xmlns:a16="http://schemas.microsoft.com/office/drawing/2014/main" xmlns="" id="{07877E17-C13C-46EA-A293-E431BC7D8295}"/>
                </a:ext>
              </a:extLst>
            </p:cNvPr>
            <p:cNvSpPr txBox="1"/>
            <p:nvPr/>
          </p:nvSpPr>
          <p:spPr>
            <a:xfrm flipH="1">
              <a:off x="2595483" y="1467065"/>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1</a:t>
              </a:r>
            </a:p>
          </p:txBody>
        </p:sp>
        <p:sp>
          <p:nvSpPr>
            <p:cNvPr id="44" name="TextBox 43">
              <a:extLst>
                <a:ext uri="{FF2B5EF4-FFF2-40B4-BE49-F238E27FC236}">
                  <a16:creationId xmlns:a16="http://schemas.microsoft.com/office/drawing/2014/main" xmlns="" id="{4DD70708-5511-40D9-B9C4-70B4C776B0F2}"/>
                </a:ext>
              </a:extLst>
            </p:cNvPr>
            <p:cNvSpPr txBox="1"/>
            <p:nvPr/>
          </p:nvSpPr>
          <p:spPr>
            <a:xfrm flipH="1">
              <a:off x="2595483" y="510625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2a</a:t>
              </a:r>
            </a:p>
          </p:txBody>
        </p:sp>
        <p:sp>
          <p:nvSpPr>
            <p:cNvPr id="45" name="TextBox 44">
              <a:extLst>
                <a:ext uri="{FF2B5EF4-FFF2-40B4-BE49-F238E27FC236}">
                  <a16:creationId xmlns:a16="http://schemas.microsoft.com/office/drawing/2014/main" xmlns="" id="{EC0C9BB6-C2BE-4899-AB0F-4D3592956BEE}"/>
                </a:ext>
              </a:extLst>
            </p:cNvPr>
            <p:cNvSpPr txBox="1"/>
            <p:nvPr/>
          </p:nvSpPr>
          <p:spPr>
            <a:xfrm flipH="1">
              <a:off x="7181487" y="975662"/>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3</a:t>
              </a:r>
            </a:p>
          </p:txBody>
        </p:sp>
        <p:sp>
          <p:nvSpPr>
            <p:cNvPr id="46" name="TextBox 45">
              <a:extLst>
                <a:ext uri="{FF2B5EF4-FFF2-40B4-BE49-F238E27FC236}">
                  <a16:creationId xmlns:a16="http://schemas.microsoft.com/office/drawing/2014/main" xmlns="" id="{5B7829D4-3C28-4D2B-A2E7-B0980FC8E75E}"/>
                </a:ext>
              </a:extLst>
            </p:cNvPr>
            <p:cNvSpPr txBox="1"/>
            <p:nvPr/>
          </p:nvSpPr>
          <p:spPr>
            <a:xfrm flipH="1">
              <a:off x="7181487" y="57326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4</a:t>
              </a:r>
            </a:p>
          </p:txBody>
        </p:sp>
        <p:sp>
          <p:nvSpPr>
            <p:cNvPr id="47" name="TextBox 46">
              <a:extLst>
                <a:ext uri="{FF2B5EF4-FFF2-40B4-BE49-F238E27FC236}">
                  <a16:creationId xmlns:a16="http://schemas.microsoft.com/office/drawing/2014/main" xmlns="" id="{E5691D6C-AFCE-4810-B5E0-A6D24F91D67D}"/>
                </a:ext>
              </a:extLst>
            </p:cNvPr>
            <p:cNvSpPr txBox="1"/>
            <p:nvPr/>
          </p:nvSpPr>
          <p:spPr>
            <a:xfrm flipH="1">
              <a:off x="3879672" y="208824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5</a:t>
              </a:r>
            </a:p>
          </p:txBody>
        </p:sp>
      </p:grpSp>
      <p:sp>
        <p:nvSpPr>
          <p:cNvPr id="58" name="Rectangle 57">
            <a:extLst>
              <a:ext uri="{FF2B5EF4-FFF2-40B4-BE49-F238E27FC236}">
                <a16:creationId xmlns:a16="http://schemas.microsoft.com/office/drawing/2014/main" xmlns="" id="{0DED618D-A430-4EFB-A9C6-87225665A087}"/>
              </a:ext>
            </a:extLst>
          </p:cNvPr>
          <p:cNvSpPr/>
          <p:nvPr/>
        </p:nvSpPr>
        <p:spPr>
          <a:xfrm>
            <a:off x="7124834" y="1209998"/>
            <a:ext cx="378990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Hyperautomation</a:t>
            </a:r>
          </a:p>
        </p:txBody>
      </p:sp>
    </p:spTree>
    <p:extLst>
      <p:ext uri="{BB962C8B-B14F-4D97-AF65-F5344CB8AC3E}">
        <p14:creationId xmlns:p14="http://schemas.microsoft.com/office/powerpoint/2010/main" val="448010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Gartner Teams</a:t>
            </a:r>
          </a:p>
        </p:txBody>
      </p:sp>
    </p:spTree>
    <p:extLst>
      <p:ext uri="{BB962C8B-B14F-4D97-AF65-F5344CB8AC3E}">
        <p14:creationId xmlns:p14="http://schemas.microsoft.com/office/powerpoint/2010/main" val="3150448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Hyperautomation Core Team</a:t>
            </a:r>
          </a:p>
        </p:txBody>
      </p:sp>
      <p:sp>
        <p:nvSpPr>
          <p:cNvPr id="20" name="TextBox 19"/>
          <p:cNvSpPr txBox="1"/>
          <p:nvPr/>
        </p:nvSpPr>
        <p:spPr>
          <a:xfrm>
            <a:off x="457200" y="1114870"/>
            <a:ext cx="5487525" cy="422405"/>
          </a:xfrm>
          <a:prstGeom prst="rect">
            <a:avLst/>
          </a:prstGeom>
          <a:solidFill>
            <a:srgbClr val="002856"/>
          </a:solidFill>
        </p:spPr>
        <p:txBody>
          <a:bodyPr wrap="square" lIns="108000" tIns="72000" rIns="108000" bIns="72000" rtlCol="0">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IT Leaders Analysts</a:t>
            </a:r>
          </a:p>
        </p:txBody>
      </p:sp>
      <p:sp>
        <p:nvSpPr>
          <p:cNvPr id="30" name="Rectangle 29">
            <a:extLst>
              <a:ext uri="{FF2B5EF4-FFF2-40B4-BE49-F238E27FC236}">
                <a16:creationId xmlns:a16="http://schemas.microsoft.com/office/drawing/2014/main" xmlns="" id="{BAEF7E72-8A5E-4747-ADCE-D21F647C22C7}"/>
              </a:ext>
            </a:extLst>
          </p:cNvPr>
          <p:cNvSpPr/>
          <p:nvPr/>
        </p:nvSpPr>
        <p:spPr>
          <a:xfrm>
            <a:off x="1300094" y="2865045"/>
            <a:ext cx="457263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3"/>
              </a:rPr>
              <a:t>Stephanie Stoudt-Hansen </a:t>
            </a:r>
            <a:endPar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Sr. Director Analyst</a:t>
            </a: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r>
            <a:b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4 years at Gartner / 26 years industry experience</a:t>
            </a:r>
            <a:endParaRPr kumimoji="0" lang="en-US" sz="1400" b="0" i="0" u="none" strike="noStrike" kern="1200" cap="none" spc="0" normalizeH="0" baseline="0" noProof="0" dirty="0">
              <a:ln>
                <a:noFill/>
              </a:ln>
              <a:solidFill>
                <a:srgbClr val="000000"/>
              </a:solidFill>
              <a:effectLst/>
              <a:uLnTx/>
              <a:uFillTx/>
              <a:latin typeface="Arial"/>
              <a:ea typeface="Arial Unicode MS"/>
              <a:cs typeface="Arial Unicode MS"/>
            </a:endParaRPr>
          </a:p>
        </p:txBody>
      </p:sp>
      <p:sp>
        <p:nvSpPr>
          <p:cNvPr id="41" name="Oval 40">
            <a:extLst>
              <a:ext uri="{FF2B5EF4-FFF2-40B4-BE49-F238E27FC236}">
                <a16:creationId xmlns:a16="http://schemas.microsoft.com/office/drawing/2014/main" xmlns="" id="{BE7BD880-F4FB-8F4C-8090-3250D876F5B6}"/>
              </a:ext>
            </a:extLst>
          </p:cNvPr>
          <p:cNvSpPr/>
          <p:nvPr/>
        </p:nvSpPr>
        <p:spPr>
          <a:xfrm>
            <a:off x="400195" y="2865045"/>
            <a:ext cx="900000" cy="900000"/>
          </a:xfrm>
          <a:prstGeom prst="ellipse">
            <a:avLst/>
          </a:prstGeom>
          <a:blipFill>
            <a:blip r:embed="rId4" cstate="screen">
              <a:extLst>
                <a:ext uri="{28A0092B-C50C-407E-A947-70E740481C1C}">
                  <a14:useLocalDpi xmlns:a14="http://schemas.microsoft.com/office/drawing/2010/main"/>
                </a:ext>
              </a:extLst>
            </a:blip>
            <a:srcRect/>
            <a:stretch>
              <a:fillRect/>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6" name="Group 45">
            <a:extLst>
              <a:ext uri="{FF2B5EF4-FFF2-40B4-BE49-F238E27FC236}">
                <a16:creationId xmlns:a16="http://schemas.microsoft.com/office/drawing/2014/main" xmlns="" id="{2D637288-539D-434D-ADE6-E2CEA0BE8532}"/>
              </a:ext>
            </a:extLst>
          </p:cNvPr>
          <p:cNvGrpSpPr/>
          <p:nvPr/>
        </p:nvGrpSpPr>
        <p:grpSpPr>
          <a:xfrm>
            <a:off x="400195" y="3854396"/>
            <a:ext cx="5472534" cy="900000"/>
            <a:chOff x="483764" y="4996534"/>
            <a:chExt cx="5472534" cy="900000"/>
          </a:xfrm>
        </p:grpSpPr>
        <p:sp>
          <p:nvSpPr>
            <p:cNvPr id="47" name="Rectangle 46">
              <a:extLst>
                <a:ext uri="{FF2B5EF4-FFF2-40B4-BE49-F238E27FC236}">
                  <a16:creationId xmlns:a16="http://schemas.microsoft.com/office/drawing/2014/main" xmlns="" id="{4A9B4DEB-3ACD-9844-8FC2-B06ED856AB4C}"/>
                </a:ext>
              </a:extLst>
            </p:cNvPr>
            <p:cNvSpPr/>
            <p:nvPr/>
          </p:nvSpPr>
          <p:spPr>
            <a:xfrm>
              <a:off x="1383664" y="4996534"/>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5"/>
                </a:rPr>
                <a:t>Melanie Alexander </a:t>
              </a:r>
              <a:r>
                <a:rPr kumimoji="0" lang="en-US" sz="14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Sr. Principal Analyst</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4 years at Gartner / 25 years industry experience</a:t>
              </a:r>
            </a:p>
          </p:txBody>
        </p:sp>
        <p:sp>
          <p:nvSpPr>
            <p:cNvPr id="48" name="Oval 47">
              <a:extLst>
                <a:ext uri="{FF2B5EF4-FFF2-40B4-BE49-F238E27FC236}">
                  <a16:creationId xmlns:a16="http://schemas.microsoft.com/office/drawing/2014/main" xmlns="" id="{0B7BD217-837B-B242-93D0-2742CED6972F}"/>
                </a:ext>
              </a:extLst>
            </p:cNvPr>
            <p:cNvSpPr/>
            <p:nvPr/>
          </p:nvSpPr>
          <p:spPr>
            <a:xfrm>
              <a:off x="483764" y="4996534"/>
              <a:ext cx="900000" cy="900000"/>
            </a:xfrm>
            <a:prstGeom prst="ellipse">
              <a:avLst/>
            </a:prstGeom>
            <a:blipFill>
              <a:blip r:embed="rId6" cstate="screen">
                <a:extLst>
                  <a:ext uri="{28A0092B-C50C-407E-A947-70E740481C1C}">
                    <a14:useLocalDpi xmlns:a14="http://schemas.microsoft.com/office/drawing/2010/main"/>
                  </a:ext>
                </a:extLst>
              </a:blip>
              <a:srcRect/>
              <a:stretch>
                <a:fillRect/>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9" name="TextBox 18">
            <a:extLst>
              <a:ext uri="{FF2B5EF4-FFF2-40B4-BE49-F238E27FC236}">
                <a16:creationId xmlns:a16="http://schemas.microsoft.com/office/drawing/2014/main" xmlns="" id="{99BDABDD-23EB-4693-AAD4-69CA8C4DE03B}"/>
              </a:ext>
            </a:extLst>
          </p:cNvPr>
          <p:cNvSpPr txBox="1"/>
          <p:nvPr/>
        </p:nvSpPr>
        <p:spPr>
          <a:xfrm>
            <a:off x="6174347" y="1114869"/>
            <a:ext cx="5487525" cy="422405"/>
          </a:xfrm>
          <a:prstGeom prst="rect">
            <a:avLst/>
          </a:prstGeom>
          <a:solidFill>
            <a:srgbClr val="002856"/>
          </a:solidFill>
        </p:spPr>
        <p:txBody>
          <a:bodyPr wrap="square" lIns="108000" tIns="72000" rIns="108000" bIns="72000" rtlCol="0">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Financial Services Analysts</a:t>
            </a:r>
          </a:p>
        </p:txBody>
      </p:sp>
      <p:pic>
        <p:nvPicPr>
          <p:cNvPr id="21" name="Picture 2" descr="Laurie Shotton">
            <a:extLst>
              <a:ext uri="{FF2B5EF4-FFF2-40B4-BE49-F238E27FC236}">
                <a16:creationId xmlns:a16="http://schemas.microsoft.com/office/drawing/2014/main" xmlns="" id="{F9AF4C70-2054-45CF-9F58-2ECEEF6DA3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9272" y="2772144"/>
            <a:ext cx="672823" cy="84102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xmlns="" id="{2C134729-478D-428A-81E6-33F0691673FC}"/>
              </a:ext>
            </a:extLst>
          </p:cNvPr>
          <p:cNvSpPr/>
          <p:nvPr/>
        </p:nvSpPr>
        <p:spPr>
          <a:xfrm>
            <a:off x="7089238" y="2742658"/>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Laurie Shotton</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VP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6 year at Gartner / 19 years industry experience</a:t>
            </a:r>
          </a:p>
        </p:txBody>
      </p:sp>
      <p:sp>
        <p:nvSpPr>
          <p:cNvPr id="23" name="Rectangle 22">
            <a:extLst>
              <a:ext uri="{FF2B5EF4-FFF2-40B4-BE49-F238E27FC236}">
                <a16:creationId xmlns:a16="http://schemas.microsoft.com/office/drawing/2014/main" xmlns="" id="{09437760-199D-4A97-BA56-946C8706947A}"/>
              </a:ext>
            </a:extLst>
          </p:cNvPr>
          <p:cNvSpPr/>
          <p:nvPr/>
        </p:nvSpPr>
        <p:spPr>
          <a:xfrm>
            <a:off x="7055765" y="1735345"/>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Nicole Sturgill</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VP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12 year at Gartner / 14 years industry experience</a:t>
            </a:r>
          </a:p>
        </p:txBody>
      </p:sp>
      <p:pic>
        <p:nvPicPr>
          <p:cNvPr id="24" name="Picture 4" descr="Nicole W Sturgill">
            <a:extLst>
              <a:ext uri="{FF2B5EF4-FFF2-40B4-BE49-F238E27FC236}">
                <a16:creationId xmlns:a16="http://schemas.microsoft.com/office/drawing/2014/main" xmlns="" id="{14CBD479-4FD3-46C8-BD2D-2018F38CB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2721" y="1778983"/>
            <a:ext cx="650179" cy="81272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xmlns="" id="{A8D53673-FAAF-4839-96F9-04A7F4E73FF8}"/>
              </a:ext>
            </a:extLst>
          </p:cNvPr>
          <p:cNvSpPr/>
          <p:nvPr/>
        </p:nvSpPr>
        <p:spPr>
          <a:xfrm>
            <a:off x="1372088" y="1687681"/>
            <a:ext cx="457263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9"/>
              </a:rPr>
              <a:t>Frances Karamouzis</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Chief of Research and Distinguished VP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33 years industry experience</a:t>
            </a:r>
          </a:p>
        </p:txBody>
      </p:sp>
      <p:pic>
        <p:nvPicPr>
          <p:cNvPr id="26" name="Picture 25">
            <a:extLst>
              <a:ext uri="{FF2B5EF4-FFF2-40B4-BE49-F238E27FC236}">
                <a16:creationId xmlns:a16="http://schemas.microsoft.com/office/drawing/2014/main" xmlns="" id="{E77CE598-98DE-494E-B88C-471F602BB6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1367" y="1620843"/>
            <a:ext cx="1271439" cy="896112"/>
          </a:xfrm>
          <a:prstGeom prst="rect">
            <a:avLst/>
          </a:prstGeom>
        </p:spPr>
      </p:pic>
    </p:spTree>
    <p:extLst>
      <p:ext uri="{BB962C8B-B14F-4D97-AF65-F5344CB8AC3E}">
        <p14:creationId xmlns:p14="http://schemas.microsoft.com/office/powerpoint/2010/main" val="2167321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2"/>
            <a:ext cx="11928764" cy="531125"/>
          </a:xfrm>
        </p:spPr>
        <p:txBody>
          <a:bodyPr/>
          <a:lstStyle/>
          <a:p>
            <a:r>
              <a:rPr lang="en-US" dirty="0"/>
              <a:t>Gartner Applications Group</a:t>
            </a:r>
          </a:p>
        </p:txBody>
      </p:sp>
      <p:sp>
        <p:nvSpPr>
          <p:cNvPr id="14" name="TextBox 13"/>
          <p:cNvSpPr txBox="1"/>
          <p:nvPr/>
        </p:nvSpPr>
        <p:spPr>
          <a:xfrm>
            <a:off x="513505" y="4444897"/>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European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p:cNvSpPr txBox="1"/>
          <p:nvPr/>
        </p:nvSpPr>
        <p:spPr>
          <a:xfrm>
            <a:off x="485353" y="969920"/>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North American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Title 1"/>
          <p:cNvSpPr txBox="1">
            <a:spLocks/>
          </p:cNvSpPr>
          <p:nvPr/>
        </p:nvSpPr>
        <p:spPr>
          <a:xfrm>
            <a:off x="7164225" y="365289"/>
            <a:ext cx="3858426" cy="44319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endParaRPr kumimoji="0" lang="en-US" sz="3200" b="0" i="0" u="none" strike="noStrike" kern="1200" cap="none" spc="0" normalizeH="0" baseline="0" noProof="0" dirty="0">
              <a:ln>
                <a:noFill/>
              </a:ln>
              <a:solidFill>
                <a:srgbClr val="002856"/>
              </a:solidFill>
              <a:effectLst/>
              <a:uLnTx/>
              <a:uFillTx/>
              <a:latin typeface="Arial Black" panose="020B0A04020102020204"/>
              <a:ea typeface="+mj-ea"/>
              <a:cs typeface="+mj-cs"/>
            </a:endParaRPr>
          </a:p>
        </p:txBody>
      </p:sp>
      <p:sp>
        <p:nvSpPr>
          <p:cNvPr id="26" name="Rectangle 25">
            <a:extLst>
              <a:ext uri="{FF2B5EF4-FFF2-40B4-BE49-F238E27FC236}">
                <a16:creationId xmlns:a16="http://schemas.microsoft.com/office/drawing/2014/main" xmlns="" id="{FC54805C-E2DC-8F4D-86D8-B0D27A2B24A6}"/>
              </a:ext>
            </a:extLst>
          </p:cNvPr>
          <p:cNvSpPr/>
          <p:nvPr/>
        </p:nvSpPr>
        <p:spPr>
          <a:xfrm>
            <a:off x="1414120" y="5947251"/>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3"/>
              </a:rPr>
              <a:t>Anthony Mullen</a:t>
            </a:r>
            <a:endPar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Sr Director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4 years at Gartner/ 31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28" name="Rectangle 27">
            <a:extLst>
              <a:ext uri="{FF2B5EF4-FFF2-40B4-BE49-F238E27FC236}">
                <a16:creationId xmlns:a16="http://schemas.microsoft.com/office/drawing/2014/main" xmlns="" id="{4CD03DA2-AF8B-2141-BB35-732FB7D371DA}"/>
              </a:ext>
            </a:extLst>
          </p:cNvPr>
          <p:cNvSpPr/>
          <p:nvPr/>
        </p:nvSpPr>
        <p:spPr>
          <a:xfrm>
            <a:off x="1458607" y="4991301"/>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4"/>
              </a:rPr>
              <a:t>Brian </a:t>
            </a:r>
            <a:r>
              <a:rPr kumimoji="0" lang="en-US" sz="1600" b="1" i="0" u="none" strike="noStrike" kern="1200" cap="none" spc="0" normalizeH="0" baseline="0" noProof="0" dirty="0" err="1">
                <a:ln>
                  <a:noFill/>
                </a:ln>
                <a:solidFill>
                  <a:prstClr val="black"/>
                </a:solidFill>
                <a:effectLst/>
                <a:uLnTx/>
                <a:uFillTx/>
                <a:latin typeface="Arial"/>
                <a:ea typeface="Arial" charset="0"/>
                <a:cs typeface="Arial" panose="020B0604020202020204" pitchFamily="34" charset="0"/>
                <a:hlinkClick r:id="rId4"/>
              </a:rPr>
              <a:t>Manusama</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Sr. Director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6 year at Gartner / 22 years industry experience</a:t>
            </a:r>
          </a:p>
        </p:txBody>
      </p:sp>
      <p:sp>
        <p:nvSpPr>
          <p:cNvPr id="30" name="Rectangle 29">
            <a:extLst>
              <a:ext uri="{FF2B5EF4-FFF2-40B4-BE49-F238E27FC236}">
                <a16:creationId xmlns:a16="http://schemas.microsoft.com/office/drawing/2014/main" xmlns="" id="{BAEF7E72-8A5E-4747-ADCE-D21F647C22C7}"/>
              </a:ext>
            </a:extLst>
          </p:cNvPr>
          <p:cNvSpPr/>
          <p:nvPr/>
        </p:nvSpPr>
        <p:spPr>
          <a:xfrm>
            <a:off x="1385248" y="1451334"/>
            <a:ext cx="457263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hlinkClick r:id="rId5"/>
              </a:rPr>
              <a:t>Van Baker</a:t>
            </a:r>
            <a:endPar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VP Analyst</a:t>
            </a: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
            </a:r>
            <a:b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b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29 years at Gartner / 39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32" name="Rectangle 31">
            <a:extLst>
              <a:ext uri="{FF2B5EF4-FFF2-40B4-BE49-F238E27FC236}">
                <a16:creationId xmlns:a16="http://schemas.microsoft.com/office/drawing/2014/main" xmlns="" id="{F7A68332-7513-4D45-905D-CA4D9979839D}"/>
              </a:ext>
            </a:extLst>
          </p:cNvPr>
          <p:cNvSpPr/>
          <p:nvPr/>
        </p:nvSpPr>
        <p:spPr>
          <a:xfrm>
            <a:off x="1385246" y="3567538"/>
            <a:ext cx="457263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6"/>
              </a:rPr>
              <a:t>Bern Elliot</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Distinguished VP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43 years industry experience</a:t>
            </a:r>
          </a:p>
        </p:txBody>
      </p:sp>
      <p:sp>
        <p:nvSpPr>
          <p:cNvPr id="47" name="Rectangle 46">
            <a:extLst>
              <a:ext uri="{FF2B5EF4-FFF2-40B4-BE49-F238E27FC236}">
                <a16:creationId xmlns:a16="http://schemas.microsoft.com/office/drawing/2014/main" xmlns="" id="{4A9B4DEB-3ACD-9844-8FC2-B06ED856AB4C}"/>
              </a:ext>
            </a:extLst>
          </p:cNvPr>
          <p:cNvSpPr/>
          <p:nvPr/>
        </p:nvSpPr>
        <p:spPr>
          <a:xfrm>
            <a:off x="1385249" y="2509436"/>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7"/>
              </a:rPr>
              <a:t>Whit Andrews</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Distinguished </a:t>
            </a:r>
            <a:r>
              <a:rPr kumimoji="0" lang="en-US" sz="1400" b="1" i="0" u="none" strike="noStrike" kern="1200" cap="none" spc="0" normalizeH="0" baseline="0" noProof="0" dirty="0">
                <a:ln>
                  <a:noFill/>
                </a:ln>
                <a:solidFill>
                  <a:prstClr val="black"/>
                </a:solidFill>
                <a:effectLst/>
                <a:uLnTx/>
                <a:uFillTx/>
                <a:latin typeface="Arial"/>
                <a:ea typeface="+mn-ea"/>
                <a:cs typeface="+mn-cs"/>
              </a:rPr>
              <a:t>VP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24 years industry experience</a:t>
            </a:r>
          </a:p>
        </p:txBody>
      </p:sp>
      <p:pic>
        <p:nvPicPr>
          <p:cNvPr id="18" name="Picture 17">
            <a:extLst>
              <a:ext uri="{FF2B5EF4-FFF2-40B4-BE49-F238E27FC236}">
                <a16:creationId xmlns:a16="http://schemas.microsoft.com/office/drawing/2014/main" xmlns="" id="{97DB9F28-00A4-466C-86F5-AB801A84CC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3505" y="1461413"/>
            <a:ext cx="947912" cy="798981"/>
          </a:xfrm>
          <a:prstGeom prst="rect">
            <a:avLst/>
          </a:prstGeom>
        </p:spPr>
      </p:pic>
      <p:pic>
        <p:nvPicPr>
          <p:cNvPr id="19" name="Picture 18">
            <a:extLst>
              <a:ext uri="{FF2B5EF4-FFF2-40B4-BE49-F238E27FC236}">
                <a16:creationId xmlns:a16="http://schemas.microsoft.com/office/drawing/2014/main" xmlns="" id="{19E8089B-9B17-4EF8-AEA0-03AE9862A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124" y="2342081"/>
            <a:ext cx="893127" cy="978770"/>
          </a:xfrm>
          <a:prstGeom prst="rect">
            <a:avLst/>
          </a:prstGeom>
        </p:spPr>
      </p:pic>
      <p:pic>
        <p:nvPicPr>
          <p:cNvPr id="21" name="Picture 20">
            <a:extLst>
              <a:ext uri="{FF2B5EF4-FFF2-40B4-BE49-F238E27FC236}">
                <a16:creationId xmlns:a16="http://schemas.microsoft.com/office/drawing/2014/main" xmlns="" id="{1F8434A3-3BCF-4101-A6CF-4EE966EB75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672" y="3393489"/>
            <a:ext cx="638031" cy="978770"/>
          </a:xfrm>
          <a:prstGeom prst="rect">
            <a:avLst/>
          </a:prstGeom>
        </p:spPr>
      </p:pic>
      <p:pic>
        <p:nvPicPr>
          <p:cNvPr id="22" name="Picture 21">
            <a:extLst>
              <a:ext uri="{FF2B5EF4-FFF2-40B4-BE49-F238E27FC236}">
                <a16:creationId xmlns:a16="http://schemas.microsoft.com/office/drawing/2014/main" xmlns="" id="{C3B4FD9F-2C7F-44FC-9605-F993C3BBC9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6024" y="4909676"/>
            <a:ext cx="768096" cy="896112"/>
          </a:xfrm>
          <a:prstGeom prst="rect">
            <a:avLst/>
          </a:prstGeom>
        </p:spPr>
      </p:pic>
      <p:pic>
        <p:nvPicPr>
          <p:cNvPr id="23" name="Picture 22">
            <a:extLst>
              <a:ext uri="{FF2B5EF4-FFF2-40B4-BE49-F238E27FC236}">
                <a16:creationId xmlns:a16="http://schemas.microsoft.com/office/drawing/2014/main" xmlns="" id="{6E803236-E089-41AE-A7CF-21B151550E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661" y="5861738"/>
            <a:ext cx="1194816" cy="896112"/>
          </a:xfrm>
          <a:prstGeom prst="rect">
            <a:avLst/>
          </a:prstGeom>
        </p:spPr>
      </p:pic>
      <p:pic>
        <p:nvPicPr>
          <p:cNvPr id="16" name="Picture 15">
            <a:extLst>
              <a:ext uri="{FF2B5EF4-FFF2-40B4-BE49-F238E27FC236}">
                <a16:creationId xmlns:a16="http://schemas.microsoft.com/office/drawing/2014/main" xmlns="" id="{3FEC8136-6F1D-4D53-92D2-80A4CC75656A}"/>
              </a:ext>
            </a:extLst>
          </p:cNvPr>
          <p:cNvPicPr>
            <a:picLocks noChangeAspect="1"/>
          </p:cNvPicPr>
          <p:nvPr/>
        </p:nvPicPr>
        <p:blipFill>
          <a:blip r:embed="rId13"/>
          <a:stretch>
            <a:fillRect/>
          </a:stretch>
        </p:blipFill>
        <p:spPr>
          <a:xfrm>
            <a:off x="6698387" y="2776208"/>
            <a:ext cx="720726" cy="810817"/>
          </a:xfrm>
          <a:prstGeom prst="rect">
            <a:avLst/>
          </a:prstGeom>
        </p:spPr>
      </p:pic>
      <p:sp>
        <p:nvSpPr>
          <p:cNvPr id="17" name="Rectangle 16">
            <a:extLst>
              <a:ext uri="{FF2B5EF4-FFF2-40B4-BE49-F238E27FC236}">
                <a16:creationId xmlns:a16="http://schemas.microsoft.com/office/drawing/2014/main" xmlns="" id="{728CF5EE-A6CC-44F2-B768-27C21F2AD426}"/>
              </a:ext>
            </a:extLst>
          </p:cNvPr>
          <p:cNvSpPr/>
          <p:nvPr/>
        </p:nvSpPr>
        <p:spPr>
          <a:xfrm>
            <a:off x="7493302" y="3709053"/>
            <a:ext cx="4037058"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14"/>
              </a:rPr>
              <a:t>Rob Dunie </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Sr. Director Analyst</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7 years at Gartner /20 years industry experience</a:t>
            </a:r>
          </a:p>
        </p:txBody>
      </p:sp>
      <p:sp>
        <p:nvSpPr>
          <p:cNvPr id="24" name="Oval 23">
            <a:extLst>
              <a:ext uri="{FF2B5EF4-FFF2-40B4-BE49-F238E27FC236}">
                <a16:creationId xmlns:a16="http://schemas.microsoft.com/office/drawing/2014/main" xmlns="" id="{9F0CF6F4-2248-43D9-AC57-FDD2B4599A2D}"/>
              </a:ext>
            </a:extLst>
          </p:cNvPr>
          <p:cNvSpPr/>
          <p:nvPr/>
        </p:nvSpPr>
        <p:spPr>
          <a:xfrm>
            <a:off x="6608750" y="3709053"/>
            <a:ext cx="900000" cy="900000"/>
          </a:xfrm>
          <a:prstGeom prst="ellipse">
            <a:avLst/>
          </a:prstGeom>
          <a:blipFill>
            <a:blip r:embed="rId15" cstate="screen">
              <a:extLst>
                <a:ext uri="{28A0092B-C50C-407E-A947-70E740481C1C}">
                  <a14:useLocalDpi xmlns:a14="http://schemas.microsoft.com/office/drawing/2010/main"/>
                </a:ext>
              </a:extLst>
            </a:blip>
            <a:srcRect/>
            <a:stretch>
              <a:fillRect/>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xmlns="" id="{277C598E-4F4B-4880-983F-446945151B4A}"/>
              </a:ext>
            </a:extLst>
          </p:cNvPr>
          <p:cNvSpPr/>
          <p:nvPr/>
        </p:nvSpPr>
        <p:spPr>
          <a:xfrm>
            <a:off x="7493301" y="1609436"/>
            <a:ext cx="420657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Saikat Ray</a:t>
            </a: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mn-cs"/>
              </a:rPr>
              <a:t>Sr Director Analyst</a:t>
            </a:r>
            <a:r>
              <a:rPr kumimoji="0" lang="en-US" sz="1400" b="0" i="0" u="none" strike="noStrike" kern="1200" cap="none" spc="0" normalizeH="0" baseline="0" noProof="0" dirty="0">
                <a:ln>
                  <a:noFill/>
                </a:ln>
                <a:solidFill>
                  <a:srgbClr val="000000"/>
                </a:solidFill>
                <a:effectLst/>
                <a:uLnTx/>
                <a:uFillTx/>
                <a:latin typeface="Arial"/>
                <a:ea typeface="+mn-ea"/>
                <a:cs typeface="+mn-cs"/>
              </a:rPr>
              <a:t/>
            </a:r>
            <a:br>
              <a:rPr kumimoji="0" lang="en-US" sz="1400" b="0" i="0" u="none" strike="noStrike" kern="1200" cap="none" spc="0" normalizeH="0" baseline="0" noProof="0" dirty="0">
                <a:ln>
                  <a:noFill/>
                </a:ln>
                <a:solidFill>
                  <a:srgbClr val="000000"/>
                </a:solidFill>
                <a:effectLst/>
                <a:uLnTx/>
                <a:uFillTx/>
                <a:latin typeface="Arial"/>
                <a:ea typeface="+mn-ea"/>
                <a:cs typeface="+mn-cs"/>
              </a:rPr>
            </a:br>
            <a:r>
              <a:rPr kumimoji="0" lang="en-US" sz="1400" b="0" i="0" u="none" strike="noStrike" kern="1200" cap="none" spc="0" normalizeH="0" baseline="0" noProof="0" dirty="0">
                <a:ln>
                  <a:noFill/>
                </a:ln>
                <a:solidFill>
                  <a:srgbClr val="000000"/>
                </a:solidFill>
                <a:effectLst/>
                <a:uLnTx/>
                <a:uFillTx/>
                <a:latin typeface="Arial"/>
                <a:ea typeface="+mn-ea"/>
                <a:cs typeface="+mn-cs"/>
              </a:rPr>
              <a:t>2  years at </a:t>
            </a: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Gartner / 20 years industry experience</a:t>
            </a:r>
          </a:p>
        </p:txBody>
      </p:sp>
      <p:sp>
        <p:nvSpPr>
          <p:cNvPr id="29" name="Oval 28">
            <a:extLst>
              <a:ext uri="{FF2B5EF4-FFF2-40B4-BE49-F238E27FC236}">
                <a16:creationId xmlns:a16="http://schemas.microsoft.com/office/drawing/2014/main" xmlns="" id="{74BFFE64-ACDC-4C4D-AA2D-AC423AE40F2E}"/>
              </a:ext>
            </a:extLst>
          </p:cNvPr>
          <p:cNvSpPr/>
          <p:nvPr/>
        </p:nvSpPr>
        <p:spPr>
          <a:xfrm>
            <a:off x="6608750" y="1609436"/>
            <a:ext cx="900000" cy="900000"/>
          </a:xfrm>
          <a:prstGeom prst="ellipse">
            <a:avLst/>
          </a:prstGeom>
          <a:blipFill>
            <a:blip r:embed="rId16" cstate="screen">
              <a:extLst>
                <a:ext uri="{28A0092B-C50C-407E-A947-70E740481C1C}">
                  <a14:useLocalDpi xmlns:a14="http://schemas.microsoft.com/office/drawing/2010/main"/>
                </a:ext>
              </a:extLst>
            </a:blip>
            <a:srcRect/>
            <a:stretch>
              <a:fillRect l="10348"/>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xmlns="" id="{B2186007-E8C1-4A71-8C5F-8E37F73A9D07}"/>
              </a:ext>
            </a:extLst>
          </p:cNvPr>
          <p:cNvSpPr/>
          <p:nvPr/>
        </p:nvSpPr>
        <p:spPr>
          <a:xfrm>
            <a:off x="6547790" y="2634315"/>
            <a:ext cx="960960" cy="900000"/>
          </a:xfrm>
          <a:prstGeom prst="ellipse">
            <a:avLst/>
          </a:prstGeom>
          <a:noFill/>
          <a:ln w="28575">
            <a:solidFill>
              <a:srgbClr val="4B67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3" name="Rectangle 32">
            <a:extLst>
              <a:ext uri="{FF2B5EF4-FFF2-40B4-BE49-F238E27FC236}">
                <a16:creationId xmlns:a16="http://schemas.microsoft.com/office/drawing/2014/main" xmlns="" id="{93863F5B-74C0-4194-9C56-AAA8FC691BCB}"/>
              </a:ext>
            </a:extLst>
          </p:cNvPr>
          <p:cNvSpPr/>
          <p:nvPr/>
        </p:nvSpPr>
        <p:spPr>
          <a:xfrm>
            <a:off x="7493302" y="2634315"/>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Naved Rashid</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Assoc Principle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 year at Gartner / 6 years industry experience</a:t>
            </a:r>
          </a:p>
        </p:txBody>
      </p:sp>
      <p:sp>
        <p:nvSpPr>
          <p:cNvPr id="34" name="TextBox 33">
            <a:extLst>
              <a:ext uri="{FF2B5EF4-FFF2-40B4-BE49-F238E27FC236}">
                <a16:creationId xmlns:a16="http://schemas.microsoft.com/office/drawing/2014/main" xmlns="" id="{C276F492-F0AF-4806-9433-E8C4729CBA3B}"/>
              </a:ext>
            </a:extLst>
          </p:cNvPr>
          <p:cNvSpPr txBox="1"/>
          <p:nvPr/>
        </p:nvSpPr>
        <p:spPr>
          <a:xfrm>
            <a:off x="6421582" y="950145"/>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RPA Analysts &amp; Advisors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12653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2"/>
            <a:ext cx="11928764" cy="531125"/>
          </a:xfrm>
        </p:spPr>
        <p:txBody>
          <a:bodyPr/>
          <a:lstStyle/>
          <a:p>
            <a:r>
              <a:rPr lang="en-US" dirty="0"/>
              <a:t>Gartner AI team (Data &amp; Analytics Group)</a:t>
            </a:r>
          </a:p>
        </p:txBody>
      </p:sp>
      <p:sp>
        <p:nvSpPr>
          <p:cNvPr id="14" name="TextBox 13"/>
          <p:cNvSpPr txBox="1"/>
          <p:nvPr/>
        </p:nvSpPr>
        <p:spPr>
          <a:xfrm>
            <a:off x="6219123" y="1309554"/>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European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p:cNvSpPr txBox="1"/>
          <p:nvPr/>
        </p:nvSpPr>
        <p:spPr>
          <a:xfrm>
            <a:off x="457199" y="1309554"/>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North American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Title 1"/>
          <p:cNvSpPr txBox="1">
            <a:spLocks/>
          </p:cNvSpPr>
          <p:nvPr/>
        </p:nvSpPr>
        <p:spPr>
          <a:xfrm>
            <a:off x="7164225" y="365289"/>
            <a:ext cx="3858426" cy="44319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endParaRPr kumimoji="0" lang="en-US" sz="3200" b="0" i="0" u="none" strike="noStrike" kern="1200" cap="none" spc="0" normalizeH="0" baseline="0" noProof="0" dirty="0">
              <a:ln>
                <a:noFill/>
              </a:ln>
              <a:solidFill>
                <a:srgbClr val="002856"/>
              </a:solidFill>
              <a:effectLst/>
              <a:uLnTx/>
              <a:uFillTx/>
              <a:latin typeface="Arial Black" panose="020B0A04020102020204"/>
              <a:ea typeface="+mj-ea"/>
              <a:cs typeface="+mj-cs"/>
            </a:endParaRPr>
          </a:p>
        </p:txBody>
      </p:sp>
      <p:sp>
        <p:nvSpPr>
          <p:cNvPr id="26" name="Rectangle 25">
            <a:extLst>
              <a:ext uri="{FF2B5EF4-FFF2-40B4-BE49-F238E27FC236}">
                <a16:creationId xmlns:a16="http://schemas.microsoft.com/office/drawing/2014/main" xmlns="" id="{FC54805C-E2DC-8F4D-86D8-B0D27A2B24A6}"/>
              </a:ext>
            </a:extLst>
          </p:cNvPr>
          <p:cNvSpPr/>
          <p:nvPr/>
        </p:nvSpPr>
        <p:spPr>
          <a:xfrm>
            <a:off x="7328724" y="2979000"/>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3"/>
              </a:rPr>
              <a:t>Alex Linden</a:t>
            </a:r>
            <a:endPar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VP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7 years at Gartner/ 36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28" name="Rectangle 27">
            <a:extLst>
              <a:ext uri="{FF2B5EF4-FFF2-40B4-BE49-F238E27FC236}">
                <a16:creationId xmlns:a16="http://schemas.microsoft.com/office/drawing/2014/main" xmlns="" id="{4CD03DA2-AF8B-2141-BB35-732FB7D371DA}"/>
              </a:ext>
            </a:extLst>
          </p:cNvPr>
          <p:cNvSpPr/>
          <p:nvPr/>
        </p:nvSpPr>
        <p:spPr>
          <a:xfrm>
            <a:off x="7164225" y="1807014"/>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4"/>
              </a:rPr>
              <a:t>Pieter den Hamer</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Sr. Director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 year at Gartner / 27 years industry experience</a:t>
            </a:r>
          </a:p>
        </p:txBody>
      </p:sp>
      <p:sp>
        <p:nvSpPr>
          <p:cNvPr id="30" name="Rectangle 29">
            <a:extLst>
              <a:ext uri="{FF2B5EF4-FFF2-40B4-BE49-F238E27FC236}">
                <a16:creationId xmlns:a16="http://schemas.microsoft.com/office/drawing/2014/main" xmlns="" id="{BAEF7E72-8A5E-4747-ADCE-D21F647C22C7}"/>
              </a:ext>
            </a:extLst>
          </p:cNvPr>
          <p:cNvSpPr/>
          <p:nvPr/>
        </p:nvSpPr>
        <p:spPr>
          <a:xfrm>
            <a:off x="1475800" y="1825923"/>
            <a:ext cx="457263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hlinkClick r:id="rId5"/>
              </a:rPr>
              <a:t>Erick Brethenoux </a:t>
            </a:r>
            <a:endPar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VP Analyst</a:t>
            </a: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
            </a:r>
            <a:b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b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 years at Gartner / 30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32" name="Rectangle 31">
            <a:extLst>
              <a:ext uri="{FF2B5EF4-FFF2-40B4-BE49-F238E27FC236}">
                <a16:creationId xmlns:a16="http://schemas.microsoft.com/office/drawing/2014/main" xmlns="" id="{F7A68332-7513-4D45-905D-CA4D9979839D}"/>
              </a:ext>
            </a:extLst>
          </p:cNvPr>
          <p:cNvSpPr/>
          <p:nvPr/>
        </p:nvSpPr>
        <p:spPr>
          <a:xfrm>
            <a:off x="1432623" y="3229532"/>
            <a:ext cx="457263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6"/>
              </a:rPr>
              <a:t>Frances Karamouzis</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Chief of Research and Distinguished VP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33 years industry experience</a:t>
            </a:r>
          </a:p>
        </p:txBody>
      </p:sp>
      <p:sp>
        <p:nvSpPr>
          <p:cNvPr id="47" name="Rectangle 46">
            <a:extLst>
              <a:ext uri="{FF2B5EF4-FFF2-40B4-BE49-F238E27FC236}">
                <a16:creationId xmlns:a16="http://schemas.microsoft.com/office/drawing/2014/main" xmlns="" id="{4A9B4DEB-3ACD-9844-8FC2-B06ED856AB4C}"/>
              </a:ext>
            </a:extLst>
          </p:cNvPr>
          <p:cNvSpPr/>
          <p:nvPr/>
        </p:nvSpPr>
        <p:spPr>
          <a:xfrm>
            <a:off x="1412085" y="4338226"/>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7"/>
              </a:rPr>
              <a:t>Svetlana </a:t>
            </a:r>
            <a:r>
              <a:rPr kumimoji="0" lang="en-US" sz="1600" b="1" i="0" u="none" strike="noStrike" kern="1200" cap="none" spc="0" normalizeH="0" baseline="0" noProof="0" dirty="0" err="1">
                <a:ln>
                  <a:noFill/>
                </a:ln>
                <a:solidFill>
                  <a:prstClr val="black"/>
                </a:solidFill>
                <a:effectLst/>
                <a:uLnTx/>
                <a:uFillTx/>
                <a:latin typeface="Arial"/>
                <a:ea typeface="Arial" charset="0"/>
                <a:cs typeface="Arial" panose="020B0604020202020204" pitchFamily="34" charset="0"/>
                <a:hlinkClick r:id="rId7"/>
              </a:rPr>
              <a:t>Sicular</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mn-cs"/>
              </a:rPr>
              <a:t>VP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8 years at Gartner / 27 years industry experience</a:t>
            </a:r>
          </a:p>
        </p:txBody>
      </p:sp>
      <p:sp>
        <p:nvSpPr>
          <p:cNvPr id="31" name="TextBox 30">
            <a:extLst>
              <a:ext uri="{FF2B5EF4-FFF2-40B4-BE49-F238E27FC236}">
                <a16:creationId xmlns:a16="http://schemas.microsoft.com/office/drawing/2014/main" xmlns="" id="{51070812-D021-424E-BB52-7E6EE47D85F7}"/>
              </a:ext>
            </a:extLst>
          </p:cNvPr>
          <p:cNvSpPr txBox="1"/>
          <p:nvPr/>
        </p:nvSpPr>
        <p:spPr>
          <a:xfrm>
            <a:off x="6219123" y="4276990"/>
            <a:ext cx="3709621"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Asia Pac</a:t>
            </a:r>
          </a:p>
        </p:txBody>
      </p:sp>
      <p:sp>
        <p:nvSpPr>
          <p:cNvPr id="42" name="Rectangle 41">
            <a:extLst>
              <a:ext uri="{FF2B5EF4-FFF2-40B4-BE49-F238E27FC236}">
                <a16:creationId xmlns:a16="http://schemas.microsoft.com/office/drawing/2014/main" xmlns="" id="{16507D0E-7AE9-4D84-B5C5-26C3E65477DB}"/>
              </a:ext>
            </a:extLst>
          </p:cNvPr>
          <p:cNvSpPr/>
          <p:nvPr/>
        </p:nvSpPr>
        <p:spPr>
          <a:xfrm>
            <a:off x="7430714" y="4699395"/>
            <a:ext cx="425020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a:r>
            <a:br>
              <a:rPr kumimoji="0" lang="en-US" sz="1800" b="0" i="0" u="none" strike="noStrike" kern="1200" cap="none" spc="0" normalizeH="0" baseline="0" noProof="0" dirty="0">
                <a:ln>
                  <a:noFill/>
                </a:ln>
                <a:solidFill>
                  <a:prstClr val="black"/>
                </a:solidFill>
                <a:effectLst/>
                <a:uLnTx/>
                <a:uFillTx/>
                <a:latin typeface="Arial"/>
                <a:ea typeface="+mn-ea"/>
                <a:cs typeface="+mn-cs"/>
              </a:rPr>
            </a:br>
            <a:r>
              <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hlinkClick r:id="rId8"/>
              </a:rPr>
              <a:t>Shubhangi Vashisth</a:t>
            </a:r>
            <a:r>
              <a:rPr kumimoji="0" lang="en-US" sz="1800" b="0" i="0" u="none" strike="noStrike" kern="1200" cap="none" spc="0" normalizeH="0" baseline="0" noProof="0" dirty="0">
                <a:ln>
                  <a:noFill/>
                </a:ln>
                <a:solidFill>
                  <a:prstClr val="black"/>
                </a:solidFill>
                <a:effectLst/>
                <a:uLnTx/>
                <a:uFillTx/>
                <a:latin typeface="Arial"/>
                <a:ea typeface="+mn-ea"/>
                <a:cs typeface="+mn-cs"/>
              </a:rPr>
              <a:t>  </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Sr Principal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5 years at Gartner / 13 years industry experience</a:t>
            </a:r>
          </a:p>
        </p:txBody>
      </p:sp>
      <p:pic>
        <p:nvPicPr>
          <p:cNvPr id="21" name="Picture 20">
            <a:extLst>
              <a:ext uri="{FF2B5EF4-FFF2-40B4-BE49-F238E27FC236}">
                <a16:creationId xmlns:a16="http://schemas.microsoft.com/office/drawing/2014/main" xmlns="" id="{24565BD3-8246-4B7C-B06C-71BE5837D47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8173" y="4803989"/>
            <a:ext cx="678137" cy="896112"/>
          </a:xfrm>
          <a:prstGeom prst="rect">
            <a:avLst/>
          </a:prstGeom>
        </p:spPr>
      </p:pic>
      <p:pic>
        <p:nvPicPr>
          <p:cNvPr id="22" name="Picture 21">
            <a:extLst>
              <a:ext uri="{FF2B5EF4-FFF2-40B4-BE49-F238E27FC236}">
                <a16:creationId xmlns:a16="http://schemas.microsoft.com/office/drawing/2014/main" xmlns="" id="{D8A2EF2D-4114-4271-80C8-A0282E9B5D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3941" y="2928934"/>
            <a:ext cx="896112" cy="896112"/>
          </a:xfrm>
          <a:prstGeom prst="rect">
            <a:avLst/>
          </a:prstGeom>
        </p:spPr>
      </p:pic>
      <p:pic>
        <p:nvPicPr>
          <p:cNvPr id="23" name="Picture 22">
            <a:extLst>
              <a:ext uri="{FF2B5EF4-FFF2-40B4-BE49-F238E27FC236}">
                <a16:creationId xmlns:a16="http://schemas.microsoft.com/office/drawing/2014/main" xmlns="" id="{B7BE4436-316C-4186-AEE7-4FB8AD253A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25955" y="1760150"/>
            <a:ext cx="672084" cy="896112"/>
          </a:xfrm>
          <a:prstGeom prst="rect">
            <a:avLst/>
          </a:prstGeom>
        </p:spPr>
      </p:pic>
      <p:pic>
        <p:nvPicPr>
          <p:cNvPr id="27" name="Picture 26">
            <a:extLst>
              <a:ext uri="{FF2B5EF4-FFF2-40B4-BE49-F238E27FC236}">
                <a16:creationId xmlns:a16="http://schemas.microsoft.com/office/drawing/2014/main" xmlns="" id="{30DABA91-462C-4760-A5CB-C19E0176AB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6690" y="4200693"/>
            <a:ext cx="671085" cy="1005840"/>
          </a:xfrm>
          <a:prstGeom prst="rect">
            <a:avLst/>
          </a:prstGeom>
        </p:spPr>
      </p:pic>
      <p:pic>
        <p:nvPicPr>
          <p:cNvPr id="33" name="Picture 32">
            <a:extLst>
              <a:ext uri="{FF2B5EF4-FFF2-40B4-BE49-F238E27FC236}">
                <a16:creationId xmlns:a16="http://schemas.microsoft.com/office/drawing/2014/main" xmlns="" id="{D636D37C-748A-4C77-B98A-0E760AEB2E3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5220" y="1829811"/>
            <a:ext cx="711820" cy="896112"/>
          </a:xfrm>
          <a:prstGeom prst="rect">
            <a:avLst/>
          </a:prstGeom>
        </p:spPr>
      </p:pic>
      <p:pic>
        <p:nvPicPr>
          <p:cNvPr id="35" name="Picture 34">
            <a:extLst>
              <a:ext uri="{FF2B5EF4-FFF2-40B4-BE49-F238E27FC236}">
                <a16:creationId xmlns:a16="http://schemas.microsoft.com/office/drawing/2014/main" xmlns="" id="{36F1D0CE-DBF3-4CCF-B004-D627FEA445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1902" y="3162694"/>
            <a:ext cx="1271439" cy="896112"/>
          </a:xfrm>
          <a:prstGeom prst="rect">
            <a:avLst/>
          </a:prstGeom>
        </p:spPr>
      </p:pic>
      <p:pic>
        <p:nvPicPr>
          <p:cNvPr id="36" name="Picture 2" descr="Farhan Choudhary">
            <a:extLst>
              <a:ext uri="{FF2B5EF4-FFF2-40B4-BE49-F238E27FC236}">
                <a16:creationId xmlns:a16="http://schemas.microsoft.com/office/drawing/2014/main" xmlns="" id="{13450F4E-69EF-4F78-BC9C-A609AB9F3D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9146" y="5692797"/>
            <a:ext cx="762000" cy="9525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xmlns="" id="{851B3D9F-BF20-4F12-91C9-FED292B36156}"/>
              </a:ext>
            </a:extLst>
          </p:cNvPr>
          <p:cNvSpPr/>
          <p:nvPr/>
        </p:nvSpPr>
        <p:spPr>
          <a:xfrm>
            <a:off x="7436059" y="5748027"/>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hlinkClick r:id="rId16"/>
              </a:rPr>
              <a:t>Farhan Choudhary</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panose="020B0604020202020204"/>
                <a:ea typeface="+mn-ea"/>
                <a:cs typeface="+mn-cs"/>
              </a:rPr>
              <a:t>Assoc Principal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1 years at Gartner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15 years industry experience</a:t>
            </a:r>
          </a:p>
        </p:txBody>
      </p:sp>
    </p:spTree>
    <p:extLst>
      <p:ext uri="{BB962C8B-B14F-4D97-AF65-F5344CB8AC3E}">
        <p14:creationId xmlns:p14="http://schemas.microsoft.com/office/powerpoint/2010/main" val="1560770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717" y="1352571"/>
            <a:ext cx="10362120" cy="4152858"/>
          </a:xfrm>
        </p:spPr>
        <p:txBody>
          <a:bodyPr/>
          <a:lstStyle/>
          <a:p>
            <a:r>
              <a:rPr lang="en-US" sz="2800" dirty="0"/>
              <a:t>Gartner Definition of Hyperautomation</a:t>
            </a:r>
            <a:r>
              <a:rPr lang="en-US" sz="2400" dirty="0"/>
              <a:t/>
            </a:r>
            <a:br>
              <a:rPr lang="en-US" sz="2400" dirty="0"/>
            </a:br>
            <a:r>
              <a:rPr lang="en-US" sz="2400" dirty="0">
                <a:latin typeface="+mn-lt"/>
              </a:rPr>
              <a:t>“Business-driven </a:t>
            </a:r>
            <a:r>
              <a:rPr lang="en-US" sz="2400" dirty="0" err="1">
                <a:latin typeface="+mn-lt"/>
              </a:rPr>
              <a:t>hyperautomation</a:t>
            </a:r>
            <a:r>
              <a:rPr lang="en-US" sz="2400" dirty="0">
                <a:latin typeface="+mn-lt"/>
              </a:rPr>
              <a:t> is a disciplined approach that organizations use to rapidly identify, vet and automate as many business and IT processes as possible. Hyperautomation involves the orchestrated use of multiple technologies, tools or platforms. Examples of these include AI, machine learning, event-driven software architecture, robotic process automation (RPA), BPM/</a:t>
            </a:r>
            <a:r>
              <a:rPr lang="en-US" sz="2400" dirty="0" err="1">
                <a:latin typeface="+mn-lt"/>
              </a:rPr>
              <a:t>iBPMS</a:t>
            </a:r>
            <a:r>
              <a:rPr lang="en-US" sz="2400" dirty="0">
                <a:latin typeface="+mn-lt"/>
              </a:rPr>
              <a:t>, integration platform as a service (iPaaS), low code/no code tools,  packaged software and other types of decision, process and task automation tools.”</a:t>
            </a:r>
            <a:endParaRPr lang="en-US" sz="2400" dirty="0"/>
          </a:p>
        </p:txBody>
      </p:sp>
    </p:spTree>
    <p:extLst>
      <p:ext uri="{BB962C8B-B14F-4D97-AF65-F5344CB8AC3E}">
        <p14:creationId xmlns:p14="http://schemas.microsoft.com/office/powerpoint/2010/main" val="76752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818C3-D7A9-429E-AC13-4F39DCACA116}"/>
              </a:ext>
            </a:extLst>
          </p:cNvPr>
          <p:cNvSpPr>
            <a:spLocks noGrp="1"/>
          </p:cNvSpPr>
          <p:nvPr>
            <p:ph type="title"/>
          </p:nvPr>
        </p:nvSpPr>
        <p:spPr/>
        <p:txBody>
          <a:bodyPr/>
          <a:lstStyle/>
          <a:p>
            <a:r>
              <a:rPr lang="en-US" dirty="0"/>
              <a:t>Hyperautomation Enables Debt Reduction</a:t>
            </a:r>
            <a:br>
              <a:rPr lang="en-US" dirty="0"/>
            </a:br>
            <a:endParaRPr lang="en-US" dirty="0"/>
          </a:p>
        </p:txBody>
      </p:sp>
      <p:grpSp>
        <p:nvGrpSpPr>
          <p:cNvPr id="3" name="Group 2">
            <a:extLst>
              <a:ext uri="{FF2B5EF4-FFF2-40B4-BE49-F238E27FC236}">
                <a16:creationId xmlns:a16="http://schemas.microsoft.com/office/drawing/2014/main" xmlns="" id="{E7840D69-82F3-45DE-BA05-70C3A2D74832}"/>
              </a:ext>
            </a:extLst>
          </p:cNvPr>
          <p:cNvGrpSpPr/>
          <p:nvPr/>
        </p:nvGrpSpPr>
        <p:grpSpPr>
          <a:xfrm>
            <a:off x="1019178" y="975662"/>
            <a:ext cx="9806304" cy="5174704"/>
            <a:chOff x="109860" y="975662"/>
            <a:chExt cx="9806304" cy="5174704"/>
          </a:xfrm>
        </p:grpSpPr>
        <p:cxnSp>
          <p:nvCxnSpPr>
            <p:cNvPr id="4" name="Straight Connector 3">
              <a:extLst>
                <a:ext uri="{FF2B5EF4-FFF2-40B4-BE49-F238E27FC236}">
                  <a16:creationId xmlns:a16="http://schemas.microsoft.com/office/drawing/2014/main" xmlns="" id="{7EEE5348-E9C9-4B24-AB1F-F693D1EC8723}"/>
                </a:ext>
              </a:extLst>
            </p:cNvPr>
            <p:cNvCxnSpPr/>
            <p:nvPr/>
          </p:nvCxnSpPr>
          <p:spPr>
            <a:xfrm>
              <a:off x="7407991" y="1165269"/>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3602A2B-1172-4A05-8709-2061265A103D}"/>
                </a:ext>
              </a:extLst>
            </p:cNvPr>
            <p:cNvCxnSpPr>
              <a:cxnSpLocks/>
            </p:cNvCxnSpPr>
            <p:nvPr/>
          </p:nvCxnSpPr>
          <p:spPr>
            <a:xfrm>
              <a:off x="7407991" y="5522855"/>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BB4F8D2F-34C9-4BD7-87E3-43E41097818F}"/>
                </a:ext>
              </a:extLst>
            </p:cNvPr>
            <p:cNvCxnSpPr>
              <a:cxnSpLocks/>
            </p:cNvCxnSpPr>
            <p:nvPr/>
          </p:nvCxnSpPr>
          <p:spPr>
            <a:xfrm>
              <a:off x="4106177" y="2347624"/>
              <a:ext cx="0" cy="473397"/>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B6786507-FB68-4170-A572-AC4D75433868}"/>
                </a:ext>
              </a:extLst>
            </p:cNvPr>
            <p:cNvCxnSpPr>
              <a:cxnSpLocks/>
            </p:cNvCxnSpPr>
            <p:nvPr/>
          </p:nvCxnSpPr>
          <p:spPr>
            <a:xfrm>
              <a:off x="2821987" y="1761972"/>
              <a:ext cx="0" cy="523635"/>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64CD2085-7CBA-415F-ACC8-9A72D46F821D}"/>
                </a:ext>
              </a:extLst>
            </p:cNvPr>
            <p:cNvCxnSpPr/>
            <p:nvPr/>
          </p:nvCxnSpPr>
          <p:spPr>
            <a:xfrm>
              <a:off x="2821987" y="4911808"/>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xmlns="" id="{62C2F69B-8C75-4FFF-BEC8-4C1F80F677C9}"/>
                </a:ext>
              </a:extLst>
            </p:cNvPr>
            <p:cNvGrpSpPr/>
            <p:nvPr/>
          </p:nvGrpSpPr>
          <p:grpSpPr>
            <a:xfrm>
              <a:off x="1494239" y="1751913"/>
              <a:ext cx="7855376" cy="3603866"/>
              <a:chOff x="333246" y="1944956"/>
              <a:chExt cx="7793916" cy="3877992"/>
            </a:xfrm>
          </p:grpSpPr>
          <p:sp>
            <p:nvSpPr>
              <p:cNvPr id="10" name="Teardrop 9">
                <a:extLst>
                  <a:ext uri="{FF2B5EF4-FFF2-40B4-BE49-F238E27FC236}">
                    <a16:creationId xmlns:a16="http://schemas.microsoft.com/office/drawing/2014/main" xmlns="" id="{6E22D70D-0023-4981-91A5-FE436E77C45A}"/>
                  </a:ext>
                </a:extLst>
              </p:cNvPr>
              <p:cNvSpPr/>
              <p:nvPr/>
            </p:nvSpPr>
            <p:spPr bwMode="auto">
              <a:xfrm rot="2700000">
                <a:off x="333246" y="2595749"/>
                <a:ext cx="2576408" cy="2576408"/>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ardrop 10">
                <a:extLst>
                  <a:ext uri="{FF2B5EF4-FFF2-40B4-BE49-F238E27FC236}">
                    <a16:creationId xmlns:a16="http://schemas.microsoft.com/office/drawing/2014/main" xmlns="" id="{18F7378E-6CF0-49A5-86DA-FE413516184C}"/>
                  </a:ext>
                </a:extLst>
              </p:cNvPr>
              <p:cNvSpPr/>
              <p:nvPr/>
            </p:nvSpPr>
            <p:spPr bwMode="auto">
              <a:xfrm rot="18900000" flipH="1">
                <a:off x="4249170" y="1944956"/>
                <a:ext cx="3877992" cy="3877992"/>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xmlns="" id="{86CD17EC-8957-43E4-B2A1-F442E0352B50}"/>
                </a:ext>
              </a:extLst>
            </p:cNvPr>
            <p:cNvSpPr txBox="1"/>
            <p:nvPr/>
          </p:nvSpPr>
          <p:spPr>
            <a:xfrm rot="2703671">
              <a:off x="5106889" y="4207876"/>
              <a:ext cx="1052429" cy="454317"/>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Scale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Outcomes</a:t>
              </a:r>
            </a:p>
          </p:txBody>
        </p:sp>
        <p:sp>
          <p:nvSpPr>
            <p:cNvPr id="13" name="TextBox 12">
              <a:extLst>
                <a:ext uri="{FF2B5EF4-FFF2-40B4-BE49-F238E27FC236}">
                  <a16:creationId xmlns:a16="http://schemas.microsoft.com/office/drawing/2014/main" xmlns="" id="{E2E4FBBC-602E-4742-95F0-49BA27B7F0C5}"/>
                </a:ext>
              </a:extLst>
            </p:cNvPr>
            <p:cNvSpPr txBox="1"/>
            <p:nvPr/>
          </p:nvSpPr>
          <p:spPr>
            <a:xfrm>
              <a:off x="321988" y="3172123"/>
              <a:ext cx="955686" cy="896992"/>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Imagine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Vision and Options</a:t>
              </a:r>
            </a:p>
          </p:txBody>
        </p:sp>
        <p:pic>
          <p:nvPicPr>
            <p:cNvPr id="14" name="Graphic 13">
              <a:extLst>
                <a:ext uri="{FF2B5EF4-FFF2-40B4-BE49-F238E27FC236}">
                  <a16:creationId xmlns:a16="http://schemas.microsoft.com/office/drawing/2014/main" xmlns="" id="{03265CFB-0325-4647-A58D-5FB76DF950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27288" y="2085654"/>
              <a:ext cx="589399" cy="422684"/>
            </a:xfrm>
            <a:prstGeom prst="rect">
              <a:avLst/>
            </a:prstGeom>
          </p:spPr>
        </p:pic>
        <p:pic>
          <p:nvPicPr>
            <p:cNvPr id="15" name="Graphic 14">
              <a:extLst>
                <a:ext uri="{FF2B5EF4-FFF2-40B4-BE49-F238E27FC236}">
                  <a16:creationId xmlns:a16="http://schemas.microsoft.com/office/drawing/2014/main" xmlns="" id="{6FAE514E-4EF2-4C6E-80AB-8B8D79F838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527288" y="4571482"/>
              <a:ext cx="589399" cy="422684"/>
            </a:xfrm>
            <a:prstGeom prst="rect">
              <a:avLst/>
            </a:prstGeom>
          </p:spPr>
        </p:pic>
        <p:pic>
          <p:nvPicPr>
            <p:cNvPr id="16" name="Graphic 15">
              <a:extLst>
                <a:ext uri="{FF2B5EF4-FFF2-40B4-BE49-F238E27FC236}">
                  <a16:creationId xmlns:a16="http://schemas.microsoft.com/office/drawing/2014/main" xmlns="" id="{DAE3B43E-AFD3-412C-A137-534D7DCC90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726432" y="2744967"/>
              <a:ext cx="759489" cy="544663"/>
            </a:xfrm>
            <a:prstGeom prst="rect">
              <a:avLst/>
            </a:prstGeom>
          </p:spPr>
        </p:pic>
        <p:pic>
          <p:nvPicPr>
            <p:cNvPr id="17" name="Graphic 16">
              <a:extLst>
                <a:ext uri="{FF2B5EF4-FFF2-40B4-BE49-F238E27FC236}">
                  <a16:creationId xmlns:a16="http://schemas.microsoft.com/office/drawing/2014/main" xmlns="" id="{5757C695-1177-46FA-9C51-6801861DEA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113291" y="1449506"/>
              <a:ext cx="589399" cy="422684"/>
            </a:xfrm>
            <a:prstGeom prst="rect">
              <a:avLst/>
            </a:prstGeom>
          </p:spPr>
        </p:pic>
        <p:pic>
          <p:nvPicPr>
            <p:cNvPr id="18" name="Graphic 17">
              <a:extLst>
                <a:ext uri="{FF2B5EF4-FFF2-40B4-BE49-F238E27FC236}">
                  <a16:creationId xmlns:a16="http://schemas.microsoft.com/office/drawing/2014/main" xmlns="" id="{A543D39D-D0CF-4180-B9A2-22E0BED16E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113291" y="5202080"/>
              <a:ext cx="589399" cy="422684"/>
            </a:xfrm>
            <a:prstGeom prst="rect">
              <a:avLst/>
            </a:prstGeom>
          </p:spPr>
        </p:pic>
        <p:sp>
          <p:nvSpPr>
            <p:cNvPr id="19" name="TextBox 18">
              <a:extLst>
                <a:ext uri="{FF2B5EF4-FFF2-40B4-BE49-F238E27FC236}">
                  <a16:creationId xmlns:a16="http://schemas.microsoft.com/office/drawing/2014/main" xmlns="" id="{7D41D631-25D1-405B-99C2-27CC3E1F354D}"/>
                </a:ext>
              </a:extLst>
            </p:cNvPr>
            <p:cNvSpPr txBox="1"/>
            <p:nvPr/>
          </p:nvSpPr>
          <p:spPr>
            <a:xfrm>
              <a:off x="7688573" y="1046856"/>
              <a:ext cx="222759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Deliver/Production</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xmlns="" id="{3B80057F-4B41-481D-8F33-42D190CD8F3C}"/>
                </a:ext>
              </a:extLst>
            </p:cNvPr>
            <p:cNvSpPr txBox="1"/>
            <p:nvPr/>
          </p:nvSpPr>
          <p:spPr>
            <a:xfrm flipH="1">
              <a:off x="2595483" y="56311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2b</a:t>
              </a:r>
            </a:p>
          </p:txBody>
        </p:sp>
        <p:sp>
          <p:nvSpPr>
            <p:cNvPr id="21" name="TextBox 20">
              <a:extLst>
                <a:ext uri="{FF2B5EF4-FFF2-40B4-BE49-F238E27FC236}">
                  <a16:creationId xmlns:a16="http://schemas.microsoft.com/office/drawing/2014/main" xmlns="" id="{ADFCC687-B918-49E7-B1A2-D39EA12F3B35}"/>
                </a:ext>
              </a:extLst>
            </p:cNvPr>
            <p:cNvSpPr txBox="1"/>
            <p:nvPr/>
          </p:nvSpPr>
          <p:spPr>
            <a:xfrm>
              <a:off x="7688573" y="5798091"/>
              <a:ext cx="218735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Govern and Scale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TextBox 21">
              <a:extLst>
                <a:ext uri="{FF2B5EF4-FFF2-40B4-BE49-F238E27FC236}">
                  <a16:creationId xmlns:a16="http://schemas.microsoft.com/office/drawing/2014/main" xmlns="" id="{3A8A389C-9BBF-461E-A015-76E86DF2A802}"/>
                </a:ext>
              </a:extLst>
            </p:cNvPr>
            <p:cNvSpPr txBox="1"/>
            <p:nvPr/>
          </p:nvSpPr>
          <p:spPr>
            <a:xfrm>
              <a:off x="4384132" y="1608551"/>
              <a:ext cx="1286270" cy="633053"/>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Measure, Iterate, Optimize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TextBox 22">
              <a:extLst>
                <a:ext uri="{FF2B5EF4-FFF2-40B4-BE49-F238E27FC236}">
                  <a16:creationId xmlns:a16="http://schemas.microsoft.com/office/drawing/2014/main" xmlns="" id="{25DD997D-C458-4894-9767-F04516200340}"/>
                </a:ext>
              </a:extLst>
            </p:cNvPr>
            <p:cNvSpPr txBox="1"/>
            <p:nvPr/>
          </p:nvSpPr>
          <p:spPr>
            <a:xfrm>
              <a:off x="109860" y="1353893"/>
              <a:ext cx="2387992" cy="624582"/>
            </a:xfrm>
            <a:prstGeom prst="rect">
              <a:avLst/>
            </a:prstGeom>
            <a:noFill/>
          </p:spPr>
          <p:txBody>
            <a:bodyPr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Business Objectives </a:t>
              </a:r>
              <a:br>
                <a:rPr kumimoji="0" lang="en-US" sz="1800" b="1" i="0" u="none" strike="noStrike" kern="1200" cap="none" spc="0" normalizeH="0" baseline="0" noProof="0" dirty="0">
                  <a:ln>
                    <a:noFill/>
                  </a:ln>
                  <a:solidFill>
                    <a:srgbClr val="000000"/>
                  </a:solidFill>
                  <a:effectLst/>
                  <a:uLnTx/>
                  <a:uFillTx/>
                  <a:latin typeface="Arial"/>
                  <a:ea typeface="+mn-ea"/>
                  <a:cs typeface="+mn-cs"/>
                </a:rPr>
              </a:br>
              <a:r>
                <a:rPr kumimoji="0" lang="en-US" sz="1800" b="1" i="0" u="none" strike="noStrike" kern="1200" cap="none" spc="0" normalizeH="0" baseline="0" noProof="0" dirty="0">
                  <a:ln>
                    <a:noFill/>
                  </a:ln>
                  <a:solidFill>
                    <a:srgbClr val="000000"/>
                  </a:solidFill>
                  <a:effectLst/>
                  <a:uLnTx/>
                  <a:uFillTx/>
                  <a:latin typeface="Arial"/>
                  <a:ea typeface="+mn-ea"/>
                  <a:cs typeface="+mn-cs"/>
                </a:rPr>
                <a:t>(Digital Ambition)</a:t>
              </a:r>
            </a:p>
          </p:txBody>
        </p:sp>
        <p:sp>
          <p:nvSpPr>
            <p:cNvPr id="24" name="TextBox 23">
              <a:extLst>
                <a:ext uri="{FF2B5EF4-FFF2-40B4-BE49-F238E27FC236}">
                  <a16:creationId xmlns:a16="http://schemas.microsoft.com/office/drawing/2014/main" xmlns="" id="{2F907CB8-4DA4-4058-85D6-D8165463EA9F}"/>
                </a:ext>
              </a:extLst>
            </p:cNvPr>
            <p:cNvSpPr txBox="1"/>
            <p:nvPr/>
          </p:nvSpPr>
          <p:spPr>
            <a:xfrm>
              <a:off x="3137151" y="5621380"/>
              <a:ext cx="3028442" cy="43728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Technology Exploration</a:t>
              </a:r>
            </a:p>
          </p:txBody>
        </p:sp>
        <p:sp>
          <p:nvSpPr>
            <p:cNvPr id="25" name="TextBox 24">
              <a:extLst>
                <a:ext uri="{FF2B5EF4-FFF2-40B4-BE49-F238E27FC236}">
                  <a16:creationId xmlns:a16="http://schemas.microsoft.com/office/drawing/2014/main" xmlns="" id="{6F457C6D-8C62-45BB-9EAD-4865C57DE931}"/>
                </a:ext>
              </a:extLst>
            </p:cNvPr>
            <p:cNvSpPr txBox="1"/>
            <p:nvPr/>
          </p:nvSpPr>
          <p:spPr>
            <a:xfrm>
              <a:off x="3143141" y="5013622"/>
              <a:ext cx="2740898" cy="5528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Business Process Analysis</a:t>
              </a:r>
            </a:p>
          </p:txBody>
        </p:sp>
        <p:grpSp>
          <p:nvGrpSpPr>
            <p:cNvPr id="26" name="Group 25">
              <a:extLst>
                <a:ext uri="{FF2B5EF4-FFF2-40B4-BE49-F238E27FC236}">
                  <a16:creationId xmlns:a16="http://schemas.microsoft.com/office/drawing/2014/main" xmlns="" id="{110AA4E3-F27C-411C-B7BE-EBB69C6DA44D}"/>
                </a:ext>
              </a:extLst>
            </p:cNvPr>
            <p:cNvGrpSpPr/>
            <p:nvPr/>
          </p:nvGrpSpPr>
          <p:grpSpPr>
            <a:xfrm rot="18900000">
              <a:off x="6014149" y="1662396"/>
              <a:ext cx="401086" cy="623372"/>
              <a:chOff x="3587430" y="2537930"/>
              <a:chExt cx="360745" cy="608076"/>
            </a:xfrm>
          </p:grpSpPr>
          <p:sp>
            <p:nvSpPr>
              <p:cNvPr id="27" name="Freeform 47">
                <a:extLst>
                  <a:ext uri="{FF2B5EF4-FFF2-40B4-BE49-F238E27FC236}">
                    <a16:creationId xmlns:a16="http://schemas.microsoft.com/office/drawing/2014/main" xmlns="" id="{C654D153-33D7-4580-BBC7-1EE691BB241F}"/>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28" name="Freeform 48">
                <a:extLst>
                  <a:ext uri="{FF2B5EF4-FFF2-40B4-BE49-F238E27FC236}">
                    <a16:creationId xmlns:a16="http://schemas.microsoft.com/office/drawing/2014/main" xmlns="" id="{52901DA4-B3A7-4BED-B6A3-01EECA14F7F8}"/>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29" name="TextBox 28">
              <a:extLst>
                <a:ext uri="{FF2B5EF4-FFF2-40B4-BE49-F238E27FC236}">
                  <a16:creationId xmlns:a16="http://schemas.microsoft.com/office/drawing/2014/main" xmlns="" id="{D07DDA66-E0FA-497F-A33A-EBE4CB32425B}"/>
                </a:ext>
              </a:extLst>
            </p:cNvPr>
            <p:cNvSpPr txBox="1"/>
            <p:nvPr/>
          </p:nvSpPr>
          <p:spPr>
            <a:xfrm rot="18908684">
              <a:off x="5070646" y="2427944"/>
              <a:ext cx="1141412" cy="481834"/>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Deliver</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30" name="TextBox 29">
              <a:extLst>
                <a:ext uri="{FF2B5EF4-FFF2-40B4-BE49-F238E27FC236}">
                  <a16:creationId xmlns:a16="http://schemas.microsoft.com/office/drawing/2014/main" xmlns="" id="{0C535A1E-2695-4574-943D-36A5824BB5A3}"/>
                </a:ext>
              </a:extLst>
            </p:cNvPr>
            <p:cNvSpPr txBox="1"/>
            <p:nvPr/>
          </p:nvSpPr>
          <p:spPr>
            <a:xfrm rot="18908684">
              <a:off x="3370298" y="3962744"/>
              <a:ext cx="1141412" cy="481834"/>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Explore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Prototypes</a:t>
              </a:r>
            </a:p>
          </p:txBody>
        </p:sp>
        <p:grpSp>
          <p:nvGrpSpPr>
            <p:cNvPr id="31" name="Group 30">
              <a:extLst>
                <a:ext uri="{FF2B5EF4-FFF2-40B4-BE49-F238E27FC236}">
                  <a16:creationId xmlns:a16="http://schemas.microsoft.com/office/drawing/2014/main" xmlns="" id="{B627AB2B-689E-4AD1-8ED4-DED41915D29B}"/>
                </a:ext>
              </a:extLst>
            </p:cNvPr>
            <p:cNvGrpSpPr/>
            <p:nvPr/>
          </p:nvGrpSpPr>
          <p:grpSpPr>
            <a:xfrm rot="13500000">
              <a:off x="6068911" y="4615158"/>
              <a:ext cx="369820" cy="676078"/>
              <a:chOff x="3587430" y="2537930"/>
              <a:chExt cx="360745" cy="608076"/>
            </a:xfrm>
          </p:grpSpPr>
          <p:sp>
            <p:nvSpPr>
              <p:cNvPr id="32" name="Freeform 53">
                <a:extLst>
                  <a:ext uri="{FF2B5EF4-FFF2-40B4-BE49-F238E27FC236}">
                    <a16:creationId xmlns:a16="http://schemas.microsoft.com/office/drawing/2014/main" xmlns="" id="{A9E8812E-19C4-4AB9-910E-382680F7EDEF}"/>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33" name="Freeform 54">
                <a:extLst>
                  <a:ext uri="{FF2B5EF4-FFF2-40B4-BE49-F238E27FC236}">
                    <a16:creationId xmlns:a16="http://schemas.microsoft.com/office/drawing/2014/main" xmlns="" id="{94B5B0CC-7878-45A8-AEDA-24B6471D483B}"/>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xmlns="" id="{A7B09F7C-539C-4458-858D-315AAFB5CC52}"/>
                </a:ext>
              </a:extLst>
            </p:cNvPr>
            <p:cNvGrpSpPr/>
            <p:nvPr/>
          </p:nvGrpSpPr>
          <p:grpSpPr>
            <a:xfrm rot="8100000">
              <a:off x="1658010" y="2460739"/>
              <a:ext cx="401088" cy="623372"/>
              <a:chOff x="3587430" y="2537930"/>
              <a:chExt cx="360745" cy="608076"/>
            </a:xfrm>
          </p:grpSpPr>
          <p:sp>
            <p:nvSpPr>
              <p:cNvPr id="35" name="Freeform 59">
                <a:extLst>
                  <a:ext uri="{FF2B5EF4-FFF2-40B4-BE49-F238E27FC236}">
                    <a16:creationId xmlns:a16="http://schemas.microsoft.com/office/drawing/2014/main" xmlns="" id="{DFF19C65-6A39-4063-8250-B6AF12D38FDA}"/>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36" name="Freeform 60">
                <a:extLst>
                  <a:ext uri="{FF2B5EF4-FFF2-40B4-BE49-F238E27FC236}">
                    <a16:creationId xmlns:a16="http://schemas.microsoft.com/office/drawing/2014/main" xmlns="" id="{37E88C58-2B0C-4FD5-BD0C-71584EDDB14F}"/>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xmlns="" id="{E802B0EF-0EF7-4291-A0E3-12A08BF05AE8}"/>
                </a:ext>
              </a:extLst>
            </p:cNvPr>
            <p:cNvGrpSpPr/>
            <p:nvPr/>
          </p:nvGrpSpPr>
          <p:grpSpPr>
            <a:xfrm rot="2700000">
              <a:off x="1715603" y="4135219"/>
              <a:ext cx="369820" cy="676080"/>
              <a:chOff x="3587430" y="2537930"/>
              <a:chExt cx="360745" cy="608076"/>
            </a:xfrm>
          </p:grpSpPr>
          <p:sp>
            <p:nvSpPr>
              <p:cNvPr id="38" name="Freeform 65">
                <a:extLst>
                  <a:ext uri="{FF2B5EF4-FFF2-40B4-BE49-F238E27FC236}">
                    <a16:creationId xmlns:a16="http://schemas.microsoft.com/office/drawing/2014/main" xmlns="" id="{930149C3-4742-400E-83BC-9FAE6302EEAA}"/>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66">
                <a:extLst>
                  <a:ext uri="{FF2B5EF4-FFF2-40B4-BE49-F238E27FC236}">
                    <a16:creationId xmlns:a16="http://schemas.microsoft.com/office/drawing/2014/main" xmlns="" id="{74AF8575-CE3F-4B45-87B8-107F16BE833D}"/>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40" name="TextBox 39">
              <a:extLst>
                <a:ext uri="{FF2B5EF4-FFF2-40B4-BE49-F238E27FC236}">
                  <a16:creationId xmlns:a16="http://schemas.microsoft.com/office/drawing/2014/main" xmlns="" id="{88BB4153-D2E6-44EC-BE68-E733B876F437}"/>
                </a:ext>
              </a:extLst>
            </p:cNvPr>
            <p:cNvSpPr txBox="1"/>
            <p:nvPr/>
          </p:nvSpPr>
          <p:spPr>
            <a:xfrm flipH="1">
              <a:off x="2595483" y="1467065"/>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41" name="TextBox 40">
              <a:extLst>
                <a:ext uri="{FF2B5EF4-FFF2-40B4-BE49-F238E27FC236}">
                  <a16:creationId xmlns:a16="http://schemas.microsoft.com/office/drawing/2014/main" xmlns="" id="{9865D1EC-8409-4BC9-BCFC-FCD56C21317C}"/>
                </a:ext>
              </a:extLst>
            </p:cNvPr>
            <p:cNvSpPr txBox="1"/>
            <p:nvPr/>
          </p:nvSpPr>
          <p:spPr>
            <a:xfrm flipH="1">
              <a:off x="2595483" y="510625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2a</a:t>
              </a:r>
            </a:p>
          </p:txBody>
        </p:sp>
        <p:sp>
          <p:nvSpPr>
            <p:cNvPr id="42" name="TextBox 41">
              <a:extLst>
                <a:ext uri="{FF2B5EF4-FFF2-40B4-BE49-F238E27FC236}">
                  <a16:creationId xmlns:a16="http://schemas.microsoft.com/office/drawing/2014/main" xmlns="" id="{8D8A691B-682D-4840-8501-D26ED031FDB8}"/>
                </a:ext>
              </a:extLst>
            </p:cNvPr>
            <p:cNvSpPr txBox="1"/>
            <p:nvPr/>
          </p:nvSpPr>
          <p:spPr>
            <a:xfrm flipH="1">
              <a:off x="7181487" y="975662"/>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43" name="TextBox 42">
              <a:extLst>
                <a:ext uri="{FF2B5EF4-FFF2-40B4-BE49-F238E27FC236}">
                  <a16:creationId xmlns:a16="http://schemas.microsoft.com/office/drawing/2014/main" xmlns="" id="{A90C3288-11CD-4169-9C92-170F3167FB29}"/>
                </a:ext>
              </a:extLst>
            </p:cNvPr>
            <p:cNvSpPr txBox="1"/>
            <p:nvPr/>
          </p:nvSpPr>
          <p:spPr>
            <a:xfrm flipH="1">
              <a:off x="7181487" y="57326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4</a:t>
              </a:r>
            </a:p>
          </p:txBody>
        </p:sp>
        <p:sp>
          <p:nvSpPr>
            <p:cNvPr id="44" name="TextBox 43">
              <a:extLst>
                <a:ext uri="{FF2B5EF4-FFF2-40B4-BE49-F238E27FC236}">
                  <a16:creationId xmlns:a16="http://schemas.microsoft.com/office/drawing/2014/main" xmlns="" id="{B7132E23-F8C7-404E-96B6-8C978396863B}"/>
                </a:ext>
              </a:extLst>
            </p:cNvPr>
            <p:cNvSpPr txBox="1"/>
            <p:nvPr/>
          </p:nvSpPr>
          <p:spPr>
            <a:xfrm flipH="1">
              <a:off x="3879672" y="208824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5</a:t>
              </a:r>
            </a:p>
          </p:txBody>
        </p:sp>
      </p:grpSp>
    </p:spTree>
    <p:extLst>
      <p:ext uri="{BB962C8B-B14F-4D97-AF65-F5344CB8AC3E}">
        <p14:creationId xmlns:p14="http://schemas.microsoft.com/office/powerpoint/2010/main" val="82229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818C3-D7A9-429E-AC13-4F39DCACA116}"/>
              </a:ext>
            </a:extLst>
          </p:cNvPr>
          <p:cNvSpPr>
            <a:spLocks noGrp="1"/>
          </p:cNvSpPr>
          <p:nvPr>
            <p:ph type="title"/>
          </p:nvPr>
        </p:nvSpPr>
        <p:spPr/>
        <p:txBody>
          <a:bodyPr/>
          <a:lstStyle/>
          <a:p>
            <a:r>
              <a:rPr lang="en-US" dirty="0"/>
              <a:t>Hyperautomation Portfolio of Technologies </a:t>
            </a:r>
            <a:br>
              <a:rPr lang="en-US" dirty="0"/>
            </a:br>
            <a:endParaRPr lang="en-US" dirty="0"/>
          </a:p>
        </p:txBody>
      </p:sp>
      <p:sp>
        <p:nvSpPr>
          <p:cNvPr id="46" name="Content Placeholder 45">
            <a:extLst>
              <a:ext uri="{FF2B5EF4-FFF2-40B4-BE49-F238E27FC236}">
                <a16:creationId xmlns:a16="http://schemas.microsoft.com/office/drawing/2014/main" xmlns="" id="{3BDF0D47-F649-4BAF-9729-028F37B976A6}"/>
              </a:ext>
            </a:extLst>
          </p:cNvPr>
          <p:cNvSpPr>
            <a:spLocks noGrp="1"/>
          </p:cNvSpPr>
          <p:nvPr>
            <p:ph sz="quarter" idx="10"/>
          </p:nvPr>
        </p:nvSpPr>
        <p:spPr>
          <a:xfrm>
            <a:off x="849085" y="1379208"/>
            <a:ext cx="6586572" cy="4099584"/>
          </a:xfrm>
        </p:spPr>
        <p:txBody>
          <a:bodyPr>
            <a:spAutoFit/>
          </a:bodyPr>
          <a:lstStyle/>
          <a:p>
            <a:pPr lvl="0">
              <a:spcBef>
                <a:spcPts val="1800"/>
              </a:spcBef>
            </a:pPr>
            <a:r>
              <a:rPr lang="en-US" dirty="0"/>
              <a:t>Artificial Intelligence</a:t>
            </a:r>
          </a:p>
          <a:p>
            <a:pPr lvl="0">
              <a:spcBef>
                <a:spcPts val="1800"/>
              </a:spcBef>
            </a:pPr>
            <a:r>
              <a:rPr lang="en-US" dirty="0"/>
              <a:t>Machine Learning</a:t>
            </a:r>
          </a:p>
          <a:p>
            <a:pPr lvl="0">
              <a:spcBef>
                <a:spcPts val="1800"/>
              </a:spcBef>
            </a:pPr>
            <a:r>
              <a:rPr lang="en-US" dirty="0"/>
              <a:t>Chatbots/Conversational Platforms</a:t>
            </a:r>
          </a:p>
          <a:p>
            <a:pPr lvl="0">
              <a:spcBef>
                <a:spcPts val="1800"/>
              </a:spcBef>
            </a:pPr>
            <a:r>
              <a:rPr lang="en-US" dirty="0"/>
              <a:t>Event-Driven Software</a:t>
            </a:r>
          </a:p>
          <a:p>
            <a:pPr lvl="0">
              <a:spcBef>
                <a:spcPts val="1800"/>
              </a:spcBef>
            </a:pPr>
            <a:r>
              <a:rPr lang="en-US" dirty="0"/>
              <a:t>Process Mining/Discovery Tools</a:t>
            </a:r>
          </a:p>
          <a:p>
            <a:pPr lvl="0">
              <a:spcBef>
                <a:spcPts val="1800"/>
              </a:spcBef>
            </a:pPr>
            <a:r>
              <a:rPr lang="en-US" dirty="0"/>
              <a:t>RPA/</a:t>
            </a:r>
            <a:r>
              <a:rPr lang="en-US" dirty="0" err="1"/>
              <a:t>CoRPA</a:t>
            </a:r>
            <a:r>
              <a:rPr lang="en-US" dirty="0"/>
              <a:t>/</a:t>
            </a:r>
            <a:r>
              <a:rPr lang="en-US" dirty="0" err="1"/>
              <a:t>iBPMS</a:t>
            </a:r>
            <a:r>
              <a:rPr lang="en-US" dirty="0"/>
              <a:t>/iPaaS</a:t>
            </a:r>
          </a:p>
          <a:p>
            <a:pPr lvl="0">
              <a:spcBef>
                <a:spcPts val="1800"/>
              </a:spcBef>
            </a:pPr>
            <a:r>
              <a:rPr lang="en-US" dirty="0"/>
              <a:t>Low Code/No Code</a:t>
            </a:r>
          </a:p>
        </p:txBody>
      </p:sp>
    </p:spTree>
    <p:extLst>
      <p:ext uri="{BB962C8B-B14F-4D97-AF65-F5344CB8AC3E}">
        <p14:creationId xmlns:p14="http://schemas.microsoft.com/office/powerpoint/2010/main" val="343557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2EFAE20-976A-4B21-AC44-2680E883406E}"/>
              </a:ext>
            </a:extLst>
          </p:cNvPr>
          <p:cNvSpPr>
            <a:spLocks noGrp="1"/>
          </p:cNvSpPr>
          <p:nvPr>
            <p:ph type="title"/>
          </p:nvPr>
        </p:nvSpPr>
        <p:spPr/>
        <p:txBody>
          <a:bodyPr/>
          <a:lstStyle/>
          <a:p>
            <a:r>
              <a:rPr lang="en-US" sz="2400" dirty="0"/>
              <a:t>2021 Predictions: Accelerate Results Beyond RPA to Hyperautomation</a:t>
            </a:r>
          </a:p>
        </p:txBody>
      </p:sp>
      <p:sp>
        <p:nvSpPr>
          <p:cNvPr id="8" name="Text Placeholder 3">
            <a:extLst>
              <a:ext uri="{FF2B5EF4-FFF2-40B4-BE49-F238E27FC236}">
                <a16:creationId xmlns:a16="http://schemas.microsoft.com/office/drawing/2014/main" xmlns="" id="{C7B4F184-ACF1-4664-8DD1-1F455DA8B194}"/>
              </a:ext>
            </a:extLst>
          </p:cNvPr>
          <p:cNvSpPr txBox="1">
            <a:spLocks/>
          </p:cNvSpPr>
          <p:nvPr/>
        </p:nvSpPr>
        <p:spPr>
          <a:xfrm>
            <a:off x="879563" y="1313234"/>
            <a:ext cx="5288872"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2025, more than 20% of all products and produce will first be touched by a human at the time of purchase.</a:t>
            </a:r>
          </a:p>
        </p:txBody>
      </p:sp>
      <p:sp>
        <p:nvSpPr>
          <p:cNvPr id="9" name="Text Placeholder 3">
            <a:extLst>
              <a:ext uri="{FF2B5EF4-FFF2-40B4-BE49-F238E27FC236}">
                <a16:creationId xmlns:a16="http://schemas.microsoft.com/office/drawing/2014/main" xmlns="" id="{17A8550B-A288-4E65-ADE6-86126F4B84B1}"/>
              </a:ext>
            </a:extLst>
          </p:cNvPr>
          <p:cNvSpPr txBox="1">
            <a:spLocks/>
          </p:cNvSpPr>
          <p:nvPr/>
        </p:nvSpPr>
        <p:spPr>
          <a:xfrm>
            <a:off x="879563" y="3846831"/>
            <a:ext cx="5288871"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2024, more than 70% of the large global enterprises will have over 70 concurrent </a:t>
            </a:r>
            <a:r>
              <a:rPr kumimoji="0" lang="en-US" sz="2400" b="1" i="0" u="none" strike="noStrike" kern="1200" cap="none" spc="0" normalizeH="0" baseline="0" noProof="0" dirty="0" err="1">
                <a:ln>
                  <a:noFill/>
                </a:ln>
                <a:solidFill>
                  <a:prstClr val="white"/>
                </a:solidFill>
                <a:effectLst/>
                <a:uLnTx/>
                <a:uFillTx/>
                <a:latin typeface="Arial"/>
                <a:ea typeface="+mn-ea"/>
                <a:cs typeface="+mn-cs"/>
              </a:rPr>
              <a:t>hyperautomation</a:t>
            </a:r>
            <a:r>
              <a:rPr kumimoji="0" lang="en-US" sz="2400" b="1" i="0" u="none" strike="noStrike" kern="1200" cap="none" spc="0" normalizeH="0" baseline="0" noProof="0" dirty="0">
                <a:ln>
                  <a:noFill/>
                </a:ln>
                <a:solidFill>
                  <a:prstClr val="white"/>
                </a:solidFill>
                <a:effectLst/>
                <a:uLnTx/>
                <a:uFillTx/>
                <a:latin typeface="Arial"/>
                <a:ea typeface="+mn-ea"/>
                <a:cs typeface="+mn-cs"/>
              </a:rPr>
              <a:t> initiatives mandating governance or facing significant instability.</a:t>
            </a: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endParaRPr kumimoji="0" lang="en-US" sz="20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xmlns="" id="{8A04102A-DEDE-4E0F-91A3-C36E939EB9F8}"/>
              </a:ext>
            </a:extLst>
          </p:cNvPr>
          <p:cNvSpPr txBox="1">
            <a:spLocks/>
          </p:cNvSpPr>
          <p:nvPr/>
        </p:nvSpPr>
        <p:spPr>
          <a:xfrm>
            <a:off x="6344190" y="3846831"/>
            <a:ext cx="5301937"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2024, 80% of </a:t>
            </a:r>
            <a:r>
              <a:rPr kumimoji="0" lang="en-US" sz="2400" b="1" i="0" u="none" strike="noStrike" kern="1200" cap="none" spc="0" normalizeH="0" baseline="0" noProof="0" dirty="0" err="1">
                <a:ln>
                  <a:noFill/>
                </a:ln>
                <a:solidFill>
                  <a:prstClr val="white"/>
                </a:solidFill>
                <a:effectLst/>
                <a:uLnTx/>
                <a:uFillTx/>
                <a:latin typeface="Arial"/>
                <a:ea typeface="+mn-ea"/>
                <a:cs typeface="+mn-cs"/>
              </a:rPr>
              <a:t>hyperautomation</a:t>
            </a:r>
            <a:r>
              <a:rPr kumimoji="0" lang="en-US" sz="2400" b="1" i="0" u="none" strike="noStrike" kern="1200" cap="none" spc="0" normalizeH="0" baseline="0" noProof="0" dirty="0">
                <a:ln>
                  <a:noFill/>
                </a:ln>
                <a:solidFill>
                  <a:prstClr val="white"/>
                </a:solidFill>
                <a:effectLst/>
                <a:uLnTx/>
                <a:uFillTx/>
                <a:latin typeface="Arial"/>
                <a:ea typeface="+mn-ea"/>
                <a:cs typeface="+mn-cs"/>
              </a:rPr>
              <a:t> offerings will have limited industry-specific depth mandating additional investment for IP, curated data, architecture, integration and development.</a:t>
            </a: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endParaRPr kumimoji="0" lang="en-US" sz="24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 Placeholder 3">
            <a:extLst>
              <a:ext uri="{FF2B5EF4-FFF2-40B4-BE49-F238E27FC236}">
                <a16:creationId xmlns:a16="http://schemas.microsoft.com/office/drawing/2014/main" xmlns="" id="{3059EFEB-D5DC-40EB-A0A8-9657B974758F}"/>
              </a:ext>
            </a:extLst>
          </p:cNvPr>
          <p:cNvSpPr txBox="1">
            <a:spLocks/>
          </p:cNvSpPr>
          <p:nvPr/>
        </p:nvSpPr>
        <p:spPr>
          <a:xfrm>
            <a:off x="6344190" y="1313234"/>
            <a:ext cx="5288871"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2024, one or more technology </a:t>
            </a:r>
            <a:r>
              <a:rPr kumimoji="0" lang="en-US" sz="2400" b="1" i="0" u="none" strike="noStrike" kern="1200" cap="none" spc="0" normalizeH="0" baseline="0" noProof="0" dirty="0" err="1">
                <a:ln>
                  <a:noFill/>
                </a:ln>
                <a:solidFill>
                  <a:prstClr val="white"/>
                </a:solidFill>
                <a:effectLst/>
                <a:uLnTx/>
                <a:uFillTx/>
                <a:latin typeface="Arial"/>
                <a:ea typeface="+mn-ea"/>
                <a:cs typeface="+mn-cs"/>
              </a:rPr>
              <a:t>megavendors</a:t>
            </a:r>
            <a:r>
              <a:rPr kumimoji="0" lang="en-US" sz="2400" b="1" i="0" u="none" strike="noStrike" kern="1200" cap="none" spc="0" normalizeH="0" baseline="0" noProof="0" dirty="0">
                <a:ln>
                  <a:noFill/>
                </a:ln>
                <a:solidFill>
                  <a:prstClr val="white"/>
                </a:solidFill>
                <a:effectLst/>
                <a:uLnTx/>
                <a:uFillTx/>
                <a:latin typeface="Arial"/>
                <a:ea typeface="+mn-ea"/>
                <a:cs typeface="+mn-cs"/>
              </a:rPr>
              <a:t> will build or acquire targeted </a:t>
            </a:r>
            <a:r>
              <a:rPr kumimoji="0" lang="en-US" sz="2400" b="1" i="0" u="none" strike="noStrike" kern="1200" cap="none" spc="0" normalizeH="0" baseline="0" noProof="0" dirty="0" err="1">
                <a:ln>
                  <a:noFill/>
                </a:ln>
                <a:solidFill>
                  <a:prstClr val="white"/>
                </a:solidFill>
                <a:effectLst/>
                <a:uLnTx/>
                <a:uFillTx/>
                <a:latin typeface="Arial"/>
                <a:ea typeface="+mn-ea"/>
                <a:cs typeface="+mn-cs"/>
              </a:rPr>
              <a:t>hyperautomation</a:t>
            </a:r>
            <a:r>
              <a:rPr kumimoji="0" lang="en-US" sz="2400" b="1" i="0" u="none" strike="noStrike" kern="1200" cap="none" spc="0" normalizeH="0" baseline="0" noProof="0" dirty="0">
                <a:ln>
                  <a:noFill/>
                </a:ln>
                <a:solidFill>
                  <a:prstClr val="white"/>
                </a:solidFill>
                <a:effectLst/>
                <a:uLnTx/>
                <a:uFillTx/>
                <a:latin typeface="Arial"/>
                <a:ea typeface="+mn-ea"/>
                <a:cs typeface="+mn-cs"/>
              </a:rPr>
              <a:t> technologies rendering 60% of the standalone RPA market offerings redundant.</a:t>
            </a:r>
            <a:endParaRPr kumimoji="0" lang="en-US" sz="2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780924037"/>
      </p:ext>
    </p:extLst>
  </p:cSld>
  <p:clrMapOvr>
    <a:masterClrMapping/>
  </p:clrMapOvr>
</p:sld>
</file>

<file path=ppt/theme/theme1.xml><?xml version="1.0" encoding="utf-8"?>
<a:theme xmlns:a="http://schemas.openxmlformats.org/drawingml/2006/main" name="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375698DF-06CE-4C61-93FB-D1FAF1F10A44}"/>
    </a:ext>
  </a:extLst>
</a:theme>
</file>

<file path=ppt/theme/theme10.xml><?xml version="1.0" encoding="utf-8"?>
<a:theme xmlns:a="http://schemas.openxmlformats.org/drawingml/2006/main" name="6_White bkgrnd master">
  <a:themeElements>
    <a:clrScheme name="Gartner White Bkgrnd">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A80A3"/>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A1B3CA"/>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D0DEEA"/>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11.xml><?xml version="1.0" encoding="utf-8"?>
<a:theme xmlns:a="http://schemas.openxmlformats.org/drawingml/2006/main" name="10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540A"/>
          </a:solidFill>
          <a:tailEnd type="triangl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Presentation2" id="{D81E0A45-579D-514B-821C-5007CC341CE9}" vid="{0D423D25-C0E1-8747-9E7F-F35CB2C4334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9_White bkgrnd master">
  <a:themeElements>
    <a:clrScheme name="Gartner White Bkgrnd">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A80A3"/>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A1B3CA"/>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D0DEEA"/>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14.xml><?xml version="1.0" encoding="utf-8"?>
<a:theme xmlns:a="http://schemas.openxmlformats.org/drawingml/2006/main" name="4_White bkgrnd master">
  <a:themeElements>
    <a:clrScheme name="Custom 4">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27" id="{FE683EB6-1857-174F-981C-940D0425F62C}" vid="{9FBA1F82-3E14-E54F-A1B9-F8E347DF7D32}"/>
    </a:ext>
  </a:extLst>
</a:theme>
</file>

<file path=ppt/theme/theme15.xml><?xml version="1.0" encoding="utf-8"?>
<a:theme xmlns:a="http://schemas.openxmlformats.org/drawingml/2006/main" name="Generic White Master">
  <a:themeElements>
    <a:clrScheme name="Custom 11">
      <a:dk1>
        <a:srgbClr val="000000"/>
      </a:dk1>
      <a:lt1>
        <a:srgbClr val="FFFFFF"/>
      </a:lt1>
      <a:dk2>
        <a:srgbClr val="FFFFFF"/>
      </a:dk2>
      <a:lt2>
        <a:srgbClr val="6697C3"/>
      </a:lt2>
      <a:accent1>
        <a:srgbClr val="002856"/>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F5F"/>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thm15="http://schemas.microsoft.com/office/thememl/2012/main" name="2018_Event_Template-Root.potx" id="{75C4426C-F61B-44BF-A8ED-EC78A5CFEDC0}" vid="{F08B8035-6C56-4FF6-B05B-A96D71C8C31B}"/>
    </a:ext>
  </a:extLst>
</a:theme>
</file>

<file path=ppt/theme/theme16.xml><?xml version="1.0" encoding="utf-8"?>
<a:theme xmlns:a="http://schemas.openxmlformats.org/drawingml/2006/main" name="15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17.xml><?xml version="1.0" encoding="utf-8"?>
<a:theme xmlns:a="http://schemas.openxmlformats.org/drawingml/2006/main" name="7_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Gartner Corporate_PPT_Template bare metal" id="{CF8967A4-71E9-5F42-928B-5DB3BEAEBA70}" vid="{55193435-DC53-0F44-86E8-825728D336FD}"/>
    </a:ext>
  </a:extLst>
</a:theme>
</file>

<file path=ppt/theme/theme18.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bkgrnd master">
  <a:themeElements>
    <a:clrScheme name="2020 Gartner Theme-002">
      <a:dk1>
        <a:sysClr val="windowText" lastClr="000000"/>
      </a:dk1>
      <a:lt1>
        <a:sysClr val="window" lastClr="FFFFFF"/>
      </a:lt1>
      <a:dk2>
        <a:srgbClr val="002856"/>
      </a:dk2>
      <a:lt2>
        <a:srgbClr val="FFFFFF"/>
      </a:lt2>
      <a:accent1>
        <a:srgbClr val="FFFFFF"/>
      </a:accent1>
      <a:accent2>
        <a:srgbClr val="979D9D"/>
      </a:accent2>
      <a:accent3>
        <a:srgbClr val="6F7878"/>
      </a:accent3>
      <a:accent4>
        <a:srgbClr val="009AD7"/>
      </a:accent4>
      <a:accent5>
        <a:srgbClr val="FF540A"/>
      </a:accent5>
      <a:accent6>
        <a:srgbClr val="FEC10D"/>
      </a:accent6>
      <a:hlink>
        <a:srgbClr val="FFFFFF"/>
      </a:hlink>
      <a:folHlink>
        <a:srgbClr val="4C8EFF"/>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6295205C-B054-45AA-9BAD-3FD6753D62AF}"/>
    </a:ext>
  </a:extLst>
</a:theme>
</file>

<file path=ppt/theme/theme3.xml><?xml version="1.0" encoding="utf-8"?>
<a:theme xmlns:a="http://schemas.openxmlformats.org/drawingml/2006/main" name="White bk accent color options">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9B03B2C5-352B-4789-A81B-9E2288BBE3AE}"/>
    </a:ext>
  </a:extLst>
</a:theme>
</file>

<file path=ppt/theme/theme4.xml><?xml version="1.0" encoding="utf-8"?>
<a:theme xmlns:a="http://schemas.openxmlformats.org/drawingml/2006/main" name="Blue bk accent color options">
  <a:themeElements>
    <a:clrScheme name="2020 Gartner Theme-002">
      <a:dk1>
        <a:sysClr val="windowText" lastClr="000000"/>
      </a:dk1>
      <a:lt1>
        <a:sysClr val="window" lastClr="FFFFFF"/>
      </a:lt1>
      <a:dk2>
        <a:srgbClr val="002856"/>
      </a:dk2>
      <a:lt2>
        <a:srgbClr val="FFFFFF"/>
      </a:lt2>
      <a:accent1>
        <a:srgbClr val="FFFFFF"/>
      </a:accent1>
      <a:accent2>
        <a:srgbClr val="979D9D"/>
      </a:accent2>
      <a:accent3>
        <a:srgbClr val="6F7878"/>
      </a:accent3>
      <a:accent4>
        <a:srgbClr val="009AD7"/>
      </a:accent4>
      <a:accent5>
        <a:srgbClr val="FF540A"/>
      </a:accent5>
      <a:accent6>
        <a:srgbClr val="FEC10D"/>
      </a:accent6>
      <a:hlink>
        <a:srgbClr val="FFFFFF"/>
      </a:hlink>
      <a:folHlink>
        <a:srgbClr val="4C8EFF"/>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233FA9A0-2BFA-4E82-9580-C25BB005958A}"/>
    </a:ext>
  </a:extLst>
</a:theme>
</file>

<file path=ppt/theme/theme5.xml><?xml version="1.0" encoding="utf-8"?>
<a:theme xmlns:a="http://schemas.openxmlformats.org/drawingml/2006/main" name="1_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6.xml><?xml version="1.0" encoding="utf-8"?>
<a:theme xmlns:a="http://schemas.openxmlformats.org/drawingml/2006/main" name="1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7.xml><?xml version="1.0" encoding="utf-8"?>
<a:theme xmlns:a="http://schemas.openxmlformats.org/drawingml/2006/main" name="5_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9.xml><?xml version="1.0" encoding="utf-8"?>
<a:theme xmlns:a="http://schemas.openxmlformats.org/drawingml/2006/main" name="2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0</TotalTime>
  <Words>3274</Words>
  <Application>Microsoft Office PowerPoint</Application>
  <PresentationFormat>Widescreen</PresentationFormat>
  <Paragraphs>749</Paragraphs>
  <Slides>54</Slides>
  <Notes>46</Notes>
  <HiddenSlides>0</HiddenSlides>
  <MMClips>0</MMClips>
  <ScaleCrop>false</ScaleCrop>
  <HeadingPairs>
    <vt:vector size="6" baseType="variant">
      <vt:variant>
        <vt:lpstr>Fonts Used</vt:lpstr>
      </vt:variant>
      <vt:variant>
        <vt:i4>10</vt:i4>
      </vt:variant>
      <vt:variant>
        <vt:lpstr>Theme</vt:lpstr>
      </vt:variant>
      <vt:variant>
        <vt:i4>17</vt:i4>
      </vt:variant>
      <vt:variant>
        <vt:lpstr>Slide Titles</vt:lpstr>
      </vt:variant>
      <vt:variant>
        <vt:i4>54</vt:i4>
      </vt:variant>
    </vt:vector>
  </HeadingPairs>
  <TitlesOfParts>
    <vt:vector size="81" baseType="lpstr">
      <vt:lpstr>Arial Unicode MS</vt:lpstr>
      <vt:lpstr>Arial</vt:lpstr>
      <vt:lpstr>Arial Black</vt:lpstr>
      <vt:lpstr>Calibri</vt:lpstr>
      <vt:lpstr>Calibri Light</vt:lpstr>
      <vt:lpstr>Noto Sans Symbols</vt:lpstr>
      <vt:lpstr>System Font Regular</vt:lpstr>
      <vt:lpstr>Times</vt:lpstr>
      <vt:lpstr>Wingdings</vt:lpstr>
      <vt:lpstr>Wingdings 3</vt:lpstr>
      <vt:lpstr>White bkgrnd master</vt:lpstr>
      <vt:lpstr>Blue bkgrnd master</vt:lpstr>
      <vt:lpstr>White bk accent color options</vt:lpstr>
      <vt:lpstr>Blue bk accent color options</vt:lpstr>
      <vt:lpstr>1_Blue bkgrnd master</vt:lpstr>
      <vt:lpstr>1_White bkgrnd master</vt:lpstr>
      <vt:lpstr>5_White bkgrnd master</vt:lpstr>
      <vt:lpstr>3_White bkgrnd master</vt:lpstr>
      <vt:lpstr>2_White bkgrnd master</vt:lpstr>
      <vt:lpstr>6_White bkgrnd master</vt:lpstr>
      <vt:lpstr>10_White bkgrnd master</vt:lpstr>
      <vt:lpstr>Office Theme</vt:lpstr>
      <vt:lpstr>9_White bkgrnd master</vt:lpstr>
      <vt:lpstr>4_White bkgrnd master</vt:lpstr>
      <vt:lpstr>Generic White Master</vt:lpstr>
      <vt:lpstr>15_White bkgrnd master</vt:lpstr>
      <vt:lpstr>7_White bkgrnd master</vt:lpstr>
      <vt:lpstr>Executive Guide to Hyperautomation </vt:lpstr>
      <vt:lpstr>Hyperautomation Principles are the Foundation for the “Future of Work”  </vt:lpstr>
      <vt:lpstr>Continued Unabated Investments in Hyperautomation Despite the Crisis</vt:lpstr>
      <vt:lpstr>Continued Unabated Investments in Artificial Intelligence Despite the Crisis</vt:lpstr>
      <vt:lpstr>Foundational Content</vt:lpstr>
      <vt:lpstr>Gartner Definition of Hyperautomation “Business-driven hyperautomation is a disciplined approach that organizations use to rapidly identify, vet and automate as many business and IT processes as possible. Hyperautomation involves the orchestrated use of multiple technologies, tools or platforms. Examples of these include AI, machine learning, event-driven software architecture, robotic process automation (RPA), BPM/iBPMS, integration platform as a service (iPaaS), low code/no code tools,  packaged software and other types of decision, process and task automation tools.”</vt:lpstr>
      <vt:lpstr>Hyperautomation Enables Debt Reduction </vt:lpstr>
      <vt:lpstr>Hyperautomation Portfolio of Technologies  </vt:lpstr>
      <vt:lpstr>2021 Predictions: Accelerate Results Beyond RPA to Hyperautomation</vt:lpstr>
      <vt:lpstr>Demand &amp; Business Drivers</vt:lpstr>
      <vt:lpstr>Hyperautomation Is Inevitable and Irreversible</vt:lpstr>
      <vt:lpstr>Gartner CEO study:  Top 5 Concerns About Managing Future Workforce</vt:lpstr>
      <vt:lpstr>Breakdown of Analytics and Technology-Driven Work Across the Organization</vt:lpstr>
      <vt:lpstr>Business Technologists (Not “Just” Citizen Developers)  </vt:lpstr>
      <vt:lpstr>PowerPoint Presentation</vt:lpstr>
      <vt:lpstr>C-Level Mandate: Shift From Debt to Liquidity</vt:lpstr>
      <vt:lpstr>C-Level Mandate: Shift From Debt to Liquidity</vt:lpstr>
      <vt:lpstr>Compose the Future: Focus on Liquidity</vt:lpstr>
      <vt:lpstr>Business Focus</vt:lpstr>
      <vt:lpstr>Strategy</vt:lpstr>
      <vt:lpstr>Strategic Articulation</vt:lpstr>
      <vt:lpstr>Strategic Articulation of AI</vt:lpstr>
      <vt:lpstr>Strategic Articulation</vt:lpstr>
      <vt:lpstr>Profile Process and Data</vt:lpstr>
      <vt:lpstr>Strategic Articulation of  Hyperautomation Initiatives</vt:lpstr>
      <vt:lpstr>Continually and Optimally Green Light Fit for Purpose Initiatives</vt:lpstr>
      <vt:lpstr>Progression of Hyperautomation Initiatives</vt:lpstr>
      <vt:lpstr>Challenge: Managing Multiple Concurrent Initiatives Ongoing Outcomes: Measure Risk, Reward and QoS</vt:lpstr>
      <vt:lpstr>Challenge: Managing Multiple Concurrent Initiatives Ongoing Outcomes: Measure Risk, Reward and QoS</vt:lpstr>
      <vt:lpstr>Overview of Center of Excellence</vt:lpstr>
      <vt:lpstr>Overview of Center of Excellence</vt:lpstr>
      <vt:lpstr>Applied Usage</vt:lpstr>
      <vt:lpstr>Gartner Focus on Banking and Insurance</vt:lpstr>
      <vt:lpstr>Findings: 155 Banking and Insurance Use Cases </vt:lpstr>
      <vt:lpstr>Skills and Staffing</vt:lpstr>
      <vt:lpstr>What are the barriers to AI deployment?</vt:lpstr>
      <vt:lpstr>PowerPoint Presentation</vt:lpstr>
      <vt:lpstr>AI Projects Competencies</vt:lpstr>
      <vt:lpstr>Talent Journey Unicorns are Not Found, they are MADE</vt:lpstr>
      <vt:lpstr>Six Hats of Hyperautomation</vt:lpstr>
      <vt:lpstr>Recurring Action Items</vt:lpstr>
      <vt:lpstr>Recommended Gartner Research</vt:lpstr>
      <vt:lpstr>Gartner Research for Skills &amp; Talent</vt:lpstr>
      <vt:lpstr>Appendix RPA specific content</vt:lpstr>
      <vt:lpstr>RPA MQs</vt:lpstr>
      <vt:lpstr>Once Upon a Time: Started with Stand Alone RPA</vt:lpstr>
      <vt:lpstr>Shift to Complemented RPA</vt:lpstr>
      <vt:lpstr>PowerPoint Presentation</vt:lpstr>
      <vt:lpstr>PowerPoint Presentation</vt:lpstr>
      <vt:lpstr>Morph to Hyperautomation</vt:lpstr>
      <vt:lpstr>Gartner Teams</vt:lpstr>
      <vt:lpstr>Gartner Hyperautomation Core Team</vt:lpstr>
      <vt:lpstr>Gartner Applications Group</vt:lpstr>
      <vt:lpstr>Gartner AI team (Data &amp; Analytics Group)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2021-07-05T11:15:54Z</dcterms:created>
  <dcterms:modified xsi:type="dcterms:W3CDTF">2021-07-05T11:16:01Z</dcterms:modified>
</cp:coreProperties>
</file>